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88" r:id="rId4"/>
    <p:sldId id="258" r:id="rId5"/>
    <p:sldId id="259" r:id="rId6"/>
    <p:sldId id="276" r:id="rId7"/>
    <p:sldId id="275" r:id="rId8"/>
    <p:sldId id="264" r:id="rId9"/>
    <p:sldId id="291" r:id="rId10"/>
    <p:sldId id="292" r:id="rId11"/>
    <p:sldId id="290" r:id="rId12"/>
    <p:sldId id="266" r:id="rId13"/>
    <p:sldId id="268" r:id="rId14"/>
    <p:sldId id="273" r:id="rId15"/>
    <p:sldId id="285" r:id="rId16"/>
    <p:sldId id="28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215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63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300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99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09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710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167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44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111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13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06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5C14-91F0-42F9-99E4-EE0C153FAD4B}" type="datetimeFigureOut">
              <a:rPr lang="en-IE" smtClean="0"/>
              <a:t>01/02/2024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0159-8084-41BE-8DA3-598B43CCF62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30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programmes/erasmus-plus/tools/distance_en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rasmus@uniri.hr" TargetMode="External"/><Relationship Id="rId5" Type="http://schemas.openxmlformats.org/officeDocument/2006/relationships/hyperlink" Target="mailto:erasmus@ufri.uniri.hr" TargetMode="External"/><Relationship Id="rId4" Type="http://schemas.openxmlformats.org/officeDocument/2006/relationships/hyperlink" Target="http://www.uniri.h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unios.hr" TargetMode="External"/><Relationship Id="rId2" Type="http://schemas.openxmlformats.org/officeDocument/2006/relationships/hyperlink" Target="http://www.unios.h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gif"/><Relationship Id="rId4" Type="http://schemas.openxmlformats.org/officeDocument/2006/relationships/hyperlink" Target="mailto:zuzarevic@foozos.h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s.ac.rs/index.php/component/jdownloads/send/59-erazmus-ka1/409-ka131-erasmus-mobility-agreement-traineeship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uns.ac.rs/index.php/component/jdownloads/send/59-erazmus-ka1/408-131-erasmus-mobility-agreement-studi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s://www.uns.ac.rs/index.php/component/jdownloads/send/59-erazmus-ka1/407-ka131-pripradnost-ciljnim-grupama-inkluzija" TargetMode="External"/><Relationship Id="rId4" Type="http://schemas.openxmlformats.org/officeDocument/2006/relationships/hyperlink" Target="https://www.uns.ac.rs/index.php/component/jdownloads/send/59-erazmus-ka1/340-saglasnost-podaci-o-licnost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649" y="2174999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sr-Cyrl-R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ЕРАЗМУС + КА</a:t>
            </a:r>
            <a:r>
              <a:rPr lang="en-IE" sz="3600" b="1" dirty="0">
                <a:solidFill>
                  <a:schemeClr val="tx2"/>
                </a:solidFill>
                <a:latin typeface="Comic Sans MS" panose="030F0702030302020204" pitchFamily="66" charset="0"/>
              </a:rPr>
              <a:t>131</a:t>
            </a:r>
            <a:br>
              <a:rPr lang="sr-Cyrl-R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sr-Cyrl-RS" sz="2700" dirty="0">
                <a:solidFill>
                  <a:schemeClr val="tx2"/>
                </a:solidFill>
                <a:latin typeface="Comic Sans MS" panose="030F0702030302020204" pitchFamily="66" charset="0"/>
              </a:rPr>
              <a:t>ЈАВНИ ПОЗИВ</a:t>
            </a:r>
            <a:br>
              <a:rPr lang="sr-Cyrl-RS" sz="27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sr-Cyrl-R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sr-Cyrl-RS" sz="2700" b="1" dirty="0">
                <a:solidFill>
                  <a:schemeClr val="tx2"/>
                </a:solidFill>
                <a:latin typeface="Comic Sans MS" panose="030F0702030302020204" pitchFamily="66" charset="0"/>
              </a:rPr>
              <a:t>ОДЛАЗНА МОБИЛНОСТ – СТУДЕНТИ</a:t>
            </a:r>
            <a:br>
              <a:rPr lang="sr-Cyrl-RS" sz="27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sr-Cyrl-RS" sz="27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sr-Cyrl-RS" sz="2700" dirty="0">
                <a:solidFill>
                  <a:schemeClr val="tx2"/>
                </a:solidFill>
                <a:latin typeface="Comic Sans MS" panose="030F0702030302020204" pitchFamily="66" charset="0"/>
              </a:rPr>
              <a:t>СВРХА - СТРУЧНА ПРАКСА </a:t>
            </a:r>
            <a:br>
              <a:rPr lang="sr-Cyrl-RS" sz="27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sr-Cyrl-RS" sz="2700" dirty="0">
                <a:solidFill>
                  <a:schemeClr val="tx2"/>
                </a:solidFill>
                <a:latin typeface="Comic Sans MS" panose="030F0702030302020204" pitchFamily="66" charset="0"/>
              </a:rPr>
              <a:t>СВРХА - УЧЕЊЕ </a:t>
            </a:r>
            <a:br>
              <a:rPr lang="sr-Cyrl-RS" sz="36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n-IE" sz="36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31568"/>
            <a:ext cx="6400800" cy="1849760"/>
          </a:xfrm>
        </p:spPr>
        <p:txBody>
          <a:bodyPr>
            <a:noAutofit/>
          </a:bodyPr>
          <a:lstStyle/>
          <a:p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ПЕДАГОШКИ ФАКУЛТЕТ У СОМБОРУ</a:t>
            </a:r>
          </a:p>
          <a:p>
            <a:endParaRPr lang="en-IE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XXIX I – XXIX II MMXXIV</a:t>
            </a:r>
            <a:endParaRPr lang="sr-Cyrl-RS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sr-Cyrl-RS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sr-Cyrl-R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Младен Суботић и Данијела Петровић</a:t>
            </a:r>
          </a:p>
          <a:p>
            <a:r>
              <a:rPr lang="sr-Cyrl-RS" sz="2000" dirty="0">
                <a:solidFill>
                  <a:schemeClr val="tx2"/>
                </a:solidFill>
                <a:latin typeface="Comic Sans MS" panose="030F0702030302020204" pitchFamily="66" charset="0"/>
              </a:rPr>
              <a:t>Еразмус + координатори</a:t>
            </a:r>
          </a:p>
          <a:p>
            <a:endParaRPr lang="en-IE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IE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44624"/>
            <a:ext cx="4267200" cy="1250776"/>
          </a:xfrm>
          <a:prstGeom prst="rect">
            <a:avLst/>
          </a:prstGeom>
        </p:spPr>
      </p:pic>
      <p:sp>
        <p:nvSpPr>
          <p:cNvPr id="5" name="AutoShape 2" descr="Image result for logo pedagoskog fakulteta u sombo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8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3"/>
            <a:ext cx="1336104" cy="13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6093296"/>
            <a:ext cx="5234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https://sr.wikipedia.org/wiki/%D0%9E%D1%81%D0%B8%D1%98%D0%B5%D0%BA/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358" y="529516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ОСИЈЕК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Осијек — Википедиј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41" y="1556792"/>
            <a:ext cx="7620000" cy="44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7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3" name="Picture 2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2339" y="519063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СТУДИЈСКИ ПРОГРАМИ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7947"/>
            <a:ext cx="89713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Integrirani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preddiplomski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diplomski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sveučilišni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Učiteljski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studij</a:t>
            </a:r>
            <a:endParaRPr lang="en-I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I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Trajanje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studija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: 5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godina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– 10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semestara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, (300 ECTS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bodova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) </a:t>
            </a:r>
          </a:p>
          <a:p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Akademski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naziv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Magistar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magistra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primarnoga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obrazovanja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IE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mag.prim.educ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.)</a:t>
            </a:r>
          </a:p>
          <a:p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Preddiplomski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sveučilišni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studij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Edukacijska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rehabilitacija</a:t>
            </a:r>
            <a:endParaRPr lang="en-I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Trajanje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studija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: 3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godine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– 6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semestara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(180 ECTS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bodova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Akademski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naziv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Sveučilišni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prvostupnik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prvostupnica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edukacijske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rehabilitacije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i="1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IE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univ.bacc.rehab.educ</a:t>
            </a:r>
            <a:r>
              <a:rPr lang="en-IE" i="1" dirty="0">
                <a:solidFill>
                  <a:schemeClr val="tx2"/>
                </a:solidFill>
                <a:latin typeface="Comic Sans MS" panose="030F0702030302020204" pitchFamily="66" charset="0"/>
              </a:rPr>
              <a:t>.)</a:t>
            </a:r>
          </a:p>
          <a:p>
            <a:endParaRPr lang="en-IE" i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Diplomski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sveučilišni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studij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Ranoga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predškolskog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odgoja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IE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obrazovanja</a:t>
            </a:r>
            <a:endParaRPr lang="en-I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IE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Trajanje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studija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: 2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godine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– 4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semestra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, (120 ECTS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bodova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Akademski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naziv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Magistar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magistra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ranoga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predškolskog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odgoja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>
                <a:solidFill>
                  <a:schemeClr val="tx2"/>
                </a:solidFill>
                <a:latin typeface="Comic Sans MS" panose="030F0702030302020204" pitchFamily="66" charset="0"/>
              </a:rPr>
              <a:t>obrazovanja</a:t>
            </a:r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i="1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-IE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mag.praesc.educ</a:t>
            </a:r>
            <a:r>
              <a:rPr lang="en-IE" dirty="0">
                <a:solidFill>
                  <a:schemeClr val="tx2"/>
                </a:solidFill>
                <a:latin typeface="Comic Sans MS" panose="030F0702030302020204" pitchFamily="66" charset="0"/>
              </a:rPr>
              <a:t>.)</a:t>
            </a:r>
          </a:p>
          <a:p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6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701824"/>
            <a:ext cx="8899326" cy="1143000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ЈАВНИ ПОЗИВ ЗА </a:t>
            </a:r>
            <a:b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ПРИЈАВУ КАНДИДАТА</a:t>
            </a:r>
            <a:b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ЕРАЗМУС+ КА13</a:t>
            </a:r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b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IE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ОДЛАЗНА МОБИЛНОСТ</a:t>
            </a:r>
            <a:br>
              <a:rPr lang="en-IE" sz="2800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en-IE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179637"/>
            <a:ext cx="9001000" cy="4525963"/>
          </a:xfrm>
        </p:spPr>
        <p:txBody>
          <a:bodyPr>
            <a:normAutofit/>
          </a:bodyPr>
          <a:lstStyle/>
          <a:p>
            <a:r>
              <a:rPr lang="en-I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ТРАЈАЊЕ ЈАВНОГ ПОЗИВА (КОНКУРСА):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    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29.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јануара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- 29.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фебруара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sr-Cyrl-RS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IE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РОК ЗА ПОДНОШЕЊЕ ПРИЈАВА</a:t>
            </a:r>
            <a:r>
              <a:rPr lang="en-IE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IE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четвртак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фебруар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IE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.</a:t>
            </a:r>
            <a:r>
              <a:rPr lang="sr-Cyrl-RS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23:59 ч.</a:t>
            </a:r>
          </a:p>
          <a:p>
            <a:endParaRPr lang="en-IE" sz="1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I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ПЕРИОД РЕАЛИЗАЦИЈЕ МОБИЛНОСТИ</a:t>
            </a:r>
            <a:r>
              <a:rPr lang="sr-Latn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Планирана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реализацијa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КА13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у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сврху учења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је</a:t>
            </a:r>
            <a:r>
              <a:rPr lang="en-IE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академска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/202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IE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годин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(зимски или летњи семестар).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Све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се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морају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завршити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у склопу трајања КА131 пројекта мобилности (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до јула 2025. године</a:t>
            </a:r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).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Планирана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реализацијa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КА13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у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сврху праксе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је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јун 2025.</a:t>
            </a:r>
          </a:p>
          <a:p>
            <a:endParaRPr lang="sr-Cyrl-R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I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ПРЕДВИЂЕНО ТРАЈАЊЕ МОБИЛНОСТИ</a:t>
            </a:r>
            <a:r>
              <a:rPr lang="sr-Latn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Трајање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мобилности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треба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да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је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складу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уговором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о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учењу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око 5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месец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en-IE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за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учење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студије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) а за студентску </a:t>
            </a:r>
            <a:r>
              <a:rPr lang="sr-Cyrl-RS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праксу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најмање 2,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а </a:t>
            </a:r>
            <a:r>
              <a:rPr lang="sr-Cyrl-R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највише 3 месеца 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endParaRPr lang="en-IE" sz="1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IE" sz="1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4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754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1143000"/>
          </a:xfrm>
        </p:spPr>
        <p:txBody>
          <a:bodyPr>
            <a:noAutofit/>
          </a:bodyPr>
          <a:lstStyle/>
          <a:p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ИЗНОСИ ЕРАЗМУС+ СТИПЕНДИЈА</a:t>
            </a:r>
            <a:b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ПО </a:t>
            </a:r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ЗЕМЉАМА</a:t>
            </a:r>
            <a:endParaRPr lang="en-IE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426665"/>
              </p:ext>
            </p:extLst>
          </p:nvPr>
        </p:nvGraphicFramePr>
        <p:xfrm>
          <a:off x="107504" y="2348880"/>
          <a:ext cx="8928992" cy="2952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Земља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прималац</a:t>
                      </a:r>
                      <a:endParaRPr lang="en-IE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Износ по месецу (ЕУР)</a:t>
                      </a:r>
                      <a:endParaRPr lang="en-IE" sz="14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ГРУПА 1 </a:t>
                      </a:r>
                      <a:b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Програмске земље са вишим трошковима живота</a:t>
                      </a:r>
                      <a:endParaRPr lang="en-IE" sz="14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Данска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Финска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Исланд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Ирска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Луксембург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Шведска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Лихтенштајн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Норвешка</a:t>
                      </a:r>
                      <a:endParaRPr lang="en-IE" sz="1400" b="1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674</a:t>
                      </a:r>
                      <a:endParaRPr lang="en-IE" sz="1400" b="1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ГРУПА 2 </a:t>
                      </a:r>
                      <a:b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IE" sz="1400" b="1">
                          <a:effectLst/>
                          <a:latin typeface="Comic Sans MS" panose="030F0702030302020204" pitchFamily="66" charset="0"/>
                        </a:rPr>
                        <a:t>Програмске земље са средњим трошковима живота</a:t>
                      </a:r>
                      <a:endParaRPr lang="en-IE" sz="1400" b="1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Аустрија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Белгија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Немачка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Француска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Италија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Грчка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Шпанија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Кипар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Холандија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Малта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Португал</a:t>
                      </a:r>
                      <a:endParaRPr lang="en-IE" sz="1400" b="1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674</a:t>
                      </a:r>
                      <a:endParaRPr lang="en-IE" sz="1400" b="1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ГРУПА 3 </a:t>
                      </a:r>
                      <a:b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Програмске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земље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са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нижим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трошковима</a:t>
                      </a:r>
                      <a:r>
                        <a:rPr lang="en-IE" sz="1400" b="1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effectLst/>
                          <a:latin typeface="Comic Sans MS" panose="030F0702030302020204" pitchFamily="66" charset="0"/>
                        </a:rPr>
                        <a:t>живота</a:t>
                      </a:r>
                      <a:endParaRPr lang="en-IE" sz="1400" b="1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Бугарска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Хрватска</a:t>
                      </a:r>
                      <a:r>
                        <a:rPr lang="en-IE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Чешка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Естонија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Летонија,Литванија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Мађарска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Пољска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Румунија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Словачка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Словенија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Северна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Македонија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Турска</a:t>
                      </a:r>
                      <a:r>
                        <a:rPr lang="en-IE" sz="1400" b="1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400" b="1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Србија</a:t>
                      </a:r>
                      <a:endParaRPr lang="en-IE" sz="1400" b="1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IE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IE" sz="1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77281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chemeClr val="tx2"/>
                </a:solidFill>
                <a:latin typeface="Comic Sans MS" panose="030F0702030302020204" pitchFamily="66" charset="0"/>
              </a:rPr>
              <a:t>СТУДЕНТИ</a:t>
            </a:r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496" y="5877272"/>
            <a:ext cx="89289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2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ДАЉИНАР --</a:t>
            </a:r>
            <a:r>
              <a:rPr kumimoji="0" lang="en-IE" altLang="en-US" sz="1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altLang="en-US" sz="1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  <a:hlinkClick r:id="rId4"/>
              </a:rPr>
              <a:t>http://ec.europa.eu/programmes/erasmus-plus/tools/distance_en.htm</a:t>
            </a: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2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1425" y="200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sbeneficaireserasmu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476672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ИНПУТ 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57016"/>
              </p:ext>
            </p:extLst>
          </p:nvPr>
        </p:nvGraphicFramePr>
        <p:xfrm>
          <a:off x="631649" y="1250163"/>
          <a:ext cx="8188823" cy="534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92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КА131 ПАРТНЕР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Назив партнерске институције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Универзитет у Ријеци, Учитељски факултет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Земља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Хрватска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Сајт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Comic Sans MS" panose="030F0702030302020204" pitchFamily="66" charset="0"/>
                          <a:hlinkClick r:id="rId4"/>
                        </a:rPr>
                        <a:t>www.uniri.hr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Еразмус код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HR RIJEKA01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Контакт особа и мејл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mic Sans MS" panose="030F0702030302020204" pitchFamily="66" charset="0"/>
                        </a:rPr>
                        <a:t>Морана Дракулић, </a:t>
                      </a:r>
                      <a:r>
                        <a:rPr lang="en-US" sz="1200" u="sng" dirty="0">
                          <a:effectLst/>
                          <a:latin typeface="Comic Sans MS" panose="030F0702030302020204" pitchFamily="66" charset="0"/>
                          <a:hlinkClick r:id="rId5"/>
                        </a:rPr>
                        <a:t>erasmus@ufri.uniri.hr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sr-Cyrl-RS" sz="1200" dirty="0">
                          <a:effectLst/>
                          <a:latin typeface="Comic Sans MS" panose="030F0702030302020204" pitchFamily="66" charset="0"/>
                        </a:rPr>
                        <a:t>и Маша Шашинка, </a:t>
                      </a:r>
                      <a:r>
                        <a:rPr lang="en-IE" sz="1200" u="sng" dirty="0">
                          <a:effectLst/>
                          <a:latin typeface="Comic Sans MS" panose="030F0702030302020204" pitchFamily="66" charset="0"/>
                          <a:hlinkClick r:id="rId6"/>
                        </a:rPr>
                        <a:t>erasmus@uniri.hr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US" sz="12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9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Категорија мобилности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Ниво мобилности (само </a:t>
                      </a:r>
                      <a:r>
                        <a:rPr lang="en-US" sz="1200" u="sng">
                          <a:effectLst/>
                          <a:latin typeface="Comic Sans MS" panose="030F0702030302020204" pitchFamily="66" charset="0"/>
                        </a:rPr>
                        <a:t>студенти</a:t>
                      </a: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Основне и мастер студије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Категорија Еразмус+ стипендије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Размена (Study exchange)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Алоцирани број мобилности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Језик на којем се одвија мобилност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Хрватски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Минимални ниво знања језика на којем се одвија мобилност 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Б2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Област(и) за мобилност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Образовање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05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Напомена о партнеру (обавезно навести ако постоји специфичност релеватна за конкурс – нпр. ако партнер има свој онлајн систем, итд)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41425" y="2006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7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20026"/>
              </p:ext>
            </p:extLst>
          </p:nvPr>
        </p:nvGraphicFramePr>
        <p:xfrm>
          <a:off x="539552" y="1236931"/>
          <a:ext cx="8064897" cy="5561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4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КА131 ПАРТНЕР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Назив партнерске институције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Свеучилиште Јосипа Јурја Штросмајера у Осијеку, Факултет за одгојне и образовне знаности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Земља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Хрватска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Сајт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Comic Sans MS" panose="030F0702030302020204" pitchFamily="66" charset="0"/>
                          <a:hlinkClick r:id="rId2"/>
                        </a:rPr>
                        <a:t>www.unios.hr</a:t>
                      </a: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Еразмус код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HR OSIJEK01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Контакт особа и мејл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Дарио Ферић, </a:t>
                      </a:r>
                      <a:r>
                        <a:rPr lang="en-US" sz="1200" u="sng">
                          <a:effectLst/>
                          <a:latin typeface="Comic Sans MS" panose="030F0702030302020204" pitchFamily="66" charset="0"/>
                          <a:hlinkClick r:id="rId3"/>
                        </a:rPr>
                        <a:t>erasmus@u</a:t>
                      </a:r>
                      <a:r>
                        <a:rPr lang="en-IE" sz="1200" u="sng">
                          <a:effectLst/>
                          <a:latin typeface="Comic Sans MS" panose="030F0702030302020204" pitchFamily="66" charset="0"/>
                          <a:hlinkClick r:id="rId3"/>
                        </a:rPr>
                        <a:t>nios.</a:t>
                      </a:r>
                      <a:r>
                        <a:rPr lang="en-US" sz="1200" u="sng">
                          <a:effectLst/>
                          <a:latin typeface="Comic Sans MS" panose="030F0702030302020204" pitchFamily="66" charset="0"/>
                          <a:hlinkClick r:id="rId3"/>
                        </a:rPr>
                        <a:t>hr</a:t>
                      </a: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Звонимир Ужаревић,  </a:t>
                      </a:r>
                      <a:r>
                        <a:rPr lang="en-US" sz="1200" u="sng">
                          <a:effectLst/>
                          <a:latin typeface="Comic Sans MS" panose="030F0702030302020204" pitchFamily="66" charset="0"/>
                          <a:hlinkClick r:id="rId4"/>
                        </a:rPr>
                        <a:t>zuzarevic</a:t>
                      </a:r>
                      <a:r>
                        <a:rPr lang="en-IE" sz="1200" u="sng">
                          <a:effectLst/>
                          <a:latin typeface="Comic Sans MS" panose="030F0702030302020204" pitchFamily="66" charset="0"/>
                          <a:hlinkClick r:id="rId4"/>
                        </a:rPr>
                        <a:t>@foozos.hr</a:t>
                      </a: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US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Категорија мобилности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omic Sans MS" panose="030F0702030302020204" pitchFamily="66" charset="0"/>
                        </a:rPr>
                        <a:t>Ниво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Comic Sans MS" panose="030F0702030302020204" pitchFamily="66" charset="0"/>
                        </a:rPr>
                        <a:t>мобилности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Comic Sans MS" panose="030F0702030302020204" pitchFamily="66" charset="0"/>
                        </a:rPr>
                        <a:t>само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latin typeface="Comic Sans MS" panose="030F0702030302020204" pitchFamily="66" charset="0"/>
                        </a:rPr>
                        <a:t>студенти</a:t>
                      </a: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Основне и мастер студије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Категорија Еразмус+ стипендије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Размена (Study exchange)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Алоцирани број мобилности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Језик на којем се одвија мобилност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Хрватски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Минимални ниво знања језика на којем се одвија мобилност 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Б2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Choose an item.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5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Област(и) за мобилност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mic Sans MS" panose="030F0702030302020204" pitchFamily="66" charset="0"/>
                        </a:rPr>
                        <a:t>Образовање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0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omic Sans MS" panose="030F0702030302020204" pitchFamily="66" charset="0"/>
                        </a:rPr>
                        <a:t>Напомена о партнеру (обавезно навести ако постоји специфичност релеватна за конкурс – нпр. ако партнер има свој онлајн систем, итд)</a:t>
                      </a:r>
                      <a:endParaRPr lang="en-IE" sz="120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omic Sans MS" panose="030F0702030302020204" pitchFamily="66" charset="0"/>
                        </a:rPr>
                        <a:t>Click here to enter text.</a:t>
                      </a:r>
                      <a:endParaRPr lang="en-IE" sz="120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1425" y="1960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sbeneficaireserasmus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476672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ИНПУТ 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5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796"/>
              </p:ext>
            </p:extLst>
          </p:nvPr>
        </p:nvGraphicFramePr>
        <p:xfrm>
          <a:off x="35496" y="1380946"/>
          <a:ext cx="9001000" cy="5432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Пријавни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формулар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: Student Application Form UNS (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попуњава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2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Скенирана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прва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страница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пасоша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3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Биографија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кандидата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језику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: </a:t>
                      </a:r>
                      <a:r>
                        <a:rPr lang="en-IE" sz="1050" dirty="0" err="1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Europass</a:t>
                      </a:r>
                      <a:r>
                        <a:rPr lang="en-IE" sz="1050" dirty="0"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IE" sz="1050" dirty="0">
                        <a:solidFill>
                          <a:schemeClr val="tx2"/>
                        </a:solidFill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4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Уговор о учењу у сврху студирања: Erasmus+ Learning Agreement (Studies) 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2" tooltip="Download"/>
                        </a:rPr>
                        <a:t>КА131: Erasmus+ Mobility Agreement (Studies)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295" marR="3295" marT="3295" marB="3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или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Уговор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учењу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у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сврху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обављања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стручне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праксе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: Erasmus+ Learning Agreement (Traineeship)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1634" marR="31634" marT="15817" marB="158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3" tooltip="Download"/>
                        </a:rPr>
                        <a:t>KA131: Erasmus+ Mobility Agreement (Traineeship)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295" marR="3295" marT="3295" marB="3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Напомена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1: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искључиво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користити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дефинисане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форме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попунити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потписати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само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верзију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је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меродавна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српска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верзија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служи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као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превод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приложити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је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уз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енглеску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верзију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празну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без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потписа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)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Напомена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2: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студенти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ФТН-а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у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обавези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уз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ово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доставе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Подлогу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за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академско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признавање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периода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мобилности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cs typeface="Times New Roman"/>
                      </a:endParaRPr>
                    </a:p>
                  </a:txBody>
                  <a:tcPr marL="31634" marR="31634" marT="15817" marB="158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Препис оцена за текући и све претходне нивое студија на српском језику, уз званични превод на енглески језик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6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Копија претходно стечених диплома (за студенте мастерских и докторских студија)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5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7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о знању страног језика на којем се одвија мобилност са јасно назначеним нивоом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Напомена: Уколико страни језик на којем се одвија мобилност није енглески, приложити и доказ о знању енглеског језика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Мотивационо писмо на енглеском језику (максимално 1 страна)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9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Потписана Сагласност о прикупљању и обради података о личности 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Сагласност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прикупљању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и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обради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података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4" tooltip="Download"/>
                        </a:rPr>
                        <a:t>личности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10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Копија личне карте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11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о учешћу у међународним активностима (уколико je кандидат имаo неке или све од следећих типова активности: награду на међународном такмичењу; излагање на међународној конференцији; учешће у међународном пројекту на Универзитету)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12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о учешћу у Еразмус студентској мрежи ЕСН (уколико студент испуњава овај критеријум)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13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Доказ који се захтева од стране Еразмус+ партнера на који се кандидат пријављује (нпр. доказ о оствареном контакту са супервизором на партнерској институцији - за студенте мастер и докторских студија)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14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>
                          <a:effectLst/>
                          <a:latin typeface="Comic Sans MS" panose="030F0702030302020204" pitchFamily="66" charset="0"/>
                        </a:rPr>
                        <a:t>Изјава о припадности циљним групама за инклиузију </a:t>
                      </a:r>
                      <a:endParaRPr lang="en-IE" sz="105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E" sz="1050"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9886" marR="9886" marT="9886" marB="988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КА131: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Изјава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о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припадности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циљним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групама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за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  <a:hlinkClick r:id="rId5" tooltip="Download"/>
                        </a:rPr>
                        <a:t>инклузију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marL="9886" marR="9886" marT="9886" marB="9886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15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Пратећа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документација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назначена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у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Изјави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којом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се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документује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припрадност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циљној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групи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за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инклузији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мора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бити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IE" sz="1050" dirty="0" err="1">
                          <a:effectLst/>
                          <a:latin typeface="Comic Sans MS" panose="030F0702030302020204" pitchFamily="66" charset="0"/>
                        </a:rPr>
                        <a:t>потпуна</a:t>
                      </a:r>
                      <a:r>
                        <a:rPr lang="en-IE" sz="1050" dirty="0"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en-IE" sz="105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148013" y="154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mage result for logo pedagoskog fakulteta u sombo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sbeneficaireserasmus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4408" y="365755"/>
            <a:ext cx="4419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ДОКУМЕНТАЦИЈА </a:t>
            </a:r>
          </a:p>
          <a:p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ЗА ПРИЈАВУ СТУДЕНАТА </a:t>
            </a:r>
            <a:endParaRPr lang="en-IE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5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ЈОШ НЕКИ ДЕТАЉИ</a:t>
            </a:r>
            <a:endParaRPr lang="en-IE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5589240"/>
          </a:xfrm>
        </p:spPr>
        <p:txBody>
          <a:bodyPr>
            <a:normAutofit/>
          </a:bodyPr>
          <a:lstStyle/>
          <a:p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Пријава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документа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пдф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-у)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шаље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се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искључиво електронским путем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Еразмус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+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административном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координатору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sr-Cyrl-RS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    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доц. др Младен Суботић , </a:t>
            </a:r>
            <a:r>
              <a:rPr lang="en-I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suboticmladen16@gmail.com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)</a:t>
            </a:r>
            <a:endParaRPr lang="sr-Cyrl-RS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sr-Cyrl-RS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Обавезно прецизно именовати документе и све их доставити у пдф формату (све Зип-овати).</a:t>
            </a:r>
          </a:p>
          <a:p>
            <a:pPr marL="0" indent="0">
              <a:buNone/>
            </a:pPr>
            <a:endParaRPr lang="ru-RU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Трошак обавезног здравственог осигурања у току трајања мобилности није покривен стипендијом у оквиру програма Еразмус+ КА13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1</a:t>
            </a:r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, те су одабрани кандидати у обавези да сами обезбеде адекватно међународно путничко здравствено осигурање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sr-Cyrl-RS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Студенти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који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неповољном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економском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положају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могу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да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остваре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право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на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додатна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средства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за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индивидуалну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подршку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у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износу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од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250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евра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IE" sz="1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месечно</a:t>
            </a:r>
            <a:r>
              <a:rPr lang="sr-Cyrl-RS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Да укупни месечни приходи по члану домаћинства на прелазе износ од једне просечне нето зараде (плате) </a:t>
            </a:r>
            <a:r>
              <a:rPr lang="en-IE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– </a:t>
            </a:r>
            <a:r>
              <a:rPr lang="ru-RU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84.197,33 динара</a:t>
            </a:r>
            <a:r>
              <a:rPr lang="ru-RU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  <a:endParaRPr lang="sr-Cyrl-RS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sr-Cyrl-RS" sz="1800" b="1" dirty="0">
                <a:solidFill>
                  <a:schemeClr val="tx2"/>
                </a:solidFill>
                <a:latin typeface="Comic Sans MS" pitchFamily="66" charset="0"/>
              </a:rPr>
              <a:t>Напомена</a:t>
            </a:r>
            <a:r>
              <a:rPr lang="sr-Latn-RS" sz="1800" b="1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неблаговремене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непотпуне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и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недозвољене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пријаве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се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неће</a:t>
            </a:r>
            <a:r>
              <a:rPr lang="sr-Latn-RS" sz="1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sr-Cyrl-RS" sz="1800" dirty="0">
                <a:solidFill>
                  <a:schemeClr val="tx2"/>
                </a:solidFill>
                <a:latin typeface="Comic Sans MS" pitchFamily="66" charset="0"/>
              </a:rPr>
              <a:t>разматрати</a:t>
            </a:r>
            <a:endParaRPr lang="sr-Latn-RS" sz="18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sr-Latn-RS" sz="18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en-IE" sz="1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1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233353"/>
            <a:ext cx="53511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sr-Cyrl-RS" dirty="0">
                <a:solidFill>
                  <a:schemeClr val="tx2"/>
                </a:solidFill>
                <a:latin typeface="Comic Sans MS" panose="030F0702030302020204" pitchFamily="66" charset="0"/>
              </a:rPr>
              <a:t>НАСЛОВНА СТРАНИЦА</a:t>
            </a:r>
            <a:endParaRPr lang="en-I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5303" y="6608385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http://www.pef.uns.ac.rs</a:t>
            </a:r>
          </a:p>
        </p:txBody>
      </p:sp>
      <p:pic>
        <p:nvPicPr>
          <p:cNvPr id="8" name="Picture 7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99317"/>
            <a:ext cx="9087222" cy="51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8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0460" y="365755"/>
            <a:ext cx="5351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6597352"/>
            <a:ext cx="6870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http://www.pef.uns.ac.rs/index.php/component/content/article/131-6?catid=32&amp;Itemid=228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64753"/>
            <a:ext cx="9001000" cy="50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0460" y="365755"/>
            <a:ext cx="53511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WEBSITE </a:t>
            </a:r>
          </a:p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ПЕДАГОШКОГ ФАКУЛТЕТА  </a:t>
            </a:r>
          </a:p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7922" y="6536377"/>
            <a:ext cx="7103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http://www.pef.uns.ac.rs/index.php/component/content/article/131-7?catid=32&amp;Itemid=228</a:t>
            </a:r>
          </a:p>
        </p:txBody>
      </p:sp>
      <p:pic>
        <p:nvPicPr>
          <p:cNvPr id="7" name="Picture 6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9031153" cy="50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5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56803"/>
            <a:ext cx="3714750" cy="923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9731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FB  </a:t>
            </a:r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СТРАНИЦА</a:t>
            </a:r>
            <a:r>
              <a:rPr lang="en-IE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sr-Cyrl-RS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ПЕДАГОШКОГ ФАКУЛТЕТА  </a:t>
            </a:r>
          </a:p>
        </p:txBody>
      </p:sp>
      <p:pic>
        <p:nvPicPr>
          <p:cNvPr id="7" name="Picture 6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2180" y="1196752"/>
            <a:ext cx="2907812" cy="55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1196752"/>
            <a:ext cx="2829170" cy="552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8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ПАРТНЕРИ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СВЕУЧИЛИШТЕ У РИЈЕЦИ</a:t>
            </a:r>
          </a:p>
          <a:p>
            <a:endParaRPr lang="en-IE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sr-Cyrl-R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Учитељски факултет</a:t>
            </a:r>
            <a:endParaRPr lang="en-IE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82332"/>
              </p:ext>
            </p:extLst>
          </p:nvPr>
        </p:nvGraphicFramePr>
        <p:xfrm>
          <a:off x="1907704" y="2564904"/>
          <a:ext cx="51845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dirty="0">
                        <a:solidFill>
                          <a:schemeClr val="tx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 месеци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</a:t>
                      </a:r>
                      <a:r>
                        <a:rPr lang="sr-Cyrl-RS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 ниво)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7098" y="6582544"/>
            <a:ext cx="8031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https://www.teklic.hr/aktualno/aktualno-hrvatska/sveuciliste-u-rijeci-u-drustvu-top-1000-najboljih-svjetskih-sveucilista/165632/</a:t>
            </a:r>
          </a:p>
        </p:txBody>
      </p:sp>
      <p:pic>
        <p:nvPicPr>
          <p:cNvPr id="4098" name="Picture 2" descr="https://www.teklic.hr/slike/2020/06/DJI_0124-HDR_copy-640x3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628771"/>
            <a:ext cx="5684238" cy="28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3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6093296"/>
            <a:ext cx="3938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https://www.saveti.rs/prevoz-putnika-iz-beograda-do-rijeke/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4358" y="457508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РИЈЕКА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Kombi prevoz Beograd Rije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8" y="1665312"/>
            <a:ext cx="8985515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3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pic>
        <p:nvPicPr>
          <p:cNvPr id="5" name="Picture 4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2339" y="519063"/>
            <a:ext cx="4530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СТУДИЈСКИ ПРОГРАМИ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s://www.ufri.uniri.hr/files/struktura%20UF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27359"/>
            <a:ext cx="6474265" cy="45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063099"/>
            <a:ext cx="2627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https://www.ufri.uniri.hr/hr/studiji.html</a:t>
            </a:r>
          </a:p>
        </p:txBody>
      </p:sp>
    </p:spTree>
    <p:extLst>
      <p:ext uri="{BB962C8B-B14F-4D97-AF65-F5344CB8AC3E}">
        <p14:creationId xmlns:p14="http://schemas.microsoft.com/office/powerpoint/2010/main" val="30835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beneficaireserasmu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56803"/>
            <a:ext cx="3714750" cy="92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ПАРТНЕРИ</a:t>
            </a:r>
            <a:endParaRPr lang="en-IE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СВЕУЧИЛИШТЕ ЈОСИПА ЈУРЈА ШТРОСМАЈЕРА, ОСИЈЕК</a:t>
            </a:r>
          </a:p>
          <a:p>
            <a:endParaRPr lang="en-IE" sz="2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sr-Cyrl-RS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Факултет за одгојне и образовне знаности</a:t>
            </a:r>
            <a:endParaRPr lang="en-IE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Image result for logo pedagoskog fakulteta u sombo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92307" cy="119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45437"/>
              </p:ext>
            </p:extLst>
          </p:nvPr>
        </p:nvGraphicFramePr>
        <p:xfrm>
          <a:off x="1907704" y="2562096"/>
          <a:ext cx="518457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anose="030F0702030302020204" pitchFamily="66" charset="0"/>
                        </a:rPr>
                        <a:t>Студенти</a:t>
                      </a:r>
                      <a:endParaRPr lang="en-IE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chemeClr val="tx2"/>
                          </a:solidFill>
                          <a:latin typeface="Comic Sans MS" panose="030F0702030302020204" pitchFamily="66" charset="0"/>
                        </a:rPr>
                        <a:t>Одлазна мобилност</a:t>
                      </a:r>
                      <a:endParaRPr lang="en-IE" dirty="0">
                        <a:solidFill>
                          <a:schemeClr val="tx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 месеци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sr-Cyrl-RS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1,</a:t>
                      </a:r>
                      <a:r>
                        <a:rPr lang="sr-Cyrl-RS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2 ниво)</a:t>
                      </a:r>
                      <a:endParaRPr lang="en-IE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47039" y="6582544"/>
            <a:ext cx="5633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00" dirty="0">
                <a:solidFill>
                  <a:schemeClr val="tx2"/>
                </a:solidFill>
                <a:latin typeface="Comic Sans MS" panose="030F0702030302020204" pitchFamily="66" charset="0"/>
              </a:rPr>
              <a:t>https://hr.m.wikipedia.org/wiki/Datoteka:Fakultet_za_odgojne_i_obrazovne_znanosti.jpg/</a:t>
            </a:r>
          </a:p>
        </p:txBody>
      </p:sp>
      <p:pic>
        <p:nvPicPr>
          <p:cNvPr id="9218" name="Picture 2" descr="Datoteka:Fakultet za odgojne i obrazovne znanost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645024"/>
            <a:ext cx="5083726" cy="29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0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1545</Words>
  <Application>Microsoft Office PowerPoint</Application>
  <PresentationFormat>On-screen Show (4:3)</PresentationFormat>
  <Paragraphs>217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ЕРАЗМУС + КА131 ЈАВНИ ПОЗИВ  ОДЛАЗНА МОБИЛНОСТ – СТУДЕНТИ  СВРХА - СТРУЧНА ПРАКСА  СВРХА - УЧЕЊЕ  </vt:lpstr>
      <vt:lpstr>PowerPoint Presentation</vt:lpstr>
      <vt:lpstr>PowerPoint Presentation</vt:lpstr>
      <vt:lpstr>PowerPoint Presentation</vt:lpstr>
      <vt:lpstr>PowerPoint Presentation</vt:lpstr>
      <vt:lpstr>ПАРТНЕРИ</vt:lpstr>
      <vt:lpstr>PowerPoint Presentation</vt:lpstr>
      <vt:lpstr>PowerPoint Presentation</vt:lpstr>
      <vt:lpstr>ПАРТНЕРИ</vt:lpstr>
      <vt:lpstr>PowerPoint Presentation</vt:lpstr>
      <vt:lpstr>PowerPoint Presentation</vt:lpstr>
      <vt:lpstr>ЈАВНИ ПОЗИВ ЗА  ПРИЈАВУ КАНДИДАТА ЕРАЗМУС+ КА131  ОДЛАЗНА МОБИЛНОСТ </vt:lpstr>
      <vt:lpstr>ИЗНОСИ ЕРАЗМУС+ СТИПЕНДИЈА  ПО ЗЕМЉАМА</vt:lpstr>
      <vt:lpstr>PowerPoint Presentation</vt:lpstr>
      <vt:lpstr>PowerPoint Presentation</vt:lpstr>
      <vt:lpstr>PowerPoint Presentation</vt:lpstr>
      <vt:lpstr>ЈОШ НЕКИ ДЕТАЉИ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ЕРАЗМУС + КА103 ЈАВНИ ПОЗИВ одлазна мобилност студената - инфо</dc:title>
  <dc:creator>Goran Graovac</dc:creator>
  <cp:lastModifiedBy>Alen Milošević</cp:lastModifiedBy>
  <cp:revision>58</cp:revision>
  <dcterms:created xsi:type="dcterms:W3CDTF">2021-10-03T14:30:51Z</dcterms:created>
  <dcterms:modified xsi:type="dcterms:W3CDTF">2024-02-01T07:32:03Z</dcterms:modified>
</cp:coreProperties>
</file>