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56" r:id="rId5"/>
    <p:sldId id="259" r:id="rId6"/>
    <p:sldId id="263" r:id="rId7"/>
    <p:sldId id="264" r:id="rId8"/>
    <p:sldId id="265" r:id="rId9"/>
    <p:sldId id="268" r:id="rId10"/>
    <p:sldId id="261" r:id="rId11"/>
    <p:sldId id="269" r:id="rId12"/>
    <p:sldId id="270" r:id="rId13"/>
    <p:sldId id="292" r:id="rId14"/>
    <p:sldId id="271" r:id="rId15"/>
    <p:sldId id="293" r:id="rId16"/>
    <p:sldId id="272" r:id="rId17"/>
    <p:sldId id="274" r:id="rId18"/>
    <p:sldId id="273" r:id="rId19"/>
    <p:sldId id="275" r:id="rId20"/>
    <p:sldId id="276" r:id="rId21"/>
    <p:sldId id="291" r:id="rId22"/>
    <p:sldId id="290" r:id="rId23"/>
    <p:sldId id="277" r:id="rId24"/>
    <p:sldId id="260" r:id="rId25"/>
    <p:sldId id="294" r:id="rId26"/>
    <p:sldId id="279" r:id="rId27"/>
    <p:sldId id="280" r:id="rId28"/>
    <p:sldId id="282" r:id="rId29"/>
    <p:sldId id="266" r:id="rId30"/>
    <p:sldId id="283" r:id="rId31"/>
    <p:sldId id="286" r:id="rId32"/>
    <p:sldId id="287" r:id="rId33"/>
    <p:sldId id="288" r:id="rId34"/>
    <p:sldId id="267" r:id="rId35"/>
    <p:sldId id="289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5A6B9"/>
    <a:srgbClr val="2166B1"/>
    <a:srgbClr val="1962CD"/>
    <a:srgbClr val="1A67D8"/>
    <a:srgbClr val="2E9BDE"/>
    <a:srgbClr val="4BB2FF"/>
    <a:srgbClr val="FF6600"/>
    <a:srgbClr val="558FCF"/>
    <a:srgbClr val="73A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A4D-0C9A-437B-8893-B9FD1F12B1E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3AD9-E47F-4315-A025-AE7BDA8B6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Arial Black" pitchFamily="34" charset="0"/>
              </a:rPr>
              <a:t>Атмосфера је танак омотач молекула гаса који одваја Земљу од хладног вакуума у свемиру. Његова способност задржавања топлоте чини Земљу довољно топлом да би на њој опстао живот и штити Земљу од штетних краткоталасних Сунчевих зрака и космичких зрака. Овај заштитни омотач је првобитно формиран од гасова избачених током геолошког стварања младе Земљине кугле, а касније је измењен дејством живих </a:t>
            </a:r>
            <a:endParaRPr lang="sr-Latn-RS" sz="2000" dirty="0" smtClean="0">
              <a:latin typeface="Arial Black" pitchFamily="34" charset="0"/>
            </a:endParaRPr>
          </a:p>
          <a:p>
            <a:r>
              <a:rPr lang="sr-Cyrl-RS" sz="2000" dirty="0" smtClean="0">
                <a:latin typeface="Arial Black" pitchFamily="34" charset="0"/>
              </a:rPr>
              <a:t>бића</a:t>
            </a:r>
            <a:r>
              <a:rPr lang="sr-Latn-RS" sz="2000" dirty="0" smtClean="0">
                <a:latin typeface="Arial Black" pitchFamily="34" charset="0"/>
              </a:rPr>
              <a:t> </a:t>
            </a:r>
            <a:r>
              <a:rPr lang="sr-Cyrl-RS" sz="2000" dirty="0" smtClean="0">
                <a:latin typeface="Arial Black" pitchFamily="34" charset="0"/>
              </a:rPr>
              <a:t>која су вршећи </a:t>
            </a:r>
            <a:endParaRPr lang="sr-Latn-RS" sz="2000" dirty="0" smtClean="0">
              <a:latin typeface="Arial Black" pitchFamily="34" charset="0"/>
            </a:endParaRPr>
          </a:p>
          <a:p>
            <a:r>
              <a:rPr lang="sr-Cyrl-RS" sz="2000" dirty="0" smtClean="0">
                <a:latin typeface="Arial Black" pitchFamily="34" charset="0"/>
              </a:rPr>
              <a:t>фотосинтезу </a:t>
            </a:r>
          </a:p>
          <a:p>
            <a:r>
              <a:rPr lang="sr-Cyrl-RS" sz="2000" dirty="0" smtClean="0">
                <a:latin typeface="Arial Black" pitchFamily="34" charset="0"/>
              </a:rPr>
              <a:t>ослободила кисеоник </a:t>
            </a:r>
          </a:p>
          <a:p>
            <a:r>
              <a:rPr lang="sr-Cyrl-RS" sz="2000" dirty="0" smtClean="0">
                <a:latin typeface="Arial Black" pitchFamily="34" charset="0"/>
              </a:rPr>
              <a:t>у атмосферу.</a:t>
            </a:r>
            <a:endParaRPr lang="sr-Cyrl-R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АТМОСФЕРА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32770" name="Picture 2" descr="http://www.nuffieldfoundation.org/sites/default/files/The_Earth_and_Atmo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84984"/>
            <a:ext cx="563335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Expanded Structure of the Atm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76456" cy="68622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07904" y="1844824"/>
            <a:ext cx="93610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Притисак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088" y="1916832"/>
            <a:ext cx="93610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6600"/>
                </a:solidFill>
                <a:latin typeface="Arial Narrow" pitchFamily="34" charset="0"/>
              </a:rPr>
              <a:t>Маса</a:t>
            </a:r>
            <a:endParaRPr lang="en-US" sz="14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0312" y="1916832"/>
            <a:ext cx="1224136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0000"/>
                </a:solidFill>
                <a:latin typeface="Arial Narrow" pitchFamily="34" charset="0"/>
              </a:rPr>
              <a:t>Температура</a:t>
            </a:r>
            <a:endParaRPr lang="en-US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764704"/>
            <a:ext cx="1152128" cy="21602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  <a:latin typeface="Arial Narrow" pitchFamily="34" charset="0"/>
              </a:rPr>
              <a:t>Егзосфера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2924944"/>
            <a:ext cx="1224136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  <a:latin typeface="Arial Narrow" pitchFamily="34" charset="0"/>
              </a:rPr>
              <a:t>Термосфера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712" y="3933056"/>
            <a:ext cx="1224136" cy="2160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  <a:latin typeface="Arial Narrow" pitchFamily="34" charset="0"/>
              </a:rPr>
              <a:t>Мезосфера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7704" y="5013176"/>
            <a:ext cx="1224136" cy="216024"/>
          </a:xfrm>
          <a:prstGeom prst="rect">
            <a:avLst/>
          </a:prstGeom>
          <a:solidFill>
            <a:srgbClr val="55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  <a:latin typeface="Arial Narrow" pitchFamily="34" charset="0"/>
              </a:rPr>
              <a:t>Стратосфера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9712" y="5805264"/>
            <a:ext cx="1224136" cy="216024"/>
          </a:xfrm>
          <a:prstGeom prst="rect">
            <a:avLst/>
          </a:prstGeom>
          <a:solidFill>
            <a:srgbClr val="55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  <a:latin typeface="Arial Narrow" pitchFamily="34" charset="0"/>
              </a:rPr>
              <a:t>Тропосфера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3573016"/>
            <a:ext cx="79208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>
                <a:solidFill>
                  <a:schemeClr val="bg1"/>
                </a:solidFill>
                <a:latin typeface="Arial Narrow" pitchFamily="34" charset="0"/>
              </a:rPr>
              <a:t>Метеорске кише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8024" y="4725144"/>
            <a:ext cx="2016224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16016" y="5733256"/>
            <a:ext cx="2232248" cy="36004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80% масе ваздуха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5517232"/>
            <a:ext cx="567680" cy="224408"/>
          </a:xfrm>
          <a:prstGeom prst="rect">
            <a:avLst/>
          </a:prstGeom>
          <a:solidFill>
            <a:srgbClr val="55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10км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60432" y="5517232"/>
            <a:ext cx="567680" cy="224408"/>
          </a:xfrm>
          <a:prstGeom prst="rect">
            <a:avLst/>
          </a:prstGeom>
          <a:solidFill>
            <a:srgbClr val="55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10км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6" y="4293096"/>
            <a:ext cx="567680" cy="224408"/>
          </a:xfrm>
          <a:prstGeom prst="rect">
            <a:avLst/>
          </a:prstGeom>
          <a:solidFill>
            <a:srgbClr val="55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FFFF00"/>
                </a:solidFill>
                <a:latin typeface="Arial Narrow" pitchFamily="34" charset="0"/>
              </a:rPr>
              <a:t>5</a:t>
            </a:r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0км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3284984"/>
            <a:ext cx="567680" cy="2244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85км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60432" y="3284984"/>
            <a:ext cx="567680" cy="2244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85км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8424" y="4293096"/>
            <a:ext cx="567680" cy="224408"/>
          </a:xfrm>
          <a:prstGeom prst="rect">
            <a:avLst/>
          </a:prstGeom>
          <a:solidFill>
            <a:srgbClr val="55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FFFF00"/>
                </a:solidFill>
                <a:latin typeface="Arial Narrow" pitchFamily="34" charset="0"/>
              </a:rPr>
              <a:t>5</a:t>
            </a:r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0км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1268760"/>
            <a:ext cx="648072" cy="22440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600км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16416" y="1340768"/>
            <a:ext cx="648072" cy="22440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600км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7624" y="332656"/>
            <a:ext cx="936104" cy="21602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Спејс шатл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0"/>
            <a:ext cx="1008112" cy="34104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100000км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6376" y="0"/>
            <a:ext cx="1008112" cy="34104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  <a:latin typeface="Arial Narrow" pitchFamily="34" charset="0"/>
              </a:rPr>
              <a:t>100000км</a:t>
            </a:r>
            <a:endParaRPr lang="en-US" sz="1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9792" y="188640"/>
            <a:ext cx="3888432" cy="34104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latin typeface="Arial Narrow" pitchFamily="34" charset="0"/>
              </a:rPr>
              <a:t>Структура атмосфере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2280" y="6237312"/>
            <a:ext cx="2051720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 smtClean="0">
                <a:solidFill>
                  <a:srgbClr val="FFFF00"/>
                </a:solidFill>
                <a:latin typeface="Arial Narrow" pitchFamily="34" charset="0"/>
              </a:rPr>
              <a:t>  -60   -40   -20    0     20    40</a:t>
            </a:r>
          </a:p>
          <a:p>
            <a:pPr algn="ctr"/>
            <a:r>
              <a:rPr lang="sr-Cyrl-RS" sz="1300" b="1" dirty="0" smtClean="0">
                <a:solidFill>
                  <a:srgbClr val="FFFF00"/>
                </a:solidFill>
                <a:latin typeface="Arial Narrow" pitchFamily="34" charset="0"/>
              </a:rPr>
              <a:t>Целзијуса</a:t>
            </a:r>
            <a:endParaRPr lang="en-US" sz="13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44408" y="3933056"/>
            <a:ext cx="899592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rgbClr val="FFFF00"/>
                </a:solidFill>
                <a:latin typeface="Arial Narrow" pitchFamily="34" charset="0"/>
              </a:rPr>
              <a:t>0 до -90°С</a:t>
            </a:r>
            <a:endParaRPr lang="en-US" sz="1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08304" y="4869160"/>
            <a:ext cx="899592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rgbClr val="FFFF00"/>
                </a:solidFill>
                <a:latin typeface="Arial Narrow" pitchFamily="34" charset="0"/>
              </a:rPr>
              <a:t>-50 до -0°С</a:t>
            </a:r>
            <a:endParaRPr lang="en-US" sz="1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36296" y="2564904"/>
            <a:ext cx="1080120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rgbClr val="FFFF00"/>
                </a:solidFill>
                <a:latin typeface="Arial Narrow" pitchFamily="34" charset="0"/>
              </a:rPr>
              <a:t>-90 до -1500°С</a:t>
            </a:r>
            <a:endParaRPr lang="en-US" sz="1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7544" y="5157192"/>
            <a:ext cx="1224136" cy="216024"/>
          </a:xfrm>
          <a:prstGeom prst="rect">
            <a:avLst/>
          </a:prstGeom>
          <a:solidFill>
            <a:srgbClr val="55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5013176"/>
            <a:ext cx="1512168" cy="216024"/>
          </a:xfrm>
          <a:prstGeom prst="rect">
            <a:avLst/>
          </a:prstGeom>
          <a:solidFill>
            <a:srgbClr val="55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Озонски омотач</a:t>
            </a:r>
            <a:endParaRPr lang="en-US" sz="1400" b="1" dirty="0">
              <a:solidFill>
                <a:schemeClr val="accent2">
                  <a:lumMod val="40000"/>
                  <a:lumOff val="6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5157192"/>
            <a:ext cx="8712968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ЕКОЛОШКИ ЗНАЧАЈ ВАЗДУХА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57554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Arial Black" pitchFamily="34" charset="0"/>
              </a:rPr>
              <a:t>Ваздух има велики значај за живот на Земљи. Сем </a:t>
            </a:r>
            <a:r>
              <a:rPr lang="sr-Cyrl-RS" sz="2000" dirty="0" smtClean="0">
                <a:solidFill>
                  <a:srgbClr val="0033CC"/>
                </a:solidFill>
                <a:latin typeface="Arial Black" pitchFamily="34" charset="0"/>
              </a:rPr>
              <a:t>неких бактерија</a:t>
            </a:r>
            <a:r>
              <a:rPr lang="sr-Cyrl-RS" sz="2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sr-Cyrl-RS" sz="2000" dirty="0" smtClean="0">
                <a:latin typeface="Arial Black" pitchFamily="34" charset="0"/>
              </a:rPr>
              <a:t>које живе у </a:t>
            </a:r>
            <a:r>
              <a:rPr lang="sr-Cyrl-RS" sz="2000" dirty="0" smtClean="0">
                <a:solidFill>
                  <a:srgbClr val="0033CC"/>
                </a:solidFill>
                <a:latin typeface="Arial Black" pitchFamily="34" charset="0"/>
              </a:rPr>
              <a:t>анаеробним условима </a:t>
            </a:r>
            <a:r>
              <a:rPr lang="sr-Cyrl-RS" sz="2000" dirty="0" smtClean="0">
                <a:latin typeface="Arial Black" pitchFamily="34" charset="0"/>
              </a:rPr>
              <a:t>(на пример бактерије у цревном тракту), за остала жива бића ваздух са својим гасовима је неопходан за опстанак – то су </a:t>
            </a:r>
            <a:r>
              <a:rPr lang="sr-Cyrl-RS" sz="2000" dirty="0" smtClean="0">
                <a:solidFill>
                  <a:srgbClr val="FF0000"/>
                </a:solidFill>
                <a:latin typeface="Arial Black" pitchFamily="34" charset="0"/>
              </a:rPr>
              <a:t>аеробни организми. </a:t>
            </a:r>
            <a:endParaRPr lang="sr-Latn-R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Кисеоник </a:t>
            </a:r>
            <a:r>
              <a:rPr lang="sr-Cyrl-RS" sz="2000" dirty="0" smtClean="0">
                <a:latin typeface="Arial Black" pitchFamily="34" charset="0"/>
              </a:rPr>
              <a:t>– сав кисеоник у ваздуху је пореклом од живих бића – биљака и неких бактерија, настао у процесу </a:t>
            </a:r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фотосинтезе</a:t>
            </a:r>
            <a:r>
              <a:rPr lang="sr-Cyrl-RS" sz="2000" dirty="0" smtClean="0">
                <a:latin typeface="Arial Black" pitchFamily="34" charset="0"/>
              </a:rPr>
              <a:t>.  </a:t>
            </a:r>
          </a:p>
          <a:p>
            <a:r>
              <a:rPr lang="sr-Cyrl-RS" sz="2000" dirty="0" smtClean="0">
                <a:latin typeface="Arial Black" pitchFamily="34" charset="0"/>
              </a:rPr>
              <a:t>Кисеоник се уноси у организам у процесу дисања, а користи се за метаболичке реакције – оксидативне процесе.  Мозак просечног човека може да издржи свега 4 минута без кисеоника. И биљке дишу, тј користе кисеоник! </a:t>
            </a:r>
          </a:p>
          <a:p>
            <a:r>
              <a:rPr lang="sr-Cyrl-RS" sz="2000" dirty="0" smtClean="0">
                <a:latin typeface="Arial Black" pitchFamily="34" charset="0"/>
              </a:rPr>
              <a:t>Кисеоник се из ваздуха губи и приликом пожара (сагоревање = оксидација).</a:t>
            </a:r>
          </a:p>
          <a:p>
            <a:r>
              <a:rPr lang="sr-Cyrl-RS" sz="2000" dirty="0" smtClean="0">
                <a:solidFill>
                  <a:srgbClr val="0033CC"/>
                </a:solidFill>
                <a:latin typeface="Arial Black" pitchFamily="34" charset="0"/>
              </a:rPr>
              <a:t>Метаболизам у живим бићима може се схватити као контролисани процес сагоревања: у процесима оксидације троши се кисеоник, а ослобађа се енергија и ствара угљен-диоксид!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9144000" cy="56938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  <a:latin typeface="Arial Black" pitchFamily="34" charset="0"/>
              </a:rPr>
              <a:t>Угљен-диоксид (СО</a:t>
            </a:r>
            <a:r>
              <a:rPr lang="sr-Cyrl-RS" sz="2000" baseline="-25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sr-Cyrl-RS" sz="2000" dirty="0" smtClean="0">
                <a:solidFill>
                  <a:srgbClr val="FF0000"/>
                </a:solidFill>
                <a:latin typeface="Arial Black" pitchFamily="34" charset="0"/>
              </a:rPr>
              <a:t>) </a:t>
            </a:r>
            <a:r>
              <a:rPr lang="sr-Cyrl-RS" sz="2000" dirty="0" smtClean="0">
                <a:latin typeface="Arial Black" pitchFamily="34" charset="0"/>
              </a:rPr>
              <a:t>се непрекидно ствара и троши из атмосфере, где га има 0.03%. </a:t>
            </a:r>
          </a:p>
          <a:p>
            <a:r>
              <a:rPr lang="sr-Cyrl-RS" sz="2000" dirty="0" smtClean="0">
                <a:solidFill>
                  <a:srgbClr val="FF0000"/>
                </a:solidFill>
                <a:latin typeface="Arial Black" pitchFamily="34" charset="0"/>
              </a:rPr>
              <a:t>У процесу фотосинтезе биљке троше угљен-диоксид из ваздуха. </a:t>
            </a:r>
          </a:p>
          <a:p>
            <a:r>
              <a:rPr lang="sr-Cyrl-RS" sz="2000" dirty="0" smtClean="0">
                <a:latin typeface="Arial Black" pitchFamily="34" charset="0"/>
              </a:rPr>
              <a:t>У присуству светлости од СО</a:t>
            </a:r>
            <a:r>
              <a:rPr lang="sr-Cyrl-RS" sz="2000" baseline="-25000" dirty="0" smtClean="0">
                <a:latin typeface="Arial Black" pitchFamily="34" charset="0"/>
              </a:rPr>
              <a:t>2 </a:t>
            </a:r>
            <a:r>
              <a:rPr lang="sr-Cyrl-RS" sz="2000" dirty="0" smtClean="0">
                <a:latin typeface="Arial Black" pitchFamily="34" charset="0"/>
              </a:rPr>
              <a:t> и воде ствара се органска материја – шећер и кисеоник који се ослобађа у атмосферу. </a:t>
            </a:r>
          </a:p>
          <a:p>
            <a:r>
              <a:rPr lang="sr-Cyrl-RS" sz="2000" dirty="0" smtClean="0">
                <a:latin typeface="Arial Black" pitchFamily="34" charset="0"/>
              </a:rPr>
              <a:t>Угљен-диоксид  је и производ метаболичких процеса у живим бићима и </a:t>
            </a:r>
            <a:r>
              <a:rPr lang="sr-Cyrl-RS" sz="2000" dirty="0" smtClean="0">
                <a:solidFill>
                  <a:srgbClr val="FF0000"/>
                </a:solidFill>
                <a:latin typeface="Arial Black" pitchFamily="34" charset="0"/>
              </a:rPr>
              <a:t>ослобађа се у атмосферу у процесу дисања</a:t>
            </a:r>
            <a:r>
              <a:rPr lang="sr-Cyrl-RS" sz="2000" dirty="0" smtClean="0">
                <a:latin typeface="Arial Black" pitchFamily="34" charset="0"/>
              </a:rPr>
              <a:t>: удисањем уносимо потребан кисеоник, а издисањем избацујемо угљен-диоксид.</a:t>
            </a:r>
          </a:p>
          <a:p>
            <a:r>
              <a:rPr lang="sr-Cyrl-RS" sz="2000" dirty="0" smtClean="0">
                <a:latin typeface="Arial Black" pitchFamily="34" charset="0"/>
              </a:rPr>
              <a:t>Највећи извор СО</a:t>
            </a:r>
            <a:r>
              <a:rPr lang="sr-Cyrl-RS" sz="2000" baseline="-25000" dirty="0" smtClean="0">
                <a:latin typeface="Arial Black" pitchFamily="34" charset="0"/>
              </a:rPr>
              <a:t>2</a:t>
            </a:r>
            <a:r>
              <a:rPr lang="sr-Cyrl-RS" sz="2000" dirty="0" smtClean="0">
                <a:latin typeface="Arial Black" pitchFamily="34" charset="0"/>
              </a:rPr>
              <a:t> је </a:t>
            </a:r>
            <a:r>
              <a:rPr lang="sr-Cyrl-RS" sz="2000" dirty="0" smtClean="0">
                <a:solidFill>
                  <a:srgbClr val="FF0000"/>
                </a:solidFill>
                <a:latin typeface="Arial Black" pitchFamily="34" charset="0"/>
              </a:rPr>
              <a:t>биолошка активност земљишних гљива и бактерија</a:t>
            </a:r>
            <a:r>
              <a:rPr lang="sr-Cyrl-RS" sz="2000" dirty="0" smtClean="0">
                <a:latin typeface="Arial Black" pitchFamily="34" charset="0"/>
              </a:rPr>
              <a:t>, при којој се у разградњи органских остатака ослобађа СО</a:t>
            </a:r>
            <a:r>
              <a:rPr lang="sr-Cyrl-RS" sz="2000" baseline="-25000" dirty="0" smtClean="0">
                <a:latin typeface="Arial Black" pitchFamily="34" charset="0"/>
              </a:rPr>
              <a:t>2</a:t>
            </a:r>
            <a:r>
              <a:rPr lang="sr-Cyrl-RS" sz="2000" dirty="0" smtClean="0">
                <a:latin typeface="Arial Black" pitchFamily="34" charset="0"/>
              </a:rPr>
              <a:t>. То се зове </a:t>
            </a:r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земљишно дисање</a:t>
            </a:r>
            <a:r>
              <a:rPr lang="sr-Cyrl-RS" sz="2000" dirty="0" smtClean="0">
                <a:latin typeface="Arial Black" pitchFamily="34" charset="0"/>
              </a:rPr>
              <a:t>. И биљке у процесу дисања преко корена избацују СО</a:t>
            </a:r>
            <a:r>
              <a:rPr lang="sr-Cyrl-RS" sz="2000" baseline="-25000" dirty="0" smtClean="0">
                <a:latin typeface="Arial Black" pitchFamily="34" charset="0"/>
              </a:rPr>
              <a:t>2</a:t>
            </a:r>
            <a:r>
              <a:rPr lang="sr-Cyrl-RS" sz="2000" dirty="0" smtClean="0">
                <a:latin typeface="Arial Black" pitchFamily="34" charset="0"/>
              </a:rPr>
              <a:t>. Угљен-диоксид из земљишта се излучује у приземни ваздух, где га биљке користе у фотосинтези.</a:t>
            </a:r>
          </a:p>
          <a:p>
            <a:r>
              <a:rPr lang="sr-Cyrl-RS" sz="2000" dirty="0" smtClean="0">
                <a:latin typeface="Arial Black" pitchFamily="34" charset="0"/>
              </a:rPr>
              <a:t>Вулканске ерупције такође доводе до избацивања великих количина СО</a:t>
            </a:r>
            <a:r>
              <a:rPr lang="sr-Cyrl-RS" sz="2000" baseline="-25000" dirty="0" smtClean="0">
                <a:latin typeface="Arial Black" pitchFamily="34" charset="0"/>
              </a:rPr>
              <a:t>2</a:t>
            </a:r>
            <a:r>
              <a:rPr lang="sr-Cyrl-RS" sz="2000" dirty="0" smtClean="0">
                <a:latin typeface="Arial Black" pitchFamily="34" charset="0"/>
              </a:rPr>
              <a:t> у ваздух.</a:t>
            </a:r>
            <a:endParaRPr lang="sr-Latn-RS" sz="20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188640"/>
            <a:ext cx="9144000" cy="6220307"/>
            <a:chOff x="0" y="637693"/>
            <a:chExt cx="9144000" cy="6220307"/>
          </a:xfrm>
        </p:grpSpPr>
        <p:pic>
          <p:nvPicPr>
            <p:cNvPr id="4" name="Picture 2" descr="http://upload.wikimedia.org/wikipedia/commons/3/38/Carbon-cycle-ful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7693"/>
              <a:ext cx="9144000" cy="6220307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3995936" y="1700808"/>
              <a:ext cx="1224136" cy="144016"/>
            </a:xfrm>
            <a:prstGeom prst="rect">
              <a:avLst/>
            </a:prstGeom>
            <a:solidFill>
              <a:srgbClr val="C1C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Атмосферски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5696" y="2132856"/>
              <a:ext cx="1368152" cy="216024"/>
            </a:xfrm>
            <a:prstGeom prst="rect">
              <a:avLst/>
            </a:prstGeom>
            <a:solidFill>
              <a:srgbClr val="93A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bg1"/>
                  </a:solidFill>
                  <a:latin typeface="Arial Narrow" pitchFamily="34" charset="0"/>
                </a:rPr>
                <a:t>Шумски</a:t>
              </a:r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sr-Cyrl-RS" sz="1200" b="1" dirty="0" smtClean="0">
                  <a:solidFill>
                    <a:schemeClr val="bg1"/>
                  </a:solidFill>
                  <a:latin typeface="Arial Narrow" pitchFamily="34" charset="0"/>
                </a:rPr>
                <a:t>пожари</a:t>
              </a:r>
              <a:endParaRPr lang="en-US" sz="1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15616" y="2204864"/>
              <a:ext cx="864096" cy="288032"/>
            </a:xfrm>
            <a:prstGeom prst="rect">
              <a:avLst/>
            </a:prstGeom>
            <a:solidFill>
              <a:srgbClr val="93A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bg1"/>
                  </a:solidFill>
                  <a:latin typeface="Arial Narrow" pitchFamily="34" charset="0"/>
                </a:rPr>
                <a:t>Дисање биљака</a:t>
              </a:r>
              <a:endParaRPr lang="en-US" sz="1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83768" y="3284984"/>
              <a:ext cx="1296144" cy="36004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Дисање животиња, људи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600" y="3645024"/>
              <a:ext cx="1008112" cy="5760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Сагоревање фосилних горива ослобађа угљеник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3968" y="2276872"/>
              <a:ext cx="1152128" cy="5040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Фотосинтеза и дисање у океану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4168" y="2204864"/>
              <a:ext cx="1008112" cy="288032"/>
            </a:xfrm>
            <a:prstGeom prst="rect">
              <a:avLst/>
            </a:prstGeom>
            <a:solidFill>
              <a:srgbClr val="918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Фотосинтеза 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56376" y="2564904"/>
              <a:ext cx="1008112" cy="288032"/>
            </a:xfrm>
            <a:prstGeom prst="rect">
              <a:avLst/>
            </a:prstGeom>
            <a:solidFill>
              <a:srgbClr val="93A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bg1"/>
                  </a:solidFill>
                  <a:latin typeface="Arial Narrow" pitchFamily="34" charset="0"/>
                </a:rPr>
                <a:t>Задржавање у копненим биљкама </a:t>
              </a:r>
              <a:endParaRPr lang="en-US" sz="1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88224" y="4653136"/>
              <a:ext cx="1008112" cy="5760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Угљеник улази у земљу преко органске материје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7744" y="5301208"/>
              <a:ext cx="432048" cy="216024"/>
            </a:xfrm>
            <a:prstGeom prst="rect">
              <a:avLst/>
            </a:prstGeom>
            <a:solidFill>
              <a:srgbClr val="C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Гас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59632" y="5373216"/>
              <a:ext cx="504056" cy="216024"/>
            </a:xfrm>
            <a:prstGeom prst="rect">
              <a:avLst/>
            </a:prstGeom>
            <a:solidFill>
              <a:srgbClr val="C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Уље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3568" y="5301208"/>
              <a:ext cx="504056" cy="144016"/>
            </a:xfrm>
            <a:prstGeom prst="rect">
              <a:avLst/>
            </a:prstGeom>
            <a:solidFill>
              <a:srgbClr val="C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Угаљ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63688" y="6021288"/>
              <a:ext cx="1224136" cy="504056"/>
            </a:xfrm>
            <a:prstGeom prst="rect">
              <a:avLst/>
            </a:prstGeom>
            <a:solidFill>
              <a:srgbClr val="C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Фосилна горива задржавају угљеник из циклуса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83968" y="6237312"/>
              <a:ext cx="1152128" cy="216024"/>
            </a:xfrm>
            <a:prstGeom prst="rect">
              <a:avLst/>
            </a:prstGeom>
            <a:solidFill>
              <a:srgbClr val="C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Фосилни угљеник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79912" y="5373216"/>
              <a:ext cx="1080120" cy="504056"/>
            </a:xfrm>
            <a:prstGeom prst="rect">
              <a:avLst/>
            </a:prstGeom>
            <a:solidFill>
              <a:srgbClr val="A2C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Угинула морска бића постају седименти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80728"/>
            <a:ext cx="914400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Arial Black" pitchFamily="34" charset="0"/>
              </a:rPr>
              <a:t>Азот је гас који чини скоро четири петине ваздуха. У таквом елементарном облику он је неискористив за жива бића. Живим бићима азот је неопходан у изградњи пре свега беланчевина и нуклеинских киселина. </a:t>
            </a:r>
          </a:p>
          <a:p>
            <a:r>
              <a:rPr lang="sr-Cyrl-RS" sz="2000" dirty="0" smtClean="0">
                <a:latin typeface="Arial Black" pitchFamily="34" charset="0"/>
              </a:rPr>
              <a:t>Једина жива бића која су способна да користе азот из ваздуха су неке ниже биљке и бактерије у земљи, које га преводе у азотне соли: нитрате (</a:t>
            </a:r>
            <a:r>
              <a:rPr lang="sr-Latn-RS" sz="2000" dirty="0" smtClean="0">
                <a:latin typeface="Arial Black" pitchFamily="34" charset="0"/>
              </a:rPr>
              <a:t>NO</a:t>
            </a:r>
            <a:r>
              <a:rPr lang="sr-Cyrl-RS" sz="2000" baseline="-25000" dirty="0" smtClean="0">
                <a:latin typeface="Arial Black" pitchFamily="34" charset="0"/>
              </a:rPr>
              <a:t>3</a:t>
            </a:r>
            <a:r>
              <a:rPr lang="sr-Cyrl-RS" sz="2000" dirty="0" smtClean="0">
                <a:latin typeface="Arial Black" pitchFamily="34" charset="0"/>
              </a:rPr>
              <a:t>), нитрите (</a:t>
            </a:r>
            <a:r>
              <a:rPr lang="sr-Latn-RS" sz="2000" dirty="0" smtClean="0">
                <a:latin typeface="Arial Black" pitchFamily="34" charset="0"/>
              </a:rPr>
              <a:t>NO</a:t>
            </a:r>
            <a:r>
              <a:rPr lang="sr-Cyrl-RS" sz="2000" baseline="-25000" dirty="0" smtClean="0">
                <a:latin typeface="Arial Black" pitchFamily="34" charset="0"/>
              </a:rPr>
              <a:t>2</a:t>
            </a:r>
            <a:r>
              <a:rPr lang="sr-Cyrl-RS" sz="2000" dirty="0" smtClean="0">
                <a:latin typeface="Arial Black" pitchFamily="34" charset="0"/>
              </a:rPr>
              <a:t>) и амонијак (</a:t>
            </a:r>
            <a:r>
              <a:rPr lang="sr-Latn-RS" sz="2000" dirty="0" smtClean="0">
                <a:latin typeface="Arial Black" pitchFamily="34" charset="0"/>
              </a:rPr>
              <a:t>N</a:t>
            </a:r>
            <a:r>
              <a:rPr lang="sr-Cyrl-RS" sz="2000" dirty="0" smtClean="0">
                <a:latin typeface="Arial Black" pitchFamily="34" charset="0"/>
              </a:rPr>
              <a:t>Н</a:t>
            </a:r>
            <a:r>
              <a:rPr lang="sr-Cyrl-RS" sz="2000" baseline="-25000" dirty="0" smtClean="0">
                <a:latin typeface="Arial Black" pitchFamily="34" charset="0"/>
              </a:rPr>
              <a:t>3</a:t>
            </a:r>
            <a:r>
              <a:rPr lang="sr-Cyrl-RS" sz="2000" dirty="0" smtClean="0">
                <a:latin typeface="Arial Black" pitchFamily="34" charset="0"/>
              </a:rPr>
              <a:t>). </a:t>
            </a:r>
          </a:p>
          <a:p>
            <a:r>
              <a:rPr lang="sr-Cyrl-RS" sz="2000" dirty="0" smtClean="0">
                <a:latin typeface="Arial Black" pitchFamily="34" charset="0"/>
              </a:rPr>
              <a:t>У овом облику биљке кроз корен узимају азот и користе за изградњу својих органских молекула.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ЕКОЛОШКИ ЗНАЧАЈ ВАЗДУХА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zo.utexas.edu/faculty/sjasper/images/nitrogen_cyc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-37313"/>
            <a:ext cx="8640960" cy="68953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1560" y="836712"/>
            <a:ext cx="1512168" cy="216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 Narrow" pitchFamily="34" charset="0"/>
              </a:rPr>
              <a:t>Азот у атмосфери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2" y="5013176"/>
            <a:ext cx="1152128" cy="288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900" b="1" dirty="0" smtClean="0">
                <a:solidFill>
                  <a:schemeClr val="tx1"/>
                </a:solidFill>
                <a:latin typeface="Arial Narrow" pitchFamily="34" charset="0"/>
              </a:rPr>
              <a:t>Бактерије денитрификатори</a:t>
            </a:r>
            <a:endParaRPr lang="en-US" sz="9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03648" y="5013176"/>
            <a:ext cx="1080120" cy="288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900" b="1" dirty="0" smtClean="0">
                <a:solidFill>
                  <a:schemeClr val="tx1"/>
                </a:solidFill>
                <a:latin typeface="Arial Narrow" pitchFamily="34" charset="0"/>
              </a:rPr>
              <a:t>Бактерије азотофиксатори</a:t>
            </a:r>
            <a:endParaRPr lang="en-US" sz="9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95936" y="5733256"/>
            <a:ext cx="1080120" cy="288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900" b="1" dirty="0" smtClean="0">
                <a:solidFill>
                  <a:schemeClr val="tx1"/>
                </a:solidFill>
                <a:latin typeface="Arial Narrow" pitchFamily="34" charset="0"/>
              </a:rPr>
              <a:t>Бактерије нитрификатори</a:t>
            </a:r>
            <a:endParaRPr lang="en-US" sz="9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08104" y="6381328"/>
            <a:ext cx="1008112" cy="288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900" b="1" dirty="0" smtClean="0">
                <a:solidFill>
                  <a:schemeClr val="tx1"/>
                </a:solidFill>
                <a:latin typeface="Arial Narrow" pitchFamily="34" charset="0"/>
              </a:rPr>
              <a:t>Бактерије нитрификатори</a:t>
            </a:r>
            <a:endParaRPr lang="en-US" sz="9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80312" y="5517232"/>
            <a:ext cx="864096" cy="288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900" b="1" dirty="0" smtClean="0">
                <a:solidFill>
                  <a:schemeClr val="tx1"/>
                </a:solidFill>
                <a:latin typeface="Arial Narrow" pitchFamily="34" charset="0"/>
              </a:rPr>
              <a:t>Разлагачи</a:t>
            </a:r>
            <a:endParaRPr lang="en-US" sz="9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9952" y="2348880"/>
            <a:ext cx="720080" cy="28803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>
                <a:solidFill>
                  <a:schemeClr val="bg1"/>
                </a:solidFill>
                <a:latin typeface="Arial Narrow" pitchFamily="34" charset="0"/>
              </a:rPr>
              <a:t>Протеин у биљци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88024" y="2204864"/>
            <a:ext cx="720080" cy="21602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>
                <a:solidFill>
                  <a:schemeClr val="bg1"/>
                </a:solidFill>
                <a:latin typeface="Arial Narrow" pitchFamily="34" charset="0"/>
              </a:rPr>
              <a:t>Исхрана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24128" y="2348880"/>
            <a:ext cx="792088" cy="28803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>
                <a:solidFill>
                  <a:schemeClr val="bg1"/>
                </a:solidFill>
                <a:latin typeface="Arial Narrow" pitchFamily="34" charset="0"/>
              </a:rPr>
              <a:t>Протеин у биљоједу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80312" y="2348880"/>
            <a:ext cx="792088" cy="28803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>
                <a:solidFill>
                  <a:schemeClr val="bg1"/>
                </a:solidFill>
                <a:latin typeface="Arial Narrow" pitchFamily="34" charset="0"/>
              </a:rPr>
              <a:t>Протеин у месоједу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44208" y="2204864"/>
            <a:ext cx="720080" cy="21602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>
                <a:solidFill>
                  <a:schemeClr val="bg1"/>
                </a:solidFill>
                <a:latin typeface="Arial Narrow" pitchFamily="34" charset="0"/>
              </a:rPr>
              <a:t>Исхрана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76256" y="4797152"/>
            <a:ext cx="1800200" cy="50405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>
                <a:solidFill>
                  <a:schemeClr val="bg1"/>
                </a:solidFill>
                <a:latin typeface="Arial Narrow" pitchFamily="34" charset="0"/>
              </a:rPr>
              <a:t>Протеини у угинулој органској материји, урин, амонијак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7904" y="4077072"/>
            <a:ext cx="1800200" cy="50405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>
                <a:solidFill>
                  <a:schemeClr val="bg1"/>
                </a:solidFill>
                <a:latin typeface="Arial Narrow" pitchFamily="34" charset="0"/>
              </a:rPr>
              <a:t>Амонијак и нитрати биљке апсорбују кореновим системом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ЕКОЛОШКИ ЗНАЧАЈ ВАЗДУХА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Arial Black" pitchFamily="34" charset="0"/>
              </a:rPr>
              <a:t>За копнена жива бића такође су важна својства атмосфере: </a:t>
            </a:r>
          </a:p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Температура ваздуха</a:t>
            </a:r>
          </a:p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Влажност ваздуха</a:t>
            </a:r>
          </a:p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Ваздушни притисак</a:t>
            </a:r>
          </a:p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Ваздушна струјања </a:t>
            </a:r>
          </a:p>
          <a:p>
            <a:r>
              <a:rPr lang="sr-Cyrl-RS" sz="2000" dirty="0" smtClean="0">
                <a:latin typeface="Arial Black" pitchFamily="34" charset="0"/>
              </a:rPr>
              <a:t>Ови абиотички еколошки фактори директно утичу на распрострањеност копнених организама.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08720"/>
            <a:ext cx="9144000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Температура ваздуха </a:t>
            </a:r>
            <a:r>
              <a:rPr lang="sr-Cyrl-RS" dirty="0" smtClean="0">
                <a:latin typeface="Arial Black" pitchFamily="34" charset="0"/>
              </a:rPr>
              <a:t>– 85% топлоте ваздух добија индиректно, од загрејаног копна и воде, а свега 15% директно од сунчевог зрачења; </a:t>
            </a:r>
          </a:p>
          <a:p>
            <a:r>
              <a:rPr lang="sr-Cyrl-RS" dirty="0" smtClean="0">
                <a:latin typeface="Arial Black" pitchFamily="34" charset="0"/>
              </a:rPr>
              <a:t>Свако копнено живо биће је прилагођено на одређени  ужи или шири температурни опсег ваздуха (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еколошка валенца</a:t>
            </a:r>
            <a:r>
              <a:rPr lang="sr-Cyrl-RS" dirty="0" smtClean="0">
                <a:latin typeface="Arial Black" pitchFamily="34" charset="0"/>
              </a:rPr>
              <a:t>), а дејство температуре је различито за различита жива бића и различите стадијуме њиховог развића.</a:t>
            </a:r>
          </a:p>
          <a:p>
            <a:r>
              <a:rPr lang="sr-Cyrl-RS" dirty="0" smtClean="0">
                <a:latin typeface="Arial Black" pitchFamily="34" charset="0"/>
              </a:rPr>
              <a:t>Жива бића се различитим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адаптацијама </a:t>
            </a:r>
            <a:r>
              <a:rPr lang="sr-Cyrl-RS" dirty="0" smtClean="0">
                <a:latin typeface="Arial Black" pitchFamily="34" charset="0"/>
              </a:rPr>
              <a:t>бране од ниских или високих температура: </a:t>
            </a:r>
          </a:p>
          <a:p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Животиње</a:t>
            </a:r>
            <a:r>
              <a:rPr lang="sr-Cyrl-RS" dirty="0" smtClean="0">
                <a:latin typeface="Arial Black" pitchFamily="34" charset="0"/>
              </a:rPr>
              <a:t> – </a:t>
            </a:r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високе температуре: сисари – терморегулација - знојне жлезде, крзно, ширење крвних судова, дахтање; ниске температуре – зимски  сан, гушће крзно или перје, скупљање крвних судова, дрхтање, јежење, краћи екстремитети, наслаге сала,...</a:t>
            </a:r>
          </a:p>
          <a:p>
            <a:r>
              <a:rPr lang="sr-Cyrl-RS" dirty="0" smtClean="0">
                <a:solidFill>
                  <a:srgbClr val="00B050"/>
                </a:solidFill>
                <a:latin typeface="Arial Black" pitchFamily="34" charset="0"/>
              </a:rPr>
              <a:t>Биљке</a:t>
            </a:r>
            <a:r>
              <a:rPr lang="sr-Cyrl-RS" dirty="0" smtClean="0">
                <a:latin typeface="Arial Black" pitchFamily="34" charset="0"/>
              </a:rPr>
              <a:t> – </a:t>
            </a:r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високе температуре = суша: летњи листопад, воштано кожасто лишће или бодље, ситнији компактнији раст; ниске температуре = суша: смањивање количине воде у ткивима, зимски листопад, накупљање заштитних материја у ткивима – шећери, масти, соли, пектини</a:t>
            </a:r>
            <a:endParaRPr lang="en-US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ЕКОЛОШКИ ЗНАЧАЈ ВАЗДУХА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ЕКОЛОШКИ ЗНАЧАЈ ВАЗДУХА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144000" cy="52322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Влажност ваздуха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је присуство водене паре у ваздуху </a:t>
            </a:r>
            <a:r>
              <a:rPr lang="sr-Cyrl-RS" dirty="0" smtClean="0">
                <a:latin typeface="Arial Black" pitchFamily="34" charset="0"/>
              </a:rPr>
              <a:t>која ту доспева испаравањем вода и земљишта. </a:t>
            </a:r>
          </a:p>
          <a:p>
            <a:r>
              <a:rPr lang="sr-Cyrl-RS" dirty="0" smtClean="0">
                <a:latin typeface="Arial Black" pitchFamily="34" charset="0"/>
              </a:rPr>
              <a:t>Са порастом температуре убрзава се и испаравање, што значи да је влажност ваздуха директно зависна од температуре. При опадању температуре ваздух у једном тренутку више није у стању да задржи примљену воду у облику водене паре, па се вишак излучује у виду атмосферских падавина: киша, магла, роса, снег, град.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Атмосферске падавине </a:t>
            </a:r>
            <a:r>
              <a:rPr lang="sr-Cyrl-RS" dirty="0" smtClean="0">
                <a:latin typeface="Arial Black" pitchFamily="34" charset="0"/>
              </a:rPr>
              <a:t>или количина воденог талога директно утичу на распрострањеност живих бића на Земљи.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Релативна влажност ваздуха је степен засићености ваздуха воденом паром</a:t>
            </a:r>
            <a:r>
              <a:rPr lang="sr-Cyrl-RS" dirty="0" smtClean="0">
                <a:latin typeface="Arial Black" pitchFamily="34" charset="0"/>
              </a:rPr>
              <a:t>. </a:t>
            </a:r>
          </a:p>
          <a:p>
            <a:r>
              <a:rPr lang="sr-Cyrl-RS" dirty="0" smtClean="0">
                <a:latin typeface="Arial Black" pitchFamily="34" charset="0"/>
              </a:rPr>
              <a:t>Прилагођености живих бића на одговарајућу влажност ваздуха су повезане и са температуром ваздуха. </a:t>
            </a:r>
          </a:p>
          <a:p>
            <a:r>
              <a:rPr lang="sr-Cyrl-RS" dirty="0" smtClean="0">
                <a:latin typeface="Arial Black" pitchFamily="34" charset="0"/>
              </a:rPr>
              <a:t>Од копнених организама инсекти, водоземци, гљиве, алге, маховине и више биљке су нарочито зависни од влажности ваздуха. </a:t>
            </a:r>
          </a:p>
          <a:p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Прилагођености биљака: хигрофите (висока влажност ваздуха) до ксерофита (прилагођене на сушу)</a:t>
            </a:r>
            <a:endParaRPr lang="en-US" dirty="0">
              <a:solidFill>
                <a:srgbClr val="00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68760"/>
            <a:ext cx="9144000" cy="49552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Ваздушни притисак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је притисак који својом тежином врши ваздух на жива бића и биотоп. </a:t>
            </a:r>
            <a:r>
              <a:rPr lang="sr-Cyrl-RS" dirty="0" smtClean="0">
                <a:latin typeface="Arial Black" pitchFamily="34" charset="0"/>
              </a:rPr>
              <a:t>Ваздушни притисак мери се барометром и изражава у милибарима или паскалима.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Ваздушни притисак зависи од надморске висине </a:t>
            </a:r>
            <a:r>
              <a:rPr lang="sr-Cyrl-RS" dirty="0" smtClean="0">
                <a:latin typeface="Arial Black" pitchFamily="34" charset="0"/>
              </a:rPr>
              <a:t>(што се више пењемо, ваздушни притисак је мањи јер има мање ваздуха који на нас врши притисак. Такође, што је ваздух влажнији, притисак је мањи и обрнуто. Ваздушни притисак зависи и од ветрова и није уједначен на целој Земљиној површини.</a:t>
            </a:r>
          </a:p>
          <a:p>
            <a:r>
              <a:rPr lang="sr-Cyrl-RS" dirty="0" smtClean="0">
                <a:latin typeface="Arial Black" pitchFamily="34" charset="0"/>
              </a:rPr>
              <a:t>На великим надморским висинама због смањеног ваздушног притиска долази до поремећаја познатих као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висинска болест</a:t>
            </a:r>
            <a:r>
              <a:rPr lang="sr-Cyrl-RS" dirty="0" smtClean="0">
                <a:latin typeface="Arial Black" pitchFamily="34" charset="0"/>
              </a:rPr>
              <a:t>, јер је спољашњи притисак мањи од притиска у крви, па се не може дисати, а и нема довољно кисеоника.</a:t>
            </a:r>
          </a:p>
          <a:p>
            <a:r>
              <a:rPr lang="sr-Cyrl-RS" dirty="0" smtClean="0">
                <a:latin typeface="Arial Black" pitchFamily="34" charset="0"/>
              </a:rPr>
              <a:t>На великим дубинама (рудари, рониоци) јавља се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болест компресије или кесонска болест </a:t>
            </a:r>
            <a:r>
              <a:rPr lang="sr-Cyrl-RS" dirty="0" smtClean="0">
                <a:latin typeface="Arial Black" pitchFamily="34" charset="0"/>
              </a:rPr>
              <a:t>због повећаног ваздушног притиска, када се азот почне растварати у крви и ако се нагло изађе на површину мехурићи азота могу запушити крвне судове.</a:t>
            </a: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ЕКОЛОШКИ ЗНАЧАЈ ВАЗДУХА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269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Атмосфера је динамична и интерагује са осталим “сферама” Земље: литосфером и хидросфером. </a:t>
            </a:r>
          </a:p>
          <a:p>
            <a:r>
              <a:rPr lang="sr-Cyrl-RS" dirty="0" smtClean="0">
                <a:latin typeface="Arial Black" pitchFamily="34" charset="0"/>
              </a:rPr>
              <a:t>Динамизам атмосфере се свакодневно одражава у трансферу сунчеве топлоте од екватора ка половима стварајући уобичајена кретања ваздушних маса или ветрове.</a:t>
            </a:r>
          </a:p>
          <a:p>
            <a:r>
              <a:rPr lang="sr-Cyrl-RS" dirty="0" smtClean="0">
                <a:latin typeface="Arial Black" pitchFamily="34" charset="0"/>
              </a:rPr>
              <a:t>Локално ми осетимо ова велика атмосферска струјања молекула ваздуха као поветарац или као нешто екстремније ветрове.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>
                <a:latin typeface="Arial Black" pitchFamily="34" charset="0"/>
              </a:rPr>
              <a:t>Атмосфера у покрету </a:t>
            </a:r>
          </a:p>
          <a:p>
            <a:r>
              <a:rPr lang="sr-Cyrl-RS" dirty="0" smtClean="0">
                <a:latin typeface="Arial Black" pitchFamily="34" charset="0"/>
              </a:rPr>
              <a:t>такође преноси воду </a:t>
            </a:r>
          </a:p>
          <a:p>
            <a:r>
              <a:rPr lang="sr-Cyrl-RS" dirty="0" smtClean="0">
                <a:latin typeface="Arial Black" pitchFamily="34" charset="0"/>
              </a:rPr>
              <a:t>која је испарила из </a:t>
            </a:r>
          </a:p>
          <a:p>
            <a:r>
              <a:rPr lang="sr-Cyrl-RS" dirty="0" smtClean="0">
                <a:latin typeface="Arial Black" pitchFamily="34" charset="0"/>
              </a:rPr>
              <a:t>океана према </a:t>
            </a:r>
          </a:p>
          <a:p>
            <a:r>
              <a:rPr lang="sr-Cyrl-RS" dirty="0" smtClean="0">
                <a:latin typeface="Arial Black" pitchFamily="34" charset="0"/>
              </a:rPr>
              <a:t>континентима, </a:t>
            </a:r>
          </a:p>
          <a:p>
            <a:r>
              <a:rPr lang="sr-Cyrl-RS" dirty="0" smtClean="0">
                <a:latin typeface="Arial Black" pitchFamily="34" charset="0"/>
              </a:rPr>
              <a:t>обезбеђујући </a:t>
            </a:r>
          </a:p>
          <a:p>
            <a:r>
              <a:rPr lang="sr-Cyrl-RS" dirty="0" smtClean="0">
                <a:latin typeface="Arial Black" pitchFamily="34" charset="0"/>
              </a:rPr>
              <a:t>атмосферске </a:t>
            </a:r>
          </a:p>
          <a:p>
            <a:r>
              <a:rPr lang="sr-Cyrl-RS" dirty="0" smtClean="0">
                <a:latin typeface="Arial Black" pitchFamily="34" charset="0"/>
              </a:rPr>
              <a:t>падавине које су од </a:t>
            </a:r>
          </a:p>
          <a:p>
            <a:r>
              <a:rPr lang="sr-Cyrl-RS" dirty="0" smtClean="0">
                <a:latin typeface="Arial Black" pitchFamily="34" charset="0"/>
              </a:rPr>
              <a:t>критичне важности за </a:t>
            </a:r>
          </a:p>
          <a:p>
            <a:r>
              <a:rPr lang="sr-Cyrl-RS" dirty="0" smtClean="0">
                <a:latin typeface="Arial Black" pitchFamily="34" charset="0"/>
              </a:rPr>
              <a:t>одржавање копнених </a:t>
            </a:r>
          </a:p>
          <a:p>
            <a:r>
              <a:rPr lang="sr-Cyrl-RS" dirty="0" smtClean="0">
                <a:latin typeface="Arial Black" pitchFamily="34" charset="0"/>
              </a:rPr>
              <a:t>екосистема.</a:t>
            </a:r>
          </a:p>
          <a:p>
            <a:r>
              <a:rPr lang="sr-Cyrl-RS" dirty="0" smtClean="0">
                <a:latin typeface="Arial Black" pitchFamily="34" charset="0"/>
              </a:rPr>
              <a:t>Без атмосфере, </a:t>
            </a:r>
          </a:p>
          <a:p>
            <a:r>
              <a:rPr lang="sr-Cyrl-RS" dirty="0" smtClean="0">
                <a:latin typeface="Arial Black" pitchFamily="34" charset="0"/>
              </a:rPr>
              <a:t>Земља би била већа </a:t>
            </a:r>
          </a:p>
          <a:p>
            <a:r>
              <a:rPr lang="sr-Cyrl-RS" dirty="0" smtClean="0">
                <a:latin typeface="Arial Black" pitchFamily="34" charset="0"/>
              </a:rPr>
              <a:t>варијанта месеца – </a:t>
            </a:r>
          </a:p>
          <a:p>
            <a:r>
              <a:rPr lang="sr-Cyrl-RS" dirty="0" smtClean="0">
                <a:latin typeface="Arial Black" pitchFamily="34" charset="0"/>
              </a:rPr>
              <a:t>хладна и беживотна.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9552" y="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АТМОСФЕРА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39455" y="2780928"/>
            <a:ext cx="6004545" cy="4077072"/>
            <a:chOff x="3139455" y="2780928"/>
            <a:chExt cx="6004545" cy="4077072"/>
          </a:xfrm>
        </p:grpSpPr>
        <p:pic>
          <p:nvPicPr>
            <p:cNvPr id="31746" name="Picture 2" descr="http://www.permaculturenews.org/images/image013San_Pedro_de_Atacam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9455" y="2780928"/>
              <a:ext cx="6004545" cy="4077072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3851920" y="3717032"/>
              <a:ext cx="172819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Кондензована водена пара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3848" y="4581128"/>
              <a:ext cx="1008112" cy="1440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Преципитација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3848" y="5157192"/>
              <a:ext cx="1080120" cy="2880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Влажан уздижући ваздух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2320" y="4437112"/>
              <a:ext cx="1080120" cy="2880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Сув силазећи ваздух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20272" y="3501008"/>
              <a:ext cx="1224136" cy="1440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Регион кишне сенке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28800"/>
            <a:ext cx="9144000" cy="42165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Ваздушна струјања </a:t>
            </a:r>
            <a:r>
              <a:rPr lang="sr-Cyrl-RS" sz="2000" dirty="0" smtClean="0">
                <a:solidFill>
                  <a:srgbClr val="FF0000"/>
                </a:solidFill>
                <a:latin typeface="Arial Black" pitchFamily="34" charset="0"/>
              </a:rPr>
              <a:t>представљају хоризонтално и вертикално кретање ваздуха у атмосфери због разлика у ваздушним притисцима и температури и рељефа Земљине површине.</a:t>
            </a:r>
          </a:p>
          <a:p>
            <a:r>
              <a:rPr lang="sr-Cyrl-RS" sz="2000" dirty="0" smtClean="0">
                <a:latin typeface="Arial Black" pitchFamily="34" charset="0"/>
              </a:rPr>
              <a:t>Хоризонтално струјање је ветар који дува од већег ваздушног притиска ка мањем. </a:t>
            </a:r>
          </a:p>
          <a:p>
            <a:r>
              <a:rPr lang="sr-Cyrl-RS" sz="2000" dirty="0" smtClean="0">
                <a:solidFill>
                  <a:srgbClr val="FF0000"/>
                </a:solidFill>
                <a:latin typeface="Arial Black" pitchFamily="34" charset="0"/>
              </a:rPr>
              <a:t>Ветар </a:t>
            </a:r>
            <a:r>
              <a:rPr lang="sr-Cyrl-RS" sz="2000" dirty="0" smtClean="0">
                <a:latin typeface="Arial Black" pitchFamily="34" charset="0"/>
              </a:rPr>
              <a:t>се означава страном света од које дува: северни ветар дува из правца севера, итд. Правац ветра се може одредити ветроказом, а брзина се мери анемометром у метрима у секунди.</a:t>
            </a:r>
          </a:p>
          <a:p>
            <a:r>
              <a:rPr lang="sr-Cyrl-RS" sz="2000" dirty="0" smtClean="0">
                <a:solidFill>
                  <a:srgbClr val="FF0000"/>
                </a:solidFill>
                <a:latin typeface="Arial Black" pitchFamily="34" charset="0"/>
              </a:rPr>
              <a:t>Ружа ветрова </a:t>
            </a:r>
            <a:r>
              <a:rPr lang="sr-Cyrl-RS" sz="2000" dirty="0" smtClean="0">
                <a:latin typeface="Arial Black" pitchFamily="34" charset="0"/>
              </a:rPr>
              <a:t>је графички приказ свих ветрова који дувају у одређеном простору. Важна је приликом изградње улица и насеља.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ЕКОЛОШКИ ЗНАЧАЈ ВАЗДУХА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71600" y="332656"/>
            <a:ext cx="7200800" cy="6073274"/>
            <a:chOff x="971600" y="332656"/>
            <a:chExt cx="7200800" cy="6073274"/>
          </a:xfrm>
        </p:grpSpPr>
        <p:pic>
          <p:nvPicPr>
            <p:cNvPr id="46082" name="Picture 2" descr="http://www.sonoma.edu/users/f/freidel/global/figure%2002-16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32656"/>
              <a:ext cx="7200800" cy="6073274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2267744" y="1412776"/>
              <a:ext cx="50405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Топло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95736" y="5301208"/>
              <a:ext cx="50405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Топло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20163567">
              <a:off x="3209627" y="1164761"/>
              <a:ext cx="584448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Хладно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423345">
              <a:off x="3137804" y="5628357"/>
              <a:ext cx="584448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Хладно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04048" y="476672"/>
              <a:ext cx="144016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Падавине</a:t>
              </a:r>
            </a:p>
            <a:p>
              <a:pPr algn="ctr"/>
              <a:r>
                <a:rPr lang="sr-Cyrl-RS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 наспрам </a:t>
              </a:r>
            </a:p>
            <a:p>
              <a:pPr algn="ctr"/>
              <a:r>
                <a:rPr lang="sr-Cyrl-RS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испаравања</a:t>
              </a:r>
              <a:endParaRPr lang="en-US" sz="11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geographypods.com/uploads/7/6/2/2/7622863/987379378_ori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0485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11663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atin typeface="Arial Black" pitchFamily="34" charset="0"/>
              </a:rPr>
              <a:t>СТРУЈАЊЕ ВАЗДУХА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764704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 Narrow" pitchFamily="34" charset="0"/>
              </a:rPr>
              <a:t>Понирући сув хладан ваздух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088" y="1556792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 Narrow" pitchFamily="34" charset="0"/>
              </a:rPr>
              <a:t>Уздижући топао влажан ваздух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242088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 Narrow" pitchFamily="34" charset="0"/>
              </a:rPr>
              <a:t>Понирући сув хладан ваздух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4797152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 Narrow" pitchFamily="34" charset="0"/>
              </a:rPr>
              <a:t>Понирући сув хладан ваздух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4168" y="314096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 Narrow" pitchFamily="34" charset="0"/>
              </a:rPr>
              <a:t>Уздижући топао влажан ваздух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6096" y="5589240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 Narrow" pitchFamily="34" charset="0"/>
              </a:rPr>
              <a:t>Уздижући топао влажан ваздух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9952" y="6309320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 Narrow" pitchFamily="34" charset="0"/>
              </a:rPr>
              <a:t>Понирући сув хладан ваздух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6021288"/>
            <a:ext cx="10081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 Narrow" pitchFamily="34" charset="0"/>
              </a:rPr>
              <a:t>Јужни пол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1760" y="1124744"/>
            <a:ext cx="10081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 Narrow" pitchFamily="34" charset="0"/>
              </a:rPr>
              <a:t>Северни пол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2696"/>
            <a:ext cx="9144000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Кретање великих ваздушних маса на планети – називају се фронтови –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хладни фронт</a:t>
            </a:r>
            <a:r>
              <a:rPr lang="sr-Cyrl-RS" dirty="0" smtClean="0">
                <a:latin typeface="Arial Black" pitchFamily="34" charset="0"/>
              </a:rPr>
              <a:t>: хладан ваздух са полова се креће ка екватору и не доноси падавине;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топли фронт</a:t>
            </a:r>
            <a:r>
              <a:rPr lang="sr-Cyrl-RS" dirty="0" smtClean="0">
                <a:latin typeface="Arial Black" pitchFamily="34" charset="0"/>
              </a:rPr>
              <a:t>: топао ваздух се креће од екватора према половима и доноси падавине; код нас стиже са Атлантика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Пасати</a:t>
            </a:r>
            <a:r>
              <a:rPr lang="sr-Cyrl-RS" dirty="0" smtClean="0">
                <a:latin typeface="Arial Black" pitchFamily="34" charset="0"/>
              </a:rPr>
              <a:t> се јављају у тропском климатском подручју од виших према нижим пределима.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Монсуни </a:t>
            </a:r>
            <a:r>
              <a:rPr lang="sr-Cyrl-RS" dirty="0" smtClean="0">
                <a:latin typeface="Arial Black" pitchFamily="34" charset="0"/>
              </a:rPr>
              <a:t>су сезонски ветрови који у Југоисточној Азији лети са мора ка копну доносе кишу, а зими дувају са копна на море.</a:t>
            </a:r>
          </a:p>
          <a:p>
            <a:r>
              <a:rPr lang="sr-Cyrl-RS" dirty="0" smtClean="0">
                <a:latin typeface="Arial Black" pitchFamily="34" charset="0"/>
              </a:rPr>
              <a:t>У Војводини имамо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кошаву</a:t>
            </a:r>
            <a:r>
              <a:rPr lang="sr-Cyrl-RS" dirty="0" smtClean="0">
                <a:latin typeface="Arial Black" pitchFamily="34" charset="0"/>
              </a:rPr>
              <a:t> која дува периодично, то је хладан ветар који дува са Карпата кроз Ђердапску клисуру (источни ветар). Зими дува и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северац</a:t>
            </a:r>
            <a:r>
              <a:rPr lang="sr-Cyrl-RS" dirty="0" smtClean="0">
                <a:latin typeface="Arial Black" pitchFamily="34" charset="0"/>
              </a:rPr>
              <a:t> са североистока.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Југо</a:t>
            </a:r>
            <a:r>
              <a:rPr lang="sr-Cyrl-RS" dirty="0" smtClean="0">
                <a:latin typeface="Arial Black" pitchFamily="34" charset="0"/>
              </a:rPr>
              <a:t> дува на Јадранском мору; топао влажан ветар који дува од мора ка копну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Бура</a:t>
            </a:r>
            <a:r>
              <a:rPr lang="sr-Cyrl-RS" dirty="0" smtClean="0">
                <a:latin typeface="Arial Black" pitchFamily="34" charset="0"/>
              </a:rPr>
              <a:t> на Јадранском мору; хладан и сув ветар дува од копна ка мору.</a:t>
            </a:r>
          </a:p>
          <a:p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Прилагођености организама за ветрове: крошње дрвећа у ветровитим пределима имају форму заставе. У прерији жбуње расејава своје семе путем ветра, неке врсте се шире путем котрљајућих жбунова које ветар разноси.</a:t>
            </a:r>
            <a:endParaRPr lang="en-US" dirty="0">
              <a:solidFill>
                <a:srgbClr val="00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ЗАГАЂИВАЊЕ ВАЗДУХА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Природно загађивање: вулкани – избацују прашину, угљен-моноксид, угљен-диоксид, сумпорне гасове,...; гејзири (угљен-моноксид, угљен-диоксид, сумпор-водоник, метан), урагани, пешчане олује, космичка прашина, шумски пожари.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64904"/>
            <a:ext cx="9144000" cy="258532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Вештачко загађивање – интензивно коришћење фосилних горива  (угаљ, нафта) и крчење шума од краја 18. века су кључни фактори у промени концентрације угљен-диоксида у атмосфери, која је порасла за 38%. Интензиван развој индустрије, саобраћаја и градова довели су до испуштања разних гасова и честица који утичу на целу биосферу и на климатске прилике на Земљи; </a:t>
            </a:r>
          </a:p>
          <a:p>
            <a:r>
              <a:rPr lang="sr-Cyrl-RS" dirty="0" smtClean="0">
                <a:latin typeface="Arial Black" pitchFamily="34" charset="0"/>
              </a:rPr>
              <a:t>главни извори загађења ваздуха у индустрији су: термоелектране, прерада руда, ливнице, </a:t>
            </a:r>
            <a:r>
              <a:rPr lang="sr-Cyrl-CS" b="1" dirty="0" smtClean="0">
                <a:latin typeface="Arial Black" pitchFamily="34" charset="0"/>
              </a:rPr>
              <a:t>топионице, хемијске индустрије, фабрике боја и лакова, цементаре, рафинерије нафте; 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ЗАГАЂИВАЊЕ ВАЗДУХА</a:t>
            </a:r>
            <a:endParaRPr lang="en-US" sz="3200" dirty="0">
              <a:latin typeface="Arial Black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9552" y="1196752"/>
            <a:ext cx="7858992" cy="5384629"/>
            <a:chOff x="539552" y="1196752"/>
            <a:chExt cx="7858992" cy="5384629"/>
          </a:xfrm>
        </p:grpSpPr>
        <p:pic>
          <p:nvPicPr>
            <p:cNvPr id="50178" name="Picture 2" descr="http://www.nature.nps.gov/air/aqbasics/images/types_of_sources_02-20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196752"/>
              <a:ext cx="7858992" cy="5384629"/>
            </a:xfrm>
            <a:prstGeom prst="rect">
              <a:avLst/>
            </a:prstGeom>
            <a:noFill/>
          </p:spPr>
        </p:pic>
        <p:sp>
          <p:nvSpPr>
            <p:cNvPr id="5" name="Rounded Rectangle 4"/>
            <p:cNvSpPr/>
            <p:nvPr/>
          </p:nvSpPr>
          <p:spPr>
            <a:xfrm>
              <a:off x="3203848" y="1844824"/>
              <a:ext cx="2736304" cy="3600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Емисија загађујућих материја</a:t>
              </a:r>
              <a:endParaRPr lang="en-US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75656" y="3645024"/>
              <a:ext cx="864096" cy="296416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rgbClr val="0033CC"/>
                  </a:solidFill>
                  <a:latin typeface="Arial Narrow" pitchFamily="34" charset="0"/>
                </a:rPr>
                <a:t>Природна</a:t>
              </a:r>
              <a:endParaRPr lang="en-US" sz="1200" b="1" dirty="0">
                <a:solidFill>
                  <a:srgbClr val="0033CC"/>
                </a:solidFill>
                <a:latin typeface="Arial Narrow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47664" y="3284984"/>
              <a:ext cx="720080" cy="216024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Муње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71600" y="4077072"/>
              <a:ext cx="864096" cy="216024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Вулкани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79712" y="4437112"/>
              <a:ext cx="720080" cy="144016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Пожари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71600" y="4941168"/>
              <a:ext cx="576064" cy="144016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Шуме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419872" y="4509120"/>
              <a:ext cx="792088" cy="216024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rgbClr val="0033CC"/>
                  </a:solidFill>
                  <a:latin typeface="Arial Narrow" pitchFamily="34" charset="0"/>
                </a:rPr>
                <a:t>Градови</a:t>
              </a:r>
              <a:endParaRPr lang="en-US" sz="1200" b="1" dirty="0">
                <a:solidFill>
                  <a:srgbClr val="0033CC"/>
                </a:solidFill>
                <a:latin typeface="Arial Narrow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275856" y="5229200"/>
              <a:ext cx="936104" cy="144016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Сточарство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91680" y="5877272"/>
              <a:ext cx="792088" cy="144016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Ђубрива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28184" y="3789040"/>
              <a:ext cx="936104" cy="296416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rgbClr val="0033CC"/>
                  </a:solidFill>
                  <a:latin typeface="Arial Narrow" pitchFamily="34" charset="0"/>
                </a:rPr>
                <a:t>Саобраћај</a:t>
              </a:r>
              <a:endParaRPr lang="en-US" sz="1200" b="1" dirty="0">
                <a:solidFill>
                  <a:srgbClr val="0033CC"/>
                </a:solidFill>
                <a:latin typeface="Arial Narrow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012160" y="3356992"/>
              <a:ext cx="864096" cy="216024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Авиони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84168" y="4293096"/>
              <a:ext cx="1584176" cy="360040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Аутом., камиони, аутобуси, мотоцикли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148064" y="5157192"/>
              <a:ext cx="1080120" cy="296416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rgbClr val="0033CC"/>
                  </a:solidFill>
                  <a:latin typeface="Arial Narrow" pitchFamily="34" charset="0"/>
                </a:rPr>
                <a:t>Индустрија</a:t>
              </a:r>
              <a:endParaRPr lang="en-US" sz="1200" b="1" dirty="0">
                <a:solidFill>
                  <a:srgbClr val="0033CC"/>
                </a:solidFill>
                <a:latin typeface="Arial Narrow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48064" y="6309320"/>
              <a:ext cx="3024336" cy="144016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Термоелектране, хемијска инд., рударство,...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15816" y="4869160"/>
              <a:ext cx="864096" cy="296416"/>
            </a:xfrm>
            <a:prstGeom prst="roundRect">
              <a:avLst>
                <a:gd name="adj" fmla="val 250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rgbClr val="0033CC"/>
                  </a:solidFill>
                  <a:latin typeface="Arial Narrow" pitchFamily="34" charset="0"/>
                </a:rPr>
                <a:t>Фарме</a:t>
              </a:r>
              <a:endParaRPr lang="en-US" sz="1200" b="1" dirty="0">
                <a:solidFill>
                  <a:srgbClr val="0033CC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9144000" cy="24006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Чађ, пепео</a:t>
            </a:r>
            <a:r>
              <a:rPr lang="sr-Cyrl-RS" dirty="0" smtClean="0">
                <a:latin typeface="Arial Black" pitchFamily="34" charset="0"/>
              </a:rPr>
              <a:t>: последица сагоревања фосилних горива; пепео: продукт сагоревања неорганских састојака угља, нафте; чађ: продукт сагоревања органских састојака; </a:t>
            </a:r>
            <a:r>
              <a:rPr lang="sr-Cyrl-CS" b="1" dirty="0" smtClean="0">
                <a:latin typeface="Arial Black" pitchFamily="34" charset="0"/>
              </a:rPr>
              <a:t>честице угљеника натопљене катраном, у ваздуху апсорбују сумпор диоксид и оксиде азота, водену пару </a:t>
            </a:r>
            <a:r>
              <a:rPr lang="sr-Cyrl-CS" b="1" dirty="0" smtClean="0">
                <a:latin typeface="Arial Black" pitchFamily="34" charset="0"/>
                <a:ea typeface="Kozuka Gothic Pro B" pitchFamily="34" charset="-128"/>
              </a:rPr>
              <a:t>≫</a:t>
            </a:r>
            <a:r>
              <a:rPr lang="sr-Cyrl-CS" b="1" dirty="0" smtClean="0">
                <a:latin typeface="Arial Black" pitchFamily="34" charset="0"/>
              </a:rPr>
              <a:t> </a:t>
            </a:r>
            <a:r>
              <a:rPr lang="sr-Cyrl-CS" b="1" dirty="0" smtClean="0">
                <a:solidFill>
                  <a:srgbClr val="FF0000"/>
                </a:solidFill>
                <a:latin typeface="Arial Black" pitchFamily="34" charset="0"/>
              </a:rPr>
              <a:t>СМОГ!</a:t>
            </a:r>
            <a:endParaRPr lang="sr-Cyrl-RS" dirty="0" smtClean="0">
              <a:latin typeface="Arial Black" pitchFamily="34" charset="0"/>
            </a:endParaRPr>
          </a:p>
          <a:p>
            <a:r>
              <a:rPr lang="sr-Cyrl-RS" dirty="0" smtClean="0">
                <a:latin typeface="Arial Black" pitchFamily="34" charset="0"/>
              </a:rPr>
              <a:t>Утичу на временске прилике и на интензитет Сунчевог зрачења; </a:t>
            </a:r>
          </a:p>
          <a:p>
            <a:r>
              <a:rPr lang="sr-Cyrl-RS" dirty="0" smtClean="0">
                <a:latin typeface="Arial Black" pitchFamily="34" charset="0"/>
              </a:rPr>
              <a:t>Таложе се са атмосферским падавинама – загађују земљиште и воду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73016"/>
            <a:ext cx="91440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Оксиди сумпора </a:t>
            </a:r>
            <a:r>
              <a:rPr lang="sr-Cyrl-RS" dirty="0" smtClean="0">
                <a:latin typeface="Arial Black" pitchFamily="34" charset="0"/>
              </a:rPr>
              <a:t>– сумпор-диоксид (</a:t>
            </a:r>
            <a:r>
              <a:rPr lang="sr-Latn-RS" dirty="0" smtClean="0">
                <a:latin typeface="Arial Black" pitchFamily="34" charset="0"/>
              </a:rPr>
              <a:t>SO</a:t>
            </a:r>
            <a:r>
              <a:rPr lang="sr-Latn-RS" baseline="-25000" dirty="0" smtClean="0">
                <a:latin typeface="Arial Black" pitchFamily="34" charset="0"/>
              </a:rPr>
              <a:t>2</a:t>
            </a:r>
            <a:r>
              <a:rPr lang="sr-Latn-RS" dirty="0" smtClean="0">
                <a:latin typeface="Arial Black" pitchFamily="34" charset="0"/>
              </a:rPr>
              <a:t>)</a:t>
            </a:r>
            <a:r>
              <a:rPr lang="sr-Cyrl-RS" dirty="0" smtClean="0">
                <a:latin typeface="Arial Black" pitchFamily="34" charset="0"/>
              </a:rPr>
              <a:t>, сумпор-триоксид (</a:t>
            </a:r>
            <a:r>
              <a:rPr lang="sr-Latn-RS" dirty="0" smtClean="0">
                <a:latin typeface="Arial Black" pitchFamily="34" charset="0"/>
              </a:rPr>
              <a:t>SO</a:t>
            </a:r>
            <a:r>
              <a:rPr lang="sr-Latn-RS" baseline="-25000" dirty="0" smtClean="0">
                <a:latin typeface="Arial Black" pitchFamily="34" charset="0"/>
              </a:rPr>
              <a:t>3</a:t>
            </a:r>
            <a:r>
              <a:rPr lang="sr-Latn-RS" dirty="0" smtClean="0">
                <a:latin typeface="Arial Black" pitchFamily="34" charset="0"/>
              </a:rPr>
              <a:t>)</a:t>
            </a:r>
            <a:r>
              <a:rPr lang="sr-Cyrl-RS" dirty="0" smtClean="0">
                <a:latin typeface="Arial Black" pitchFamily="34" charset="0"/>
              </a:rPr>
              <a:t> Природно настају од сумпор-водоника (</a:t>
            </a:r>
            <a:r>
              <a:rPr lang="sr-Latn-RS" dirty="0" smtClean="0">
                <a:latin typeface="Arial Black" pitchFamily="34" charset="0"/>
              </a:rPr>
              <a:t>H</a:t>
            </a:r>
            <a:r>
              <a:rPr lang="sr-Latn-RS" baseline="-25000" dirty="0" smtClean="0">
                <a:latin typeface="Arial Black" pitchFamily="34" charset="0"/>
              </a:rPr>
              <a:t>2</a:t>
            </a:r>
            <a:r>
              <a:rPr lang="sr-Latn-RS" dirty="0" smtClean="0">
                <a:latin typeface="Arial Black" pitchFamily="34" charset="0"/>
              </a:rPr>
              <a:t>S)</a:t>
            </a:r>
            <a:r>
              <a:rPr lang="sr-Cyrl-RS" dirty="0" smtClean="0">
                <a:latin typeface="Arial Black" pitchFamily="34" charset="0"/>
              </a:rPr>
              <a:t> као последица биолошких процеса разградње органске материје; </a:t>
            </a:r>
          </a:p>
          <a:p>
            <a:r>
              <a:rPr lang="sr-Cyrl-RS" dirty="0" smtClean="0">
                <a:latin typeface="Arial Black" pitchFamily="34" charset="0"/>
              </a:rPr>
              <a:t>Прекомерне количине оксида сумпора настају при топљењу руда (ливнице)</a:t>
            </a:r>
          </a:p>
          <a:p>
            <a:r>
              <a:rPr lang="sr-Cyrl-RS" dirty="0" smtClean="0">
                <a:latin typeface="Arial Black" pitchFamily="34" charset="0"/>
              </a:rPr>
              <a:t>У комбинацији са воденом паром у ваздуху оксиди сумпора дају сумпорасту (</a:t>
            </a:r>
            <a:r>
              <a:rPr lang="sr-Latn-RS" dirty="0" smtClean="0">
                <a:latin typeface="Arial Black" pitchFamily="34" charset="0"/>
              </a:rPr>
              <a:t>H</a:t>
            </a:r>
            <a:r>
              <a:rPr lang="sr-Latn-RS" baseline="-25000" dirty="0" smtClean="0">
                <a:latin typeface="Arial Black" pitchFamily="34" charset="0"/>
              </a:rPr>
              <a:t>2</a:t>
            </a:r>
            <a:r>
              <a:rPr lang="sr-Latn-RS" dirty="0" smtClean="0">
                <a:latin typeface="Arial Black" pitchFamily="34" charset="0"/>
              </a:rPr>
              <a:t>SO</a:t>
            </a:r>
            <a:r>
              <a:rPr lang="sr-Latn-RS" baseline="-25000" dirty="0" smtClean="0">
                <a:latin typeface="Arial Black" pitchFamily="34" charset="0"/>
              </a:rPr>
              <a:t>3</a:t>
            </a:r>
            <a:r>
              <a:rPr lang="sr-Latn-RS" dirty="0" smtClean="0">
                <a:latin typeface="Arial Black" pitchFamily="34" charset="0"/>
              </a:rPr>
              <a:t>)</a:t>
            </a:r>
            <a:r>
              <a:rPr lang="sr-Cyrl-RS" dirty="0" smtClean="0">
                <a:latin typeface="Arial Black" pitchFamily="34" charset="0"/>
              </a:rPr>
              <a:t> и сумпорну киселину (</a:t>
            </a:r>
            <a:r>
              <a:rPr lang="sr-Latn-RS" dirty="0" smtClean="0">
                <a:latin typeface="Arial Black" pitchFamily="34" charset="0"/>
              </a:rPr>
              <a:t>H</a:t>
            </a:r>
            <a:r>
              <a:rPr lang="sr-Latn-RS" baseline="-25000" dirty="0" smtClean="0">
                <a:latin typeface="Arial Black" pitchFamily="34" charset="0"/>
              </a:rPr>
              <a:t>2</a:t>
            </a:r>
            <a:r>
              <a:rPr lang="sr-Latn-RS" dirty="0" smtClean="0">
                <a:latin typeface="Arial Black" pitchFamily="34" charset="0"/>
              </a:rPr>
              <a:t>SO</a:t>
            </a:r>
            <a:r>
              <a:rPr lang="sr-Cyrl-RS" baseline="-25000" dirty="0" smtClean="0">
                <a:latin typeface="Arial Black" pitchFamily="34" charset="0"/>
              </a:rPr>
              <a:t>4</a:t>
            </a:r>
            <a:r>
              <a:rPr lang="sr-Latn-RS" dirty="0" smtClean="0">
                <a:latin typeface="Arial Black" pitchFamily="34" charset="0"/>
              </a:rPr>
              <a:t>)</a:t>
            </a:r>
            <a:r>
              <a:rPr lang="sr-Cyrl-RS" dirty="0" smtClean="0">
                <a:latin typeface="Arial Black" pitchFamily="34" charset="0"/>
              </a:rPr>
              <a:t>, која у виду киселих киша пада и закишељава воду и земљиште и изазива сушење шума, здравствене проблеме код живих бића 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ЗАГАЂИВАЊЕ ВАЗДУХА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68760"/>
            <a:ext cx="9144000" cy="18466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Угљен-моноксид (СО): </a:t>
            </a:r>
            <a:r>
              <a:rPr lang="sr-Cyrl-RS" dirty="0" smtClean="0">
                <a:latin typeface="Arial Black" pitchFamily="34" charset="0"/>
              </a:rPr>
              <a:t>природно настаје од метана (СН</a:t>
            </a:r>
            <a:r>
              <a:rPr lang="sr-Cyrl-RS" baseline="-25000" dirty="0" smtClean="0">
                <a:latin typeface="Arial Black" pitchFamily="34" charset="0"/>
              </a:rPr>
              <a:t>4</a:t>
            </a:r>
            <a:r>
              <a:rPr lang="sr-Cyrl-RS" dirty="0" smtClean="0">
                <a:latin typeface="Arial Black" pitchFamily="34" charset="0"/>
              </a:rPr>
              <a:t>) као последица биолошких процеса разградње органске материје</a:t>
            </a:r>
          </a:p>
          <a:p>
            <a:r>
              <a:rPr lang="sr-Cyrl-RS" dirty="0" smtClean="0">
                <a:latin typeface="Arial Black" pitchFamily="34" charset="0"/>
              </a:rPr>
              <a:t>Прекомерне количине настају услед непотпуног сагоревања фосилних горива у индустрији, аутомобилима, домаћинствима</a:t>
            </a:r>
          </a:p>
          <a:p>
            <a:r>
              <a:rPr lang="sr-Cyrl-RS" dirty="0" smtClean="0">
                <a:latin typeface="Arial Black" pitchFamily="34" charset="0"/>
              </a:rPr>
              <a:t>Штети свим живим бићима, може да изазове тровања, па чак и смрт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12976"/>
            <a:ext cx="896448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Оксиди азота</a:t>
            </a: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r-Cyrl-RS" dirty="0" smtClean="0">
                <a:latin typeface="Arial Black" pitchFamily="34" charset="0"/>
              </a:rPr>
              <a:t>азот-моноксид (</a:t>
            </a:r>
            <a:r>
              <a:rPr lang="sr-Latn-RS" dirty="0" smtClean="0">
                <a:latin typeface="Arial Black" pitchFamily="34" charset="0"/>
              </a:rPr>
              <a:t>NO) </a:t>
            </a:r>
            <a:r>
              <a:rPr lang="sr-Cyrl-RS" dirty="0" smtClean="0">
                <a:latin typeface="Arial Black" pitchFamily="34" charset="0"/>
              </a:rPr>
              <a:t>и азот-диоксид (</a:t>
            </a:r>
            <a:r>
              <a:rPr lang="sr-Latn-RS" dirty="0" smtClean="0">
                <a:latin typeface="Arial Black" pitchFamily="34" charset="0"/>
              </a:rPr>
              <a:t>NO</a:t>
            </a:r>
            <a:r>
              <a:rPr lang="sr-Cyrl-RS" baseline="-25000" dirty="0" smtClean="0">
                <a:latin typeface="Arial Black" pitchFamily="34" charset="0"/>
              </a:rPr>
              <a:t>2</a:t>
            </a:r>
            <a:r>
              <a:rPr lang="sr-Latn-RS" dirty="0" smtClean="0">
                <a:latin typeface="Arial Black" pitchFamily="34" charset="0"/>
              </a:rPr>
              <a:t>)</a:t>
            </a:r>
            <a:r>
              <a:rPr lang="sr-Cyrl-RS" dirty="0" smtClean="0">
                <a:latin typeface="Arial Black" pitchFamily="34" charset="0"/>
              </a:rPr>
              <a:t> природно настају као последица активности бактерија</a:t>
            </a:r>
          </a:p>
          <a:p>
            <a:r>
              <a:rPr lang="sr-Cyrl-RS" dirty="0" smtClean="0">
                <a:latin typeface="Arial Black" pitchFamily="34" charset="0"/>
              </a:rPr>
              <a:t>Прекомерне количине настају при сагоревању на вишим температурама у индустрији и саобраћају, коришћењем минералних ђубрива у пољопривреди</a:t>
            </a:r>
          </a:p>
          <a:p>
            <a:r>
              <a:rPr lang="sr-Cyrl-RS" dirty="0" smtClean="0">
                <a:latin typeface="Arial Black" pitchFamily="34" charset="0"/>
              </a:rPr>
              <a:t>У ракцији са воденом паром у ваздуху од азот-диоксида настаје изузетно корозивна азотна киселина (</a:t>
            </a:r>
            <a:r>
              <a:rPr lang="sr-Latn-RS" dirty="0" smtClean="0">
                <a:latin typeface="Arial Black" pitchFamily="34" charset="0"/>
              </a:rPr>
              <a:t>H</a:t>
            </a:r>
            <a:r>
              <a:rPr lang="sr-Latn-RS" baseline="-25000" dirty="0" smtClean="0">
                <a:latin typeface="Arial Black" pitchFamily="34" charset="0"/>
              </a:rPr>
              <a:t>2</a:t>
            </a:r>
            <a:r>
              <a:rPr lang="sr-Latn-RS" dirty="0" smtClean="0">
                <a:latin typeface="Arial Black" pitchFamily="34" charset="0"/>
              </a:rPr>
              <a:t>NO</a:t>
            </a:r>
            <a:r>
              <a:rPr lang="sr-Cyrl-RS" baseline="-25000" dirty="0" smtClean="0">
                <a:latin typeface="Arial Black" pitchFamily="34" charset="0"/>
              </a:rPr>
              <a:t>3</a:t>
            </a:r>
            <a:r>
              <a:rPr lang="sr-Cyrl-RS" dirty="0" smtClean="0">
                <a:latin typeface="Arial Black" pitchFamily="34" charset="0"/>
              </a:rPr>
              <a:t>) која у виду киселих киша пада и закишељава воду и земљиште и штети свом живом свету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ЗАГАЂИВАЊЕ ВАЗДУХА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ЗАГАЂИВАЊЕ ВАЗДУХА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Угљоводоници: </a:t>
            </a:r>
            <a:r>
              <a:rPr lang="sr-Cyrl-RS" dirty="0" smtClean="0">
                <a:latin typeface="Arial Black" pitchFamily="34" charset="0"/>
              </a:rPr>
              <a:t>органска ациклична и циклична једињења угљеника и водоника – метан, етан, и деривати бензола и нафте;</a:t>
            </a:r>
          </a:p>
          <a:p>
            <a:r>
              <a:rPr lang="sr-Cyrl-RS" dirty="0" smtClean="0">
                <a:latin typeface="Arial Black" pitchFamily="34" charset="0"/>
              </a:rPr>
              <a:t>Вештачки извори: сагоревање из моторних возила и индустрије</a:t>
            </a:r>
          </a:p>
          <a:p>
            <a:r>
              <a:rPr lang="sr-Cyrl-RS" dirty="0" smtClean="0">
                <a:latin typeface="Arial Black" pitchFamily="34" charset="0"/>
              </a:rPr>
              <a:t>Реагују са другим загађујућим материјама;</a:t>
            </a:r>
          </a:p>
          <a:p>
            <a:r>
              <a:rPr lang="sr-Cyrl-RS" dirty="0" smtClean="0">
                <a:latin typeface="Arial Black" pitchFamily="34" charset="0"/>
              </a:rPr>
              <a:t>Штетни за здравље живих бића, канцерогени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48880"/>
            <a:ext cx="9144000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Озон </a:t>
            </a:r>
            <a:r>
              <a:rPr lang="sr-Cyrl-RS" dirty="0" smtClean="0">
                <a:latin typeface="Arial Black" pitchFamily="34" charset="0"/>
              </a:rPr>
              <a:t>(О</a:t>
            </a:r>
            <a:r>
              <a:rPr lang="sr-Cyrl-RS" baseline="-25000" dirty="0" smtClean="0">
                <a:latin typeface="Arial Black" pitchFamily="34" charset="0"/>
              </a:rPr>
              <a:t>3</a:t>
            </a:r>
            <a:r>
              <a:rPr lang="sr-Cyrl-RS" dirty="0" smtClean="0">
                <a:latin typeface="Arial Black" pitchFamily="34" charset="0"/>
              </a:rPr>
              <a:t>): добар у стратосфери у озонском слоју – заштитно дејство, али у нижим слојевима тропосфере штетан за жива бића – отрован и јак оксиданс; настаје у реакцијама азотних оксида из  издувних гасова аутомобила и индустријских постројења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9218" name="Picture 2" descr="http://aura.gsfc.nasa.gov/images/136821898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419" y="3645024"/>
            <a:ext cx="5547581" cy="3212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5733256"/>
            <a:ext cx="3024336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r-Cyrl-RS" sz="1400" dirty="0" smtClean="0">
                <a:latin typeface="Arial Black" pitchFamily="34" charset="0"/>
              </a:rPr>
              <a:t>Озон у стратосфери - добар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6550223"/>
            <a:ext cx="2952328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r-Cyrl-RS" sz="1400" dirty="0" smtClean="0">
                <a:latin typeface="Arial Black" pitchFamily="34" charset="0"/>
              </a:rPr>
              <a:t>Озон у тропосфери – лош!</a:t>
            </a:r>
            <a:endParaRPr lang="en-US" sz="1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71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ЕФЕКТИ ЗАГАЂИВАЊА ВАЗДУХА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Зависе од метеоролошких услова: хоризонталног и вертикалног струјања ваздуха, интензитета зрачења Сунца, промена температуре ваздуха, рељефа, висине индустријских димњака, величине загађујућих честица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2420888"/>
            <a:ext cx="4104456" cy="393305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Arial Black" pitchFamily="34" charset="0"/>
              </a:rPr>
              <a:t>ЛОКАЛНИ ЕФЕКТИ:</a:t>
            </a:r>
          </a:p>
          <a:p>
            <a:pPr algn="ctr"/>
            <a:endParaRPr lang="sr-Cyrl-RS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sr-Cyrl-RS" dirty="0" smtClean="0">
                <a:solidFill>
                  <a:schemeClr val="tx1"/>
                </a:solidFill>
                <a:latin typeface="Arial Black" pitchFamily="34" charset="0"/>
              </a:rPr>
              <a:t>Виша просечна годишња температура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Arial Black" pitchFamily="34" charset="0"/>
              </a:rPr>
              <a:t>Мања релативна влажност ваздуха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Arial Black" pitchFamily="34" charset="0"/>
              </a:rPr>
              <a:t>Смањена видљивост</a:t>
            </a:r>
          </a:p>
          <a:p>
            <a:r>
              <a:rPr lang="sr-Cyrl-RS" dirty="0" smtClean="0">
                <a:solidFill>
                  <a:schemeClr val="tx1"/>
                </a:solidFill>
                <a:latin typeface="Arial Black" pitchFamily="34" charset="0"/>
              </a:rPr>
              <a:t>Повећана облачност</a:t>
            </a:r>
          </a:p>
          <a:p>
            <a:r>
              <a:rPr lang="sr-Cyrl-RS" dirty="0" smtClean="0">
                <a:solidFill>
                  <a:schemeClr val="tx1"/>
                </a:solidFill>
                <a:latin typeface="Arial Black" pitchFamily="34" charset="0"/>
              </a:rPr>
              <a:t>Повећана количина падавина</a:t>
            </a:r>
          </a:p>
          <a:p>
            <a:r>
              <a:rPr lang="sr-Cyrl-RS" dirty="0" smtClean="0">
                <a:solidFill>
                  <a:schemeClr val="tx1"/>
                </a:solidFill>
                <a:latin typeface="Arial Black" pitchFamily="34" charset="0"/>
              </a:rPr>
              <a:t>Киселе кише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6016" y="2420888"/>
            <a:ext cx="4032448" cy="3933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Arial Black" pitchFamily="34" charset="0"/>
              </a:rPr>
              <a:t>ГЛОБАЛНИ ЕФЕКТИ:</a:t>
            </a:r>
          </a:p>
          <a:p>
            <a:pPr algn="ctr"/>
            <a:endParaRPr lang="sr-Cyrl-RS" dirty="0" smtClean="0">
              <a:latin typeface="Arial Black" pitchFamily="34" charset="0"/>
            </a:endParaRPr>
          </a:p>
          <a:p>
            <a:r>
              <a:rPr lang="sr-Cyrl-RS" dirty="0" smtClean="0">
                <a:latin typeface="Arial Black" pitchFamily="34" charset="0"/>
              </a:rPr>
              <a:t>Климатске промене на Земљи</a:t>
            </a:r>
          </a:p>
          <a:p>
            <a:r>
              <a:rPr lang="sr-Cyrl-RS" dirty="0" smtClean="0">
                <a:latin typeface="Arial Black" pitchFamily="34" charset="0"/>
              </a:rPr>
              <a:t>Смањење Сунчевог зрачења</a:t>
            </a:r>
          </a:p>
          <a:p>
            <a:r>
              <a:rPr lang="sr-Cyrl-RS" dirty="0" smtClean="0">
                <a:latin typeface="Arial Black" pitchFamily="34" charset="0"/>
              </a:rPr>
              <a:t>Појачан ефекат стаклене баште</a:t>
            </a:r>
          </a:p>
          <a:p>
            <a:endParaRPr lang="sr-Cyrl-RS" dirty="0" smtClean="0">
              <a:latin typeface="Arial Black" pitchFamily="34" charset="0"/>
            </a:endParaRPr>
          </a:p>
          <a:p>
            <a:endParaRPr lang="sr-Cyrl-R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edicalecology.org/atmosphere/atmgraphics/atmosphericlayers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343149"/>
            <a:ext cx="5391150" cy="4514851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ЕКОЛОШКИ ЗНАЧАЈ АТМОСФЕРЕ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dirty="0" smtClean="0">
                <a:latin typeface="Arial Black" pitchFamily="34" charset="0"/>
              </a:rPr>
              <a:t>Задржавање топлоте на Земљи (ефекат стаклене баште) је услов за опстанак живота  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Arial Black" pitchFamily="34" charset="0"/>
              </a:rPr>
              <a:t>Преношење водене паре од океана и мора ка копну путем атмосферских кретања и атмосферске падавине је услов за опстанак копнених </a:t>
            </a:r>
          </a:p>
          <a:p>
            <a:pPr marL="342900" indent="-342900"/>
            <a:r>
              <a:rPr lang="sr-Cyrl-RS" dirty="0" smtClean="0">
                <a:latin typeface="Arial Black" pitchFamily="34" charset="0"/>
              </a:rPr>
              <a:t>     екосистема</a:t>
            </a:r>
          </a:p>
          <a:p>
            <a:pPr marL="342900" indent="-342900">
              <a:buAutoNum type="arabicPeriod" startAt="3"/>
            </a:pPr>
            <a:r>
              <a:rPr lang="sr-Cyrl-RS" dirty="0" smtClean="0">
                <a:latin typeface="Arial Black" pitchFamily="34" charset="0"/>
              </a:rPr>
              <a:t>Озонски слој штити</a:t>
            </a:r>
          </a:p>
          <a:p>
            <a:pPr marL="342900" indent="-342900"/>
            <a:r>
              <a:rPr lang="sr-Cyrl-RS" dirty="0" smtClean="0">
                <a:latin typeface="Arial Black" pitchFamily="34" charset="0"/>
              </a:rPr>
              <a:t>     жива бића од штетних </a:t>
            </a:r>
            <a:endParaRPr lang="sr-Latn-RS" dirty="0" smtClean="0">
              <a:latin typeface="Arial Black" pitchFamily="34" charset="0"/>
            </a:endParaRP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     UV</a:t>
            </a:r>
            <a:r>
              <a:rPr lang="sr-Cyrl-RS" dirty="0" smtClean="0">
                <a:latin typeface="Arial Black" pitchFamily="34" charset="0"/>
              </a:rPr>
              <a:t> зрака</a:t>
            </a:r>
          </a:p>
          <a:p>
            <a:pPr marL="342900" indent="-342900">
              <a:buAutoNum type="arabicPeriod" startAt="4"/>
            </a:pPr>
            <a:r>
              <a:rPr lang="sr-Cyrl-RS" dirty="0" smtClean="0">
                <a:latin typeface="Arial Black" pitchFamily="34" charset="0"/>
              </a:rPr>
              <a:t>Састав атмосфере </a:t>
            </a:r>
          </a:p>
          <a:p>
            <a:pPr marL="342900" indent="-342900"/>
            <a:r>
              <a:rPr lang="sr-Cyrl-RS" dirty="0" smtClean="0">
                <a:latin typeface="Arial Black" pitchFamily="34" charset="0"/>
              </a:rPr>
              <a:t>    омогућава фотосинтезу и </a:t>
            </a:r>
          </a:p>
          <a:p>
            <a:pPr marL="342900" indent="-342900"/>
            <a:r>
              <a:rPr lang="sr-Cyrl-RS" dirty="0" smtClean="0">
                <a:latin typeface="Arial Black" pitchFamily="34" charset="0"/>
              </a:rPr>
              <a:t>    одвијање животних </a:t>
            </a:r>
          </a:p>
          <a:p>
            <a:pPr marL="342900" indent="-342900"/>
            <a:r>
              <a:rPr lang="sr-Cyrl-RS" dirty="0" smtClean="0">
                <a:latin typeface="Arial Black" pitchFamily="34" charset="0"/>
              </a:rPr>
              <a:t>    процеса у живим бићима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476672"/>
            <a:ext cx="2915816" cy="1143000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ЕФЕКАТ СТАКЛЕНЕ БАШТЕ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3" name="Picture 4" descr="http://www.scienceclarified.com/images/uesc_05_img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6704" cy="2993947"/>
          </a:xfrm>
          <a:prstGeom prst="rect">
            <a:avLst/>
          </a:prstGeom>
          <a:noFill/>
        </p:spPr>
      </p:pic>
      <p:pic>
        <p:nvPicPr>
          <p:cNvPr id="4" name="Picture 2" descr="http://itech.dickinson.edu/chemistry/wp-content/uploads/2008/04/greenhouse-effec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713" y="4005064"/>
            <a:ext cx="3259287" cy="28529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2924944"/>
            <a:ext cx="9324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latin typeface="Arial Black" pitchFamily="34" charset="0"/>
              </a:rPr>
              <a:t>Ефекат стаклене баште је процес загревања планете Земље као резултат постојања тзв гасова стаклене баште у атмосфери</a:t>
            </a:r>
            <a:r>
              <a:rPr lang="sr-Cyrl-RS" dirty="0" smtClean="0"/>
              <a:t>. </a:t>
            </a:r>
            <a:r>
              <a:rPr lang="sr-Cyrl-RS" dirty="0" smtClean="0">
                <a:latin typeface="Arial Black" pitchFamily="34" charset="0"/>
              </a:rPr>
              <a:t>Сунчево зрачење пролази кроз слој Земљине атмосфере. На том путу већи део штетног ултраљубичастог зрачења бива заустављен од стране озонског слоја у стратосфери. Остали зраци </a:t>
            </a:r>
          </a:p>
          <a:p>
            <a:r>
              <a:rPr lang="sr-Cyrl-RS" dirty="0" smtClean="0">
                <a:latin typeface="Arial Black" pitchFamily="34" charset="0"/>
              </a:rPr>
              <a:t>долазе до Земљине површине и загревају је. </a:t>
            </a:r>
          </a:p>
          <a:p>
            <a:r>
              <a:rPr lang="sr-Cyrl-RS" dirty="0" smtClean="0">
                <a:latin typeface="Arial Black" pitchFamily="34" charset="0"/>
              </a:rPr>
              <a:t>Земљина површина емитује</a:t>
            </a:r>
          </a:p>
          <a:p>
            <a:r>
              <a:rPr lang="sr-Cyrl-RS" dirty="0" smtClean="0">
                <a:latin typeface="Arial Black" pitchFamily="34" charset="0"/>
              </a:rPr>
              <a:t>инфрацрвене зраке (топлоту) у атмосферу.</a:t>
            </a:r>
          </a:p>
          <a:p>
            <a:r>
              <a:rPr lang="sr-Cyrl-RS" dirty="0" smtClean="0">
                <a:latin typeface="Arial Black" pitchFamily="34" charset="0"/>
              </a:rPr>
              <a:t>Уместо да ово зрачење оде у свемир, </a:t>
            </a:r>
          </a:p>
          <a:p>
            <a:r>
              <a:rPr lang="sr-Cyrl-RS" dirty="0" smtClean="0">
                <a:latin typeface="Arial Black" pitchFamily="34" charset="0"/>
              </a:rPr>
              <a:t>апсорбују</a:t>
            </a:r>
            <a:r>
              <a:rPr lang="vi-VN" dirty="0" smtClean="0"/>
              <a:t> </a:t>
            </a:r>
            <a:r>
              <a:rPr lang="sr-Cyrl-RS" dirty="0" smtClean="0">
                <a:latin typeface="Arial Black" pitchFamily="34" charset="0"/>
              </a:rPr>
              <a:t>га гасови стаклене баште </a:t>
            </a:r>
          </a:p>
          <a:p>
            <a:r>
              <a:rPr lang="sr-Cyrl-RS" dirty="0" smtClean="0">
                <a:latin typeface="Arial Black" pitchFamily="34" charset="0"/>
              </a:rPr>
              <a:t>(водена пара, угљен-диоксид, метан, азотни </a:t>
            </a:r>
          </a:p>
          <a:p>
            <a:r>
              <a:rPr lang="sr-Cyrl-RS" dirty="0" smtClean="0">
                <a:latin typeface="Arial Black" pitchFamily="34" charset="0"/>
              </a:rPr>
              <a:t>оксиди, флуорисани угљоводоници,..) и </a:t>
            </a:r>
          </a:p>
          <a:p>
            <a:r>
              <a:rPr lang="sr-Cyrl-RS" dirty="0" smtClean="0">
                <a:latin typeface="Arial Black" pitchFamily="34" charset="0"/>
              </a:rPr>
              <a:t>поново враћају на Земљу. На овај начин се </a:t>
            </a:r>
          </a:p>
          <a:p>
            <a:r>
              <a:rPr lang="sr-Cyrl-RS" dirty="0" smtClean="0">
                <a:latin typeface="Arial Black" pitchFamily="34" charset="0"/>
              </a:rPr>
              <a:t>температура Земљине површине повишава.</a:t>
            </a:r>
            <a:r>
              <a:rPr lang="vi-VN" dirty="0" smtClean="0"/>
              <a:t> </a:t>
            </a:r>
            <a:br>
              <a:rPr lang="vi-VN" dirty="0" smtClean="0"/>
            </a:br>
            <a:endParaRPr lang="vi-V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37.photobucket.com/albums/e77/beepbeepitsme/greenhousesta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552" y="3185592"/>
            <a:ext cx="6198448" cy="3672408"/>
          </a:xfrm>
          <a:prstGeom prst="snip1Rect">
            <a:avLst>
              <a:gd name="adj" fmla="val 50000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76872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Ефекат стаклене баште омогућава живот на Земљи! 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Појачан ефекат стаклене баште услед загађења ваздуха (појачана емисија угљен-диоксида, метана и азотних оксида), доводе до пораста температуре </a:t>
            </a: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за Земљи и климатских </a:t>
            </a: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промена, односно 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глобалног загревања! 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4704"/>
            <a:ext cx="914400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Гасови који највише доприносе овом феномену су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водена пара </a:t>
            </a:r>
            <a:r>
              <a:rPr lang="sr-Cyrl-RS" dirty="0" smtClean="0">
                <a:latin typeface="Arial Black" pitchFamily="34" charset="0"/>
              </a:rPr>
              <a:t>(природни процес – испаравање океана),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угљен-диоксид</a:t>
            </a:r>
            <a:r>
              <a:rPr lang="sr-Cyrl-RS" dirty="0" smtClean="0">
                <a:latin typeface="Arial Black" pitchFamily="34" charset="0"/>
              </a:rPr>
              <a:t> (СО</a:t>
            </a:r>
            <a:r>
              <a:rPr lang="sr-Cyrl-RS" baseline="-25000" dirty="0" smtClean="0">
                <a:latin typeface="Arial Black" pitchFamily="34" charset="0"/>
              </a:rPr>
              <a:t>2</a:t>
            </a:r>
            <a:r>
              <a:rPr lang="sr-Cyrl-RS" dirty="0" smtClean="0">
                <a:latin typeface="Arial Black" pitchFamily="34" charset="0"/>
              </a:rPr>
              <a:t>),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метан</a:t>
            </a:r>
            <a:r>
              <a:rPr lang="sr-Cyrl-RS" dirty="0" smtClean="0">
                <a:latin typeface="Arial Black" pitchFamily="34" charset="0"/>
              </a:rPr>
              <a:t> (СН</a:t>
            </a:r>
            <a:r>
              <a:rPr lang="sr-Cyrl-RS" baseline="-25000" dirty="0" smtClean="0">
                <a:latin typeface="Arial Black" pitchFamily="34" charset="0"/>
              </a:rPr>
              <a:t>4</a:t>
            </a:r>
            <a:r>
              <a:rPr lang="sr-Cyrl-RS" dirty="0" smtClean="0">
                <a:latin typeface="Arial Black" pitchFamily="34" charset="0"/>
              </a:rPr>
              <a:t>), а ту су и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азотни субоксид </a:t>
            </a:r>
            <a:r>
              <a:rPr lang="sr-Cyrl-RS" dirty="0" smtClean="0">
                <a:latin typeface="Arial Black" pitchFamily="34" charset="0"/>
              </a:rPr>
              <a:t>(</a:t>
            </a:r>
            <a:r>
              <a:rPr lang="sr-Latn-RS" dirty="0" smtClean="0">
                <a:latin typeface="Arial Black" pitchFamily="34" charset="0"/>
              </a:rPr>
              <a:t>N</a:t>
            </a:r>
            <a:r>
              <a:rPr lang="sr-Latn-RS" baseline="-25000" dirty="0" smtClean="0">
                <a:latin typeface="Arial Black" pitchFamily="34" charset="0"/>
              </a:rPr>
              <a:t>2</a:t>
            </a:r>
            <a:r>
              <a:rPr lang="sr-Latn-RS" dirty="0" smtClean="0">
                <a:latin typeface="Arial Black" pitchFamily="34" charset="0"/>
              </a:rPr>
              <a:t>O), 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зон </a:t>
            </a:r>
            <a:r>
              <a:rPr lang="sr-Cyrl-RS" dirty="0" smtClean="0">
                <a:latin typeface="Arial Black" pitchFamily="34" charset="0"/>
              </a:rPr>
              <a:t>(О</a:t>
            </a:r>
            <a:r>
              <a:rPr lang="sr-Cyrl-RS" baseline="-25000" dirty="0" smtClean="0">
                <a:latin typeface="Arial Black" pitchFamily="34" charset="0"/>
              </a:rPr>
              <a:t>3</a:t>
            </a:r>
            <a:r>
              <a:rPr lang="sr-Cyrl-RS" dirty="0" smtClean="0">
                <a:latin typeface="Arial Black" pitchFamily="34" charset="0"/>
              </a:rPr>
              <a:t>),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флуорисани угљоводоници </a:t>
            </a:r>
            <a:r>
              <a:rPr lang="sr-Cyrl-RS" dirty="0" smtClean="0">
                <a:latin typeface="Arial Black" pitchFamily="34" charset="0"/>
              </a:rPr>
              <a:t>(</a:t>
            </a:r>
            <a:r>
              <a:rPr lang="sr-Latn-RS" dirty="0" smtClean="0">
                <a:latin typeface="Arial Black" pitchFamily="34" charset="0"/>
              </a:rPr>
              <a:t>CFC) </a:t>
            </a:r>
            <a:r>
              <a:rPr lang="sr-Cyrl-RS" dirty="0" smtClean="0">
                <a:latin typeface="Arial Black" pitchFamily="34" charset="0"/>
              </a:rPr>
              <a:t>(гасови који доприносе појачаном ефекту стаклене баште)!</a:t>
            </a:r>
            <a:endParaRPr lang="vi-VN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ЕФЕКАТ СТАКЛЕНЕ БАШТЕ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chemistryland.com/CHM107Lab/Exp04_biodiesel/BiodieselLab/GreenhouseG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12698" cy="6459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КИСЕЛЕ КИШЕ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91440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Настају као последица загађења ваздуха када азотни оксиди и сумпорни оксиди реагују са воденом паром, стварајући азотну и сумпорну киселину, која пада на Земљу и изазива поремећаје екосистема</a:t>
            </a:r>
            <a:r>
              <a:rPr lang="sr-Cyrl-RS" dirty="0" smtClean="0">
                <a:latin typeface="Arial Black" pitchFamily="34" charset="0"/>
              </a:rPr>
              <a:t>: </a:t>
            </a:r>
          </a:p>
          <a:p>
            <a:r>
              <a:rPr lang="sr-Cyrl-RS" dirty="0" smtClean="0">
                <a:latin typeface="Arial Black" pitchFamily="34" charset="0"/>
              </a:rPr>
              <a:t>оштећује биљке, закишељава земљу, </a:t>
            </a:r>
          </a:p>
          <a:p>
            <a:r>
              <a:rPr lang="sr-Cyrl-RS" dirty="0" smtClean="0">
                <a:latin typeface="Arial Black" pitchFamily="34" charset="0"/>
              </a:rPr>
              <a:t>површинске и подземне воде, доводи </a:t>
            </a:r>
          </a:p>
          <a:p>
            <a:r>
              <a:rPr lang="sr-Cyrl-RS" dirty="0" smtClean="0">
                <a:latin typeface="Arial Black" pitchFamily="34" charset="0"/>
              </a:rPr>
              <a:t>до сушења шума, повећања </a:t>
            </a:r>
          </a:p>
          <a:p>
            <a:r>
              <a:rPr lang="sr-Cyrl-RS" dirty="0" smtClean="0">
                <a:latin typeface="Arial Black" pitchFamily="34" charset="0"/>
              </a:rPr>
              <a:t>концентрације тешких метала, </a:t>
            </a:r>
          </a:p>
          <a:p>
            <a:r>
              <a:rPr lang="sr-Cyrl-RS" dirty="0" smtClean="0">
                <a:latin typeface="Arial Black" pitchFamily="34" charset="0"/>
              </a:rPr>
              <a:t>изазива дисајне проблеме, кожна </a:t>
            </a:r>
          </a:p>
          <a:p>
            <a:r>
              <a:rPr lang="sr-Cyrl-RS" dirty="0" smtClean="0">
                <a:latin typeface="Arial Black" pitchFamily="34" charset="0"/>
              </a:rPr>
              <a:t>обољења, алергије, карциноме. </a:t>
            </a:r>
          </a:p>
          <a:p>
            <a:r>
              <a:rPr lang="sr-Cyrl-RS" dirty="0" smtClean="0">
                <a:latin typeface="Arial Black" pitchFamily="34" charset="0"/>
              </a:rPr>
              <a:t>Нормалан рН кише је 5.6, а кисела </a:t>
            </a:r>
          </a:p>
          <a:p>
            <a:r>
              <a:rPr lang="sr-Cyrl-RS" dirty="0" smtClean="0">
                <a:latin typeface="Arial Black" pitchFamily="34" charset="0"/>
              </a:rPr>
              <a:t>киша има рН вредност 3-5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098" name="Picture 2" descr="http://static.ddmcdn.com/gif/acid-rain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89679"/>
            <a:ext cx="4067944" cy="526832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148064" y="1628800"/>
            <a:ext cx="1296144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  <a:latin typeface="Arial Narrow" pitchFamily="34" charset="0"/>
              </a:rPr>
              <a:t>КИСЕЛЕ КИШЕ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24128" y="2852936"/>
            <a:ext cx="1296144" cy="288032"/>
          </a:xfrm>
          <a:prstGeom prst="roundRect">
            <a:avLst>
              <a:gd name="adj" fmla="val 48733"/>
            </a:avLst>
          </a:prstGeom>
          <a:solidFill>
            <a:srgbClr val="95A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50" b="1" dirty="0" smtClean="0">
                <a:solidFill>
                  <a:schemeClr val="tx1"/>
                </a:solidFill>
                <a:latin typeface="Arial Narrow" pitchFamily="34" charset="0"/>
              </a:rPr>
              <a:t>Суво таложење (честице и гасови)</a:t>
            </a:r>
            <a:endParaRPr lang="en-US" sz="105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80312" y="2996952"/>
            <a:ext cx="1296144" cy="288032"/>
          </a:xfrm>
          <a:prstGeom prst="roundRect">
            <a:avLst>
              <a:gd name="adj" fmla="val 48733"/>
            </a:avLst>
          </a:prstGeom>
          <a:solidFill>
            <a:srgbClr val="95A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50" b="1" dirty="0" smtClean="0">
                <a:solidFill>
                  <a:schemeClr val="tx1"/>
                </a:solidFill>
                <a:latin typeface="Arial Narrow" pitchFamily="34" charset="0"/>
              </a:rPr>
              <a:t>Мокро таложење (киша, снег, град)</a:t>
            </a:r>
            <a:endParaRPr lang="en-US" sz="105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100" name="Picture 4" descr="http://www.ypte.org.uk/UserFiles/images/Acid_rain_woods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56231"/>
            <a:ext cx="3600400" cy="270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ОЗОНСКЕ РУПЕ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9144000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Озонски слој се уништава  у хемијским реакцијама молекула озона (О</a:t>
            </a:r>
            <a:r>
              <a:rPr lang="sr-Cyrl-RS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) са гасовима из загађеног ваздуха: 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азотних оксида - азот-моноксида (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NO)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и азот-субоксида (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sr-Cyrl-RS" baseline="-25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O)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, метана, 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хидроксилних радикала (ОН) и 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хлорофлуорокарбона или фреона (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CFC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). </a:t>
            </a:r>
          </a:p>
          <a:p>
            <a:endParaRPr lang="sr-Cyrl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Cyrl-RS" dirty="0" smtClean="0">
                <a:latin typeface="Arial Black" pitchFamily="34" charset="0"/>
              </a:rPr>
              <a:t>Резултат је ланчана реакција која доводи до распадања озонских молекула (један радикал хлора или брома може да разбије 100000 молекула озона). </a:t>
            </a:r>
          </a:p>
        </p:txBody>
      </p:sp>
      <p:pic>
        <p:nvPicPr>
          <p:cNvPr id="3076" name="Picture 4" descr="http://www.nasa.gov/images/content/625683main_ozoneOMP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930" y="3522048"/>
            <a:ext cx="6557070" cy="33359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437112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Arial Black" pitchFamily="34" charset="0"/>
              </a:rPr>
              <a:t>Ширење озонске рупе (плаво) изнад Антарктика у последњих 30 година као последица загађења ваздуха</a:t>
            </a:r>
            <a:endParaRPr lang="en-US" sz="1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4704"/>
            <a:ext cx="9144000" cy="5170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Хлорофлуорокарбони (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CFC</a:t>
            </a:r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) </a:t>
            </a:r>
            <a:r>
              <a:rPr lang="sr-Cyrl-RS" dirty="0" smtClean="0">
                <a:latin typeface="Arial Black" pitchFamily="34" charset="0"/>
              </a:rPr>
              <a:t>су вештачка једињења која се користе у расхладним уређајима, спрејевима и као растварачи. Ова једињења у ваздуху се дижу до стратосфере где се ослобађају радикали хлора и брома који уништавају озонски слој. </a:t>
            </a:r>
          </a:p>
          <a:p>
            <a:r>
              <a:rPr lang="sr-Cyrl-RS" dirty="0" smtClean="0">
                <a:latin typeface="Arial Black" pitchFamily="34" charset="0"/>
              </a:rPr>
              <a:t>Данас је у свим земљама света забрањена производња фреона због разарајућег ефекта на озонски слој.</a:t>
            </a:r>
            <a:endParaRPr lang="en-US" dirty="0" smtClean="0"/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Резултат стањивања озонског слоја око Земље је стварање озонских рупа које пропуштају штетне ултраљубичасте 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UVB 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и 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UVC</a:t>
            </a: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 зраке. </a:t>
            </a:r>
          </a:p>
          <a:p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Ови зраци су изузетно штетни за жива бића и одговорни су за учесталију појаву карцинома коже или меланома, катаракте.</a:t>
            </a:r>
            <a:r>
              <a:rPr lang="en-US" dirty="0" smtClean="0">
                <a:solidFill>
                  <a:srgbClr val="0033CC"/>
                </a:solidFill>
                <a:latin typeface="Arial Black" pitchFamily="34" charset="0"/>
              </a:rPr>
              <a:t> </a:t>
            </a:r>
            <a:endParaRPr lang="sr-Cyrl-RS" dirty="0" smtClean="0">
              <a:solidFill>
                <a:srgbClr val="0033CC"/>
              </a:solidFill>
              <a:latin typeface="Arial Black" pitchFamily="34" charset="0"/>
            </a:endParaRPr>
          </a:p>
          <a:p>
            <a:r>
              <a:rPr lang="sr-Cyrl-RS" dirty="0" smtClean="0">
                <a:latin typeface="Arial Black" pitchFamily="34" charset="0"/>
              </a:rPr>
              <a:t>Сваке деценије ниво озона изнад северне хемисфере опадне за 4% услед загађења ваздуха. </a:t>
            </a:r>
          </a:p>
          <a:p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Утицај на биодиверзитет: </a:t>
            </a:r>
            <a:r>
              <a:rPr lang="sr-Latn-RS" dirty="0" smtClean="0">
                <a:solidFill>
                  <a:srgbClr val="0033CC"/>
                </a:solidFill>
                <a:latin typeface="Arial Black" pitchFamily="34" charset="0"/>
              </a:rPr>
              <a:t>UVB</a:t>
            </a:r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 зраци </a:t>
            </a:r>
          </a:p>
          <a:p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смањују густину планктона у океанима</a:t>
            </a:r>
          </a:p>
          <a:p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и следствено смањују популације риба</a:t>
            </a:r>
          </a:p>
          <a:p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Смањују раст биљака и приносе у </a:t>
            </a:r>
          </a:p>
          <a:p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пољопривреди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ОЗОНСКЕ РУПЕ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2050" name="Picture 2" descr="http://www.redorbit.com/media/uploads/2013/02/planetozo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262823"/>
            <a:ext cx="3851921" cy="2595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Arial Black" pitchFamily="34" charset="0"/>
              </a:rPr>
              <a:t>ЗАШТИТА ОД ЗАГАЂЕЊА ВАЗДУХА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144000" cy="64633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Још увек није могуће потпуно уклањање штетних продуката људских делатности из атмосфере</a:t>
            </a:r>
          </a:p>
          <a:p>
            <a:r>
              <a:rPr lang="sr-Cyrl-RS" dirty="0" smtClean="0">
                <a:latin typeface="Arial Black" pitchFamily="34" charset="0"/>
              </a:rPr>
              <a:t>Активности заштите од загађења ваздуха су усмерене на: 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Разблаживање </a:t>
            </a:r>
            <a:r>
              <a:rPr lang="sr-Cyrl-RS" dirty="0" smtClean="0">
                <a:latin typeface="Arial Black" pitchFamily="34" charset="0"/>
              </a:rPr>
              <a:t>загађујућих материја у индустрији подизањем виших димњака – ветар разноси гасове и разблажује их у атмосфери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Филтери на димњацима</a:t>
            </a:r>
            <a:r>
              <a:rPr lang="sr-Cyrl-RS" dirty="0" smtClean="0">
                <a:latin typeface="Arial Black" pitchFamily="34" charset="0"/>
              </a:rPr>
              <a:t> – спречавају избацивање чађи и гасова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Избор алтернативних горива и сировина </a:t>
            </a:r>
            <a:r>
              <a:rPr lang="sr-Cyrl-RS" dirty="0" smtClean="0">
                <a:latin typeface="Arial Black" pitchFamily="34" charset="0"/>
              </a:rPr>
              <a:t>чији продукти мање загађују ваздух (замена угља и нафте гасом или чистим обновљивим изворима енергије – соларна, енергија ветра, хидроенергија); </a:t>
            </a:r>
          </a:p>
          <a:p>
            <a:pPr>
              <a:buFontTx/>
              <a:buNone/>
            </a:pPr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Коришћење катализатора </a:t>
            </a:r>
            <a:r>
              <a:rPr lang="sr-Cyrl-RS" dirty="0" smtClean="0">
                <a:latin typeface="Arial Black" pitchFamily="34" charset="0"/>
              </a:rPr>
              <a:t>-</a:t>
            </a:r>
            <a:r>
              <a:rPr lang="sr-Cyrl-CS" b="1" dirty="0" smtClean="0">
                <a:latin typeface="Bookman Old Style" pitchFamily="18" charset="0"/>
              </a:rPr>
              <a:t> </a:t>
            </a:r>
            <a:r>
              <a:rPr lang="sr-Cyrl-CS" b="1" dirty="0" smtClean="0">
                <a:latin typeface="Arial Black" pitchFamily="34" charset="0"/>
              </a:rPr>
              <a:t>уређаја за сагоревање и разградњу преосталог несагорелог горива на аутомобилима и у индустрији</a:t>
            </a:r>
          </a:p>
          <a:p>
            <a:pPr>
              <a:buFontTx/>
              <a:buNone/>
            </a:pPr>
            <a:r>
              <a:rPr lang="sr-Cyrl-CS" b="1" dirty="0" smtClean="0">
                <a:solidFill>
                  <a:srgbClr val="FF0000"/>
                </a:solidFill>
                <a:latin typeface="Arial Black" pitchFamily="34" charset="0"/>
              </a:rPr>
              <a:t>Коришћење апсорбера </a:t>
            </a:r>
            <a:r>
              <a:rPr lang="sr-Cyrl-CS" b="1" dirty="0" smtClean="0">
                <a:latin typeface="Arial Black" pitchFamily="34" charset="0"/>
              </a:rPr>
              <a:t>– уклањање гасова</a:t>
            </a:r>
          </a:p>
          <a:p>
            <a:pPr>
              <a:buFontTx/>
              <a:buNone/>
            </a:pPr>
            <a:r>
              <a:rPr lang="sr-Cyrl-CS" b="1" dirty="0" smtClean="0">
                <a:solidFill>
                  <a:srgbClr val="FF0000"/>
                </a:solidFill>
                <a:latin typeface="Arial Black" pitchFamily="34" charset="0"/>
              </a:rPr>
              <a:t>Озелењавање</a:t>
            </a:r>
            <a:r>
              <a:rPr lang="sr-Cyrl-CS" b="1" dirty="0" smtClean="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sr-Cyrl-CS" b="1" dirty="0" smtClean="0">
                <a:latin typeface="Arial Black" pitchFamily="34" charset="0"/>
              </a:rPr>
              <a:t>– биљке производе кисеоник, филтрирају штетне гасове</a:t>
            </a:r>
            <a:endParaRPr lang="sr-Cyrl-RS" dirty="0" smtClean="0">
              <a:latin typeface="Arial Black" pitchFamily="34" charset="0"/>
            </a:endParaRP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Нове зелене технологије </a:t>
            </a:r>
            <a:r>
              <a:rPr lang="sr-Cyrl-RS" dirty="0" smtClean="0">
                <a:latin typeface="Arial Black" pitchFamily="34" charset="0"/>
              </a:rPr>
              <a:t>- смањење емисије штетних гасова у индустрији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Законске мере </a:t>
            </a:r>
            <a:r>
              <a:rPr lang="sr-Cyrl-RS" dirty="0" smtClean="0">
                <a:latin typeface="Arial Black" pitchFamily="34" charset="0"/>
              </a:rPr>
              <a:t>– Закон о заштити животне средине, Закон о просторном планирању,...</a:t>
            </a:r>
          </a:p>
          <a:p>
            <a:r>
              <a:rPr lang="sr-Cyrl-RS" dirty="0" smtClean="0">
                <a:solidFill>
                  <a:srgbClr val="FF0000"/>
                </a:solidFill>
                <a:latin typeface="Arial Black" pitchFamily="34" charset="0"/>
              </a:rPr>
              <a:t>Примена закона и кажњавање прекршилаца</a:t>
            </a:r>
          </a:p>
          <a:p>
            <a:r>
              <a:rPr lang="sr-Cyrl-RS" dirty="0" smtClean="0">
                <a:latin typeface="Arial Black" pitchFamily="34" charset="0"/>
              </a:rPr>
              <a:t> </a:t>
            </a:r>
          </a:p>
          <a:p>
            <a:r>
              <a:rPr lang="sr-Cyrl-RS" dirty="0" smtClean="0">
                <a:latin typeface="Arial Black" pitchFamily="34" charset="0"/>
              </a:rPr>
              <a:t> 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51520" y="1412776"/>
            <a:ext cx="7056784" cy="3816424"/>
            <a:chOff x="1043608" y="1124744"/>
            <a:chExt cx="7056784" cy="3816424"/>
          </a:xfrm>
        </p:grpSpPr>
        <p:sp>
          <p:nvSpPr>
            <p:cNvPr id="16" name="Rounded Rectangle 15"/>
            <p:cNvSpPr/>
            <p:nvPr/>
          </p:nvSpPr>
          <p:spPr>
            <a:xfrm>
              <a:off x="1043608" y="3284984"/>
              <a:ext cx="4680520" cy="165618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87624" y="1124744"/>
              <a:ext cx="3024336" cy="57606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43608" y="1700808"/>
              <a:ext cx="4248472" cy="1584176"/>
            </a:xfrm>
            <a:prstGeom prst="roundRect">
              <a:avLst/>
            </a:prstGeom>
            <a:solidFill>
              <a:srgbClr val="FFD8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Callout 13"/>
            <p:cNvSpPr/>
            <p:nvPr/>
          </p:nvSpPr>
          <p:spPr>
            <a:xfrm>
              <a:off x="5436096" y="1844824"/>
              <a:ext cx="2664296" cy="1080120"/>
            </a:xfrm>
            <a:prstGeom prst="leftArrowCallout">
              <a:avLst/>
            </a:prstGeom>
            <a:solidFill>
              <a:srgbClr val="FFD8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 smtClean="0">
                  <a:solidFill>
                    <a:srgbClr val="FF0000"/>
                  </a:solidFill>
                  <a:latin typeface="Arial Black" pitchFamily="34" charset="0"/>
                </a:rPr>
                <a:t>Гасови стаклене баште</a:t>
              </a:r>
              <a:endParaRPr lang="en-US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САСТАВ ВАЗДУХА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470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Arial Black" pitchFamily="34" charset="0"/>
              </a:rPr>
              <a:t>Ваздушни омотач око земље = АТМОСФЕРА</a:t>
            </a:r>
          </a:p>
          <a:p>
            <a:r>
              <a:rPr lang="sr-Cyrl-RS" sz="2000" dirty="0" smtClean="0">
                <a:latin typeface="Arial Black" pitchFamily="34" charset="0"/>
              </a:rPr>
              <a:t>Састав: </a:t>
            </a:r>
          </a:p>
          <a:p>
            <a:r>
              <a:rPr lang="sr-Cyrl-RS" sz="2000" dirty="0">
                <a:latin typeface="Arial Black" pitchFamily="34" charset="0"/>
              </a:rPr>
              <a:t> </a:t>
            </a:r>
            <a:r>
              <a:rPr lang="sr-Cyrl-RS" sz="2000" dirty="0" smtClean="0">
                <a:latin typeface="Arial Black" pitchFamily="34" charset="0"/>
              </a:rPr>
              <a:t>      Азот (</a:t>
            </a:r>
            <a:r>
              <a:rPr lang="sr-Latn-RS" sz="2000" dirty="0" smtClean="0">
                <a:latin typeface="Arial Black" pitchFamily="34" charset="0"/>
              </a:rPr>
              <a:t>N)</a:t>
            </a:r>
            <a:r>
              <a:rPr lang="sr-Cyrl-RS" sz="2000" dirty="0" smtClean="0">
                <a:latin typeface="Arial Black" pitchFamily="34" charset="0"/>
              </a:rPr>
              <a:t> 78%</a:t>
            </a:r>
          </a:p>
          <a:p>
            <a:r>
              <a:rPr lang="sr-Cyrl-RS" sz="2000" dirty="0">
                <a:latin typeface="Arial Black" pitchFamily="34" charset="0"/>
              </a:rPr>
              <a:t> </a:t>
            </a:r>
            <a:r>
              <a:rPr lang="sr-Cyrl-RS" sz="2000" dirty="0" smtClean="0">
                <a:latin typeface="Arial Black" pitchFamily="34" charset="0"/>
              </a:rPr>
              <a:t>      Кисеоник (О</a:t>
            </a:r>
            <a:r>
              <a:rPr lang="sr-Cyrl-RS" sz="2000" baseline="-25000" dirty="0" smtClean="0">
                <a:latin typeface="Arial Black" pitchFamily="34" charset="0"/>
              </a:rPr>
              <a:t>2</a:t>
            </a:r>
            <a:r>
              <a:rPr lang="sr-Cyrl-RS" sz="2000" dirty="0" smtClean="0">
                <a:latin typeface="Arial Black" pitchFamily="34" charset="0"/>
              </a:rPr>
              <a:t>) 21%</a:t>
            </a:r>
          </a:p>
          <a:p>
            <a:r>
              <a:rPr lang="sr-Cyrl-RS" sz="2000" dirty="0">
                <a:latin typeface="Arial Black" pitchFamily="34" charset="0"/>
              </a:rPr>
              <a:t> </a:t>
            </a:r>
            <a:r>
              <a:rPr lang="sr-Cyrl-RS" sz="2000" dirty="0" smtClean="0">
                <a:latin typeface="Arial Black" pitchFamily="34" charset="0"/>
              </a:rPr>
              <a:t>      Угљен диоксид (СО</a:t>
            </a:r>
            <a:r>
              <a:rPr lang="sr-Cyrl-RS" sz="2000" baseline="-25000" dirty="0" smtClean="0">
                <a:latin typeface="Arial Black" pitchFamily="34" charset="0"/>
              </a:rPr>
              <a:t>2</a:t>
            </a:r>
            <a:r>
              <a:rPr lang="sr-Cyrl-RS" sz="2000" dirty="0" smtClean="0">
                <a:latin typeface="Arial Black" pitchFamily="34" charset="0"/>
              </a:rPr>
              <a:t>) 0.03%</a:t>
            </a:r>
          </a:p>
          <a:p>
            <a:r>
              <a:rPr lang="sr-Cyrl-RS" sz="2000" dirty="0" smtClean="0">
                <a:latin typeface="Arial Black" pitchFamily="34" charset="0"/>
              </a:rPr>
              <a:t>       Озон</a:t>
            </a:r>
          </a:p>
          <a:p>
            <a:r>
              <a:rPr lang="sr-Cyrl-RS" sz="2000" dirty="0" smtClean="0">
                <a:latin typeface="Arial Black" pitchFamily="34" charset="0"/>
              </a:rPr>
              <a:t>       Метан</a:t>
            </a:r>
          </a:p>
          <a:p>
            <a:r>
              <a:rPr lang="sr-Cyrl-RS" sz="2000" dirty="0" smtClean="0">
                <a:latin typeface="Arial Black" pitchFamily="34" charset="0"/>
              </a:rPr>
              <a:t>       Азотни оксид</a:t>
            </a:r>
          </a:p>
          <a:p>
            <a:r>
              <a:rPr lang="sr-Cyrl-RS" sz="2000" dirty="0" smtClean="0">
                <a:latin typeface="Arial Black" pitchFamily="34" charset="0"/>
              </a:rPr>
              <a:t>       Водена пара</a:t>
            </a:r>
          </a:p>
          <a:p>
            <a:r>
              <a:rPr lang="sr-Cyrl-RS" sz="2000" dirty="0">
                <a:latin typeface="Arial Black" pitchFamily="34" charset="0"/>
              </a:rPr>
              <a:t> </a:t>
            </a:r>
            <a:r>
              <a:rPr lang="sr-Cyrl-RS" sz="2000" dirty="0" smtClean="0">
                <a:latin typeface="Arial Black" pitchFamily="34" charset="0"/>
              </a:rPr>
              <a:t>      Племенити и инертни гасови </a:t>
            </a:r>
          </a:p>
          <a:p>
            <a:r>
              <a:rPr lang="sr-Cyrl-RS" sz="2000" dirty="0" smtClean="0">
                <a:latin typeface="Arial Black" pitchFamily="34" charset="0"/>
              </a:rPr>
              <a:t>       (аргон – 0.9%,хелијум, неон,</a:t>
            </a:r>
          </a:p>
          <a:p>
            <a:r>
              <a:rPr lang="sr-Cyrl-RS" sz="2000" dirty="0">
                <a:latin typeface="Arial Black" pitchFamily="34" charset="0"/>
              </a:rPr>
              <a:t> </a:t>
            </a:r>
            <a:r>
              <a:rPr lang="sr-Cyrl-RS" sz="2000" dirty="0" smtClean="0">
                <a:latin typeface="Arial Black" pitchFamily="34" charset="0"/>
              </a:rPr>
              <a:t>       криптон, ксенон)</a:t>
            </a:r>
          </a:p>
          <a:p>
            <a:r>
              <a:rPr lang="sr-Cyrl-RS" sz="2000" dirty="0" smtClean="0">
                <a:latin typeface="Arial Black" pitchFamily="34" charset="0"/>
              </a:rPr>
              <a:t>        пепео, полен, чађ, </a:t>
            </a:r>
          </a:p>
          <a:p>
            <a:r>
              <a:rPr lang="sr-Cyrl-RS" sz="2000" dirty="0" smtClean="0">
                <a:latin typeface="Arial Black" pitchFamily="34" charset="0"/>
              </a:rPr>
              <a:t>        со из океана,...</a:t>
            </a:r>
          </a:p>
          <a:p>
            <a:r>
              <a:rPr lang="sr-Cyrl-RS" sz="2000" dirty="0" smtClean="0">
                <a:latin typeface="Arial Black" pitchFamily="34" charset="0"/>
              </a:rPr>
              <a:t>        </a:t>
            </a:r>
            <a:endParaRPr lang="en-US" sz="2000" dirty="0">
              <a:latin typeface="Arial Black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32040" y="3645024"/>
            <a:ext cx="4211960" cy="3212976"/>
            <a:chOff x="0" y="3329608"/>
            <a:chExt cx="4602250" cy="3528392"/>
          </a:xfrm>
        </p:grpSpPr>
        <p:pic>
          <p:nvPicPr>
            <p:cNvPr id="11266" name="Picture 2" descr="http://shosh101.files.wordpress.com/2012/09/11-1.gif?w=6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329608"/>
              <a:ext cx="4602250" cy="3528392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1187624" y="3501008"/>
              <a:ext cx="2664296" cy="360040"/>
            </a:xfrm>
            <a:prstGeom prst="rect">
              <a:avLst/>
            </a:prstGeom>
            <a:solidFill>
              <a:srgbClr val="FFF2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dirty="0" smtClean="0">
                  <a:solidFill>
                    <a:schemeClr val="tx1"/>
                  </a:solidFill>
                  <a:latin typeface="Arial Black" pitchFamily="34" charset="0"/>
                </a:rPr>
                <a:t>Гасови у траговима</a:t>
              </a:r>
              <a:endParaRPr lang="en-US" sz="14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47864" y="4077072"/>
              <a:ext cx="1224136" cy="360040"/>
            </a:xfrm>
            <a:prstGeom prst="rect">
              <a:avLst/>
            </a:prstGeom>
            <a:solidFill>
              <a:srgbClr val="FFF2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dirty="0" smtClean="0">
                  <a:solidFill>
                    <a:schemeClr val="tx1"/>
                  </a:solidFill>
                  <a:latin typeface="Arial Black" pitchFamily="34" charset="0"/>
                </a:rPr>
                <a:t>Кисеоник</a:t>
              </a:r>
              <a:endParaRPr lang="en-US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4869160"/>
              <a:ext cx="720080" cy="360040"/>
            </a:xfrm>
            <a:prstGeom prst="rect">
              <a:avLst/>
            </a:prstGeom>
            <a:solidFill>
              <a:srgbClr val="FFF2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dirty="0" smtClean="0">
                  <a:solidFill>
                    <a:schemeClr val="tx1"/>
                  </a:solidFill>
                  <a:latin typeface="Arial Black" pitchFamily="34" charset="0"/>
                </a:rPr>
                <a:t>Азот</a:t>
              </a:r>
              <a:endParaRPr lang="en-US" sz="14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24744"/>
            <a:ext cx="9144000" cy="4062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Arial Black" pitchFamily="34" charset="0"/>
              </a:rPr>
              <a:t>Главни састојци атмосфере су </a:t>
            </a:r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азот и кисеоник</a:t>
            </a:r>
            <a:r>
              <a:rPr lang="sr-Cyrl-RS" sz="2400" dirty="0" smtClean="0">
                <a:latin typeface="Arial Black" pitchFamily="34" charset="0"/>
              </a:rPr>
              <a:t>, који чине </a:t>
            </a:r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99% </a:t>
            </a:r>
            <a:r>
              <a:rPr lang="sr-Cyrl-RS" sz="2400" dirty="0" smtClean="0">
                <a:latin typeface="Arial Black" pitchFamily="34" charset="0"/>
              </a:rPr>
              <a:t>атмосфере и врло мало су варирали милионима година. У преосталих 1% су гасови у траговима као што је </a:t>
            </a:r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аргон</a:t>
            </a:r>
            <a:r>
              <a:rPr lang="sr-Cyrl-RS" sz="2400" dirty="0" smtClean="0">
                <a:latin typeface="Arial Black" pitchFamily="34" charset="0"/>
              </a:rPr>
              <a:t> и група гасова који се називају </a:t>
            </a:r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гасови стаклене баште</a:t>
            </a:r>
            <a:r>
              <a:rPr lang="sr-Cyrl-RS" sz="2400" dirty="0" smtClean="0">
                <a:latin typeface="Arial Black" pitchFamily="34" charset="0"/>
              </a:rPr>
              <a:t>.</a:t>
            </a:r>
            <a:r>
              <a:rPr lang="en-US" sz="2400" dirty="0" smtClean="0">
                <a:latin typeface="Arial Black" pitchFamily="34" charset="0"/>
              </a:rPr>
              <a:t> </a:t>
            </a:r>
            <a:endParaRPr lang="sr-Cyrl-RS" sz="2400" dirty="0" smtClean="0">
              <a:latin typeface="Arial Black" pitchFamily="34" charset="0"/>
            </a:endParaRPr>
          </a:p>
          <a:p>
            <a:r>
              <a:rPr lang="sr-Cyrl-RS" sz="2400" dirty="0" smtClean="0">
                <a:latin typeface="Arial Black" pitchFamily="34" charset="0"/>
              </a:rPr>
              <a:t>Гасови стаклене баште имају важну улогу у задржавању топлоте коју Земља добија од Сунца: </a:t>
            </a:r>
            <a:r>
              <a:rPr lang="sr-Cyrl-RS" sz="2400" dirty="0" smtClean="0">
                <a:solidFill>
                  <a:srgbClr val="FF0000"/>
                </a:solidFill>
                <a:latin typeface="Arial Black" pitchFamily="34" charset="0"/>
              </a:rPr>
              <a:t>водена пара, угљен диоксид, метан, азотни оксид и озон </a:t>
            </a:r>
            <a:r>
              <a:rPr lang="sr-Cyrl-RS" sz="2400" dirty="0" smtClean="0">
                <a:latin typeface="Arial Black" pitchFamily="34" charset="0"/>
              </a:rPr>
              <a:t>– апсорбују зрачења дугих таласа загревајући Земљу која би иначе била замрзнута.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 Black" pitchFamily="34" charset="0"/>
              </a:rPr>
              <a:t>САСТАВ ВАЗДУХА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1340768"/>
            <a:ext cx="3600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Атмосфера се протеже до око 120 километара од површине Земље и састоји се од 4 главна слоја: </a:t>
            </a:r>
          </a:p>
          <a:p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Тропосфера </a:t>
            </a:r>
          </a:p>
          <a:p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Стратосфера </a:t>
            </a:r>
          </a:p>
          <a:p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Мезосфера  </a:t>
            </a:r>
          </a:p>
          <a:p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Термосфера</a:t>
            </a:r>
          </a:p>
          <a:p>
            <a:r>
              <a:rPr lang="sr-Cyrl-RS" dirty="0" smtClean="0">
                <a:latin typeface="Arial Black" pitchFamily="34" charset="0"/>
              </a:rPr>
              <a:t>Изнад термосфере је </a:t>
            </a:r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Егзосфера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37112" cy="634082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>
                <a:latin typeface="Arial Black" pitchFamily="34" charset="0"/>
              </a:rPr>
              <a:t>ДЕЛОВИ АТМОСФЕРЕ</a:t>
            </a:r>
            <a:endParaRPr lang="en-US" sz="3200" dirty="0">
              <a:latin typeface="Arial Blac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76672"/>
            <a:ext cx="4788024" cy="6381328"/>
            <a:chOff x="0" y="0"/>
            <a:chExt cx="5486400" cy="6858000"/>
          </a:xfrm>
        </p:grpSpPr>
        <p:pic>
          <p:nvPicPr>
            <p:cNvPr id="6" name="Picture 4" descr="http://3.bp.blogspot.com/-SK8GTxPWU4A/T3QqHklSOHI/AAAAAAAAC6g/Ey5btcD5xlw/s400/atmosphere_s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486400" cy="6858000"/>
            </a:xfrm>
            <a:prstGeom prst="rect">
              <a:avLst/>
            </a:prstGeom>
            <a:solidFill>
              <a:srgbClr val="2E9BDE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2267744" y="464321"/>
              <a:ext cx="1320903" cy="2283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latin typeface="Arial Narrow" pitchFamily="34" charset="0"/>
                </a:rPr>
                <a:t>Егзосфера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3728" y="2420888"/>
              <a:ext cx="1368152" cy="216024"/>
            </a:xfrm>
            <a:prstGeom prst="rect">
              <a:avLst/>
            </a:prstGeom>
            <a:solidFill>
              <a:srgbClr val="1A6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latin typeface="Arial Narrow" pitchFamily="34" charset="0"/>
                </a:rPr>
                <a:t>Термосфера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95736" y="4149080"/>
              <a:ext cx="1224136" cy="2160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latin typeface="Arial Narrow" pitchFamily="34" charset="0"/>
                </a:rPr>
                <a:t>Мезосфера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95736" y="4952758"/>
              <a:ext cx="1475422" cy="276441"/>
            </a:xfrm>
            <a:prstGeom prst="rect">
              <a:avLst/>
            </a:prstGeom>
            <a:solidFill>
              <a:srgbClr val="2E9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latin typeface="Arial Narrow" pitchFamily="34" charset="0"/>
                </a:rPr>
                <a:t>Стратосфера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95736" y="5661248"/>
              <a:ext cx="1296144" cy="216024"/>
            </a:xfrm>
            <a:prstGeom prst="rect">
              <a:avLst/>
            </a:prstGeom>
            <a:solidFill>
              <a:srgbClr val="2E9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latin typeface="Arial Narrow" pitchFamily="34" charset="0"/>
                </a:rPr>
                <a:t>Тропосфера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4322588">
              <a:off x="268743" y="2787921"/>
              <a:ext cx="1080120" cy="216024"/>
            </a:xfrm>
            <a:prstGeom prst="rect">
              <a:avLst/>
            </a:prstGeom>
            <a:solidFill>
              <a:srgbClr val="216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latin typeface="Arial Narrow" pitchFamily="34" charset="0"/>
                </a:rPr>
                <a:t>Висина</a:t>
              </a:r>
              <a:endParaRPr lang="en-US" sz="1400" b="1" dirty="0">
                <a:latin typeface="Arial Narrow" pitchFamily="34" charset="0"/>
              </a:endParaRPr>
            </a:p>
          </p:txBody>
        </p:sp>
      </p:grpSp>
      <p:pic>
        <p:nvPicPr>
          <p:cNvPr id="3074" name="Picture 2" descr="File:EarthAtmosphere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0"/>
            <a:ext cx="539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0648"/>
            <a:ext cx="91440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sz="2800" dirty="0" smtClean="0">
                <a:latin typeface="Arial Black" pitchFamily="34" charset="0"/>
              </a:rPr>
              <a:t>Тропосфера</a:t>
            </a:r>
            <a:r>
              <a:rPr lang="sr-Cyrl-RS" dirty="0" smtClean="0">
                <a:latin typeface="Arial Black" pitchFamily="34" charset="0"/>
              </a:rPr>
              <a:t> је најнижи слој, односно најближи Земљиној површини до 14 км висине.</a:t>
            </a:r>
          </a:p>
          <a:p>
            <a:r>
              <a:rPr lang="sr-Cyrl-RS" dirty="0" smtClean="0">
                <a:latin typeface="Arial Black" pitchFamily="34" charset="0"/>
              </a:rPr>
              <a:t>Садржи највећи део масе целе атмосфере (око 80%).</a:t>
            </a:r>
          </a:p>
          <a:p>
            <a:r>
              <a:rPr lang="sr-Cyrl-RS" dirty="0" smtClean="0">
                <a:latin typeface="Arial Black" pitchFamily="34" charset="0"/>
              </a:rPr>
              <a:t>У овом слоју се дешавају </a:t>
            </a:r>
            <a:r>
              <a:rPr lang="sr-Cyrl-RS" sz="2800" dirty="0" smtClean="0">
                <a:solidFill>
                  <a:srgbClr val="0033CC"/>
                </a:solidFill>
                <a:latin typeface="Arial Black" pitchFamily="34" charset="0"/>
              </a:rPr>
              <a:t>атмосферске појаве </a:t>
            </a:r>
            <a:r>
              <a:rPr lang="sr-Cyrl-RS" dirty="0" smtClean="0">
                <a:solidFill>
                  <a:srgbClr val="0033CC"/>
                </a:solidFill>
                <a:latin typeface="Arial Black" pitchFamily="34" charset="0"/>
              </a:rPr>
              <a:t>(киша, снег, ветрови) и формирају се облаци.</a:t>
            </a:r>
          </a:p>
          <a:p>
            <a:r>
              <a:rPr lang="sr-Cyrl-RS" sz="2000" dirty="0" smtClean="0">
                <a:solidFill>
                  <a:srgbClr val="FF0000"/>
                </a:solidFill>
                <a:latin typeface="Arial Black" pitchFamily="34" charset="0"/>
              </a:rPr>
              <a:t>Са порастом надморске висине атмосферски притисак (концентрација гасова) и температура опадају. </a:t>
            </a:r>
            <a:r>
              <a:rPr lang="sr-Cyrl-RS" dirty="0" smtClean="0">
                <a:latin typeface="Arial Black" pitchFamily="34" charset="0"/>
              </a:rPr>
              <a:t>На 8 километара (висина Мон Евереста) количина кисеоника пада на једну трећину, а на 80 километара кисеоник </a:t>
            </a:r>
          </a:p>
          <a:p>
            <a:r>
              <a:rPr lang="sr-Cyrl-RS" dirty="0" smtClean="0">
                <a:latin typeface="Arial Black" pitchFamily="34" charset="0"/>
              </a:rPr>
              <a:t>нестаје.</a:t>
            </a:r>
            <a:r>
              <a:rPr lang="en-US" dirty="0" smtClean="0"/>
              <a:t> </a:t>
            </a:r>
            <a:endParaRPr lang="sr-Cyrl-RS" dirty="0" smtClean="0"/>
          </a:p>
        </p:txBody>
      </p:sp>
      <p:pic>
        <p:nvPicPr>
          <p:cNvPr id="2050" name="Picture 2" descr="http://bibliotecadeinvestigaciones.files.wordpress.com/2010/04/tormenta1hx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646622" cy="2708920"/>
          </a:xfrm>
          <a:prstGeom prst="rect">
            <a:avLst/>
          </a:prstGeom>
          <a:noFill/>
        </p:spPr>
      </p:pic>
      <p:pic>
        <p:nvPicPr>
          <p:cNvPr id="2052" name="Picture 4" descr="http://1.bp.blogspot.com/-WiI4aYzm0Fk/T7izMV1GmiI/AAAAAAAAAO0/ad8ER_foO4o/s1600/troposfe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2984337"/>
            <a:ext cx="2843808" cy="38736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16416" y="3284984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tx1"/>
                </a:solidFill>
                <a:latin typeface="Arial Narrow" pitchFamily="34" charset="0"/>
              </a:rPr>
              <a:t>Озонски слој</a:t>
            </a:r>
            <a:endParaRPr lang="en-US" sz="1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 Black" pitchFamily="34" charset="0"/>
              </a:rPr>
              <a:t>Стратосфера</a:t>
            </a:r>
            <a:r>
              <a:rPr lang="sr-Cyrl-RS" dirty="0" smtClean="0">
                <a:latin typeface="Arial Black" pitchFamily="34" charset="0"/>
              </a:rPr>
              <a:t> је изнад тропосфере и то је слој у коме владају температуре испод нуле са врло ниском концентрацијом гасова. </a:t>
            </a:r>
          </a:p>
          <a:p>
            <a:r>
              <a:rPr lang="sr-Cyrl-RS" dirty="0" smtClean="0">
                <a:latin typeface="Arial Black" pitchFamily="34" charset="0"/>
              </a:rPr>
              <a:t>У стратосфери нема турбуленција па авиони лете на висинама између тропосфере и стратосфере.</a:t>
            </a:r>
          </a:p>
          <a:p>
            <a:r>
              <a:rPr lang="sr-Cyrl-RS" dirty="0" smtClean="0">
                <a:latin typeface="Arial Black" pitchFamily="34" charset="0"/>
              </a:rPr>
              <a:t>За разлику од тропосфере овде температура расте са висином и то због присуства </a:t>
            </a:r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озонског слоја</a:t>
            </a:r>
            <a:r>
              <a:rPr lang="sr-Cyrl-RS" dirty="0" smtClean="0">
                <a:latin typeface="Arial Black" pitchFamily="34" charset="0"/>
              </a:rPr>
              <a:t> у стратосфери.</a:t>
            </a:r>
          </a:p>
          <a:p>
            <a:pPr>
              <a:lnSpc>
                <a:spcPts val="2400"/>
              </a:lnSpc>
            </a:pPr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Озонски слој </a:t>
            </a:r>
            <a:r>
              <a:rPr lang="sr-Cyrl-RS" dirty="0" smtClean="0">
                <a:latin typeface="Arial Black" pitchFamily="34" charset="0"/>
              </a:rPr>
              <a:t>је богат молекулима озона </a:t>
            </a:r>
            <a:r>
              <a:rPr lang="sr-Cyrl-RS" sz="28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sr-Cyrl-RS" sz="2800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sr-Cyrl-RS" dirty="0" smtClean="0">
                <a:latin typeface="Arial Black" pitchFamily="34" charset="0"/>
              </a:rPr>
              <a:t> (три везана кисеоникова атома) који апсорбују енергију 99% </a:t>
            </a:r>
            <a:r>
              <a:rPr lang="sr-Latn-RS" dirty="0" smtClean="0">
                <a:latin typeface="Arial Black" pitchFamily="34" charset="0"/>
              </a:rPr>
              <a:t>UVB </a:t>
            </a:r>
            <a:r>
              <a:rPr lang="sr-Cyrl-RS" dirty="0" smtClean="0">
                <a:latin typeface="Arial Black" pitchFamily="34" charset="0"/>
              </a:rPr>
              <a:t>и</a:t>
            </a:r>
            <a:r>
              <a:rPr lang="sr-Latn-RS" dirty="0" smtClean="0">
                <a:latin typeface="Arial Black" pitchFamily="34" charset="0"/>
              </a:rPr>
              <a:t> UVC </a:t>
            </a:r>
            <a:r>
              <a:rPr lang="sr-Cyrl-RS" dirty="0" smtClean="0">
                <a:latin typeface="Arial Black" pitchFamily="34" charset="0"/>
              </a:rPr>
              <a:t>Сунчевих зрака високе фреквенције и тако озонски слој штити жива бића на Земљиној површини од овог штетног зрачења. </a:t>
            </a:r>
          </a:p>
          <a:p>
            <a:pPr>
              <a:lnSpc>
                <a:spcPts val="2400"/>
              </a:lnSpc>
            </a:pPr>
            <a:r>
              <a:rPr lang="sr-Cyrl-RS" dirty="0" smtClean="0">
                <a:latin typeface="Arial Black" pitchFamily="34" charset="0"/>
              </a:rPr>
              <a:t>Озон се троши и обнавља у фотохемијским реакцијама ултраљубичастих зрака и кисеоника. То је нестабилан молекул који у нижим слојевима настаје приликом грмљавине.</a:t>
            </a:r>
          </a:p>
          <a:p>
            <a:pPr>
              <a:lnSpc>
                <a:spcPts val="2400"/>
              </a:lnSpc>
            </a:pPr>
            <a:r>
              <a:rPr lang="sr-Cyrl-RS" dirty="0" smtClean="0">
                <a:latin typeface="Arial Black" pitchFamily="34" charset="0"/>
              </a:rPr>
              <a:t>Дебљина овог слоја варира са годишњим добима и географским положајем: најтањи је око екватора, а најдебљи изнад полова. </a:t>
            </a:r>
          </a:p>
        </p:txBody>
      </p:sp>
      <p:pic>
        <p:nvPicPr>
          <p:cNvPr id="1026" name="Picture 2" descr="http://www.jenact.co.uk/index_html_files/94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953000"/>
            <a:ext cx="2790825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229200"/>
            <a:ext cx="59401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Arial Black" pitchFamily="34" charset="0"/>
              </a:rPr>
              <a:t>Фотохемијско стварање озона у стратосфери: </a:t>
            </a:r>
            <a:r>
              <a:rPr lang="sr-Latn-RS" sz="1600" dirty="0" smtClean="0">
                <a:latin typeface="Arial Black" pitchFamily="34" charset="0"/>
              </a:rPr>
              <a:t>UV</a:t>
            </a:r>
            <a:r>
              <a:rPr lang="sr-Cyrl-RS" sz="1600" dirty="0" smtClean="0">
                <a:latin typeface="Arial Black" pitchFamily="34" charset="0"/>
              </a:rPr>
              <a:t> зраци разбијају</a:t>
            </a:r>
            <a:r>
              <a:rPr lang="sr-Cyrl-RS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r-Cyrl-RS" sz="1600" dirty="0" smtClean="0">
                <a:latin typeface="Arial Black" pitchFamily="34" charset="0"/>
              </a:rPr>
              <a:t>молекул кисеоника </a:t>
            </a:r>
            <a:r>
              <a:rPr lang="sr-Cyrl-RS" sz="1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sr-Cyrl-RS" sz="1600" baseline="-25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sr-Cyrl-RS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r-Cyrl-RS" sz="1600" dirty="0" smtClean="0">
                <a:latin typeface="Arial Black" pitchFamily="34" charset="0"/>
              </a:rPr>
              <a:t>у два атома кисеоника. Сваки од ових атома реагује са по једним молекулом </a:t>
            </a:r>
            <a:r>
              <a:rPr lang="sr-Cyrl-RS" sz="1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sr-Cyrl-RS" sz="1600" baseline="-25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sr-Cyrl-RS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r-Cyrl-RS" sz="1600" dirty="0" smtClean="0">
                <a:latin typeface="Arial Black" pitchFamily="34" charset="0"/>
              </a:rPr>
              <a:t>и формира</a:t>
            </a:r>
            <a:r>
              <a:rPr lang="sr-Cyrl-RS" sz="1600" dirty="0" smtClean="0">
                <a:solidFill>
                  <a:srgbClr val="FF0000"/>
                </a:solidFill>
                <a:latin typeface="Arial Black" pitchFamily="34" charset="0"/>
              </a:rPr>
              <a:t> О</a:t>
            </a:r>
            <a:r>
              <a:rPr lang="sr-Cyrl-RS" sz="1600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sr-Cyrl-RS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r-Cyrl-RS" sz="1600" dirty="0" smtClean="0">
                <a:latin typeface="Arial Black" pitchFamily="34" charset="0"/>
              </a:rPr>
              <a:t>– молекул озона </a:t>
            </a:r>
          </a:p>
          <a:p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20688"/>
            <a:ext cx="9036496" cy="45550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 Black" pitchFamily="34" charset="0"/>
              </a:rPr>
              <a:t>Мезосфера</a:t>
            </a:r>
            <a:r>
              <a:rPr lang="sr-Cyrl-RS" dirty="0" smtClean="0">
                <a:latin typeface="Arial Black" pitchFamily="34" charset="0"/>
              </a:rPr>
              <a:t> је изнад стратосфере. Температура опада са висином. Метеори који улазе у Земљину атмосферу се најчешће распадају у овом слоју (метеорске кише). </a:t>
            </a:r>
            <a:endParaRPr lang="sr-Cyrl-RS" sz="2800" dirty="0" smtClean="0">
              <a:latin typeface="Arial Black" pitchFamily="34" charset="0"/>
            </a:endParaRPr>
          </a:p>
          <a:p>
            <a:r>
              <a:rPr lang="sr-Cyrl-RS" sz="2800" dirty="0" smtClean="0">
                <a:latin typeface="Arial Black" pitchFamily="34" charset="0"/>
              </a:rPr>
              <a:t>Термосфера или јоносфера </a:t>
            </a:r>
            <a:r>
              <a:rPr lang="sr-Cyrl-RS" dirty="0" smtClean="0">
                <a:latin typeface="Arial Black" pitchFamily="34" charset="0"/>
              </a:rPr>
              <a:t>се простире изнад мезосфере и представља широк слој (400-800км) још ређег ваздуха састављеног од јонизованих (наелектрисаних) честица кисеоника и азота насталих дејством космичких зрака. </a:t>
            </a:r>
          </a:p>
          <a:p>
            <a:r>
              <a:rPr lang="sr-Cyrl-RS" dirty="0" smtClean="0">
                <a:latin typeface="Arial Black" pitchFamily="34" charset="0"/>
              </a:rPr>
              <a:t>Температуре су високе, 600-2000°С због апсорпције високоенергетске Сунчеве радијације. Али не бисмо се огрејали у том слоју, јер је сувише мало атома ваздуха који би пренели ту топлоту, преовлађује вакуум.</a:t>
            </a:r>
          </a:p>
          <a:p>
            <a:r>
              <a:rPr lang="sr-Cyrl-RS" dirty="0" smtClean="0">
                <a:latin typeface="Arial Black" pitchFamily="34" charset="0"/>
              </a:rPr>
              <a:t>Јонизоване честице у овом слојуодбијају радио таласе што омогућава пренос на велике даљине.</a:t>
            </a:r>
          </a:p>
          <a:p>
            <a:r>
              <a:rPr lang="sr-Cyrl-RS" dirty="0" smtClean="0">
                <a:latin typeface="Arial Black" pitchFamily="34" charset="0"/>
              </a:rPr>
              <a:t>Изнад термосфере се простире егзосфера, а иза ње међупланетарни простор 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3425</Words>
  <Application>Microsoft Office PowerPoint</Application>
  <PresentationFormat>On-screen Show (4:3)</PresentationFormat>
  <Paragraphs>344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АТМОСФЕРА</vt:lpstr>
      <vt:lpstr>PowerPoint Presentation</vt:lpstr>
      <vt:lpstr>ЕКОЛОШКИ ЗНАЧАЈ АТМОСФЕРЕ</vt:lpstr>
      <vt:lpstr>САСТАВ ВАЗДУХА</vt:lpstr>
      <vt:lpstr>САСТАВ ВАЗДУХА</vt:lpstr>
      <vt:lpstr>ДЕЛОВИ АТМОСФЕРЕ</vt:lpstr>
      <vt:lpstr>PowerPoint Presentation</vt:lpstr>
      <vt:lpstr>PowerPoint Presentation</vt:lpstr>
      <vt:lpstr>PowerPoint Presentation</vt:lpstr>
      <vt:lpstr>PowerPoint Presentation</vt:lpstr>
      <vt:lpstr>ЕКОЛОШКИ ЗНАЧАЈ ВАЗДУХА</vt:lpstr>
      <vt:lpstr>PowerPoint Presentation</vt:lpstr>
      <vt:lpstr>PowerPoint Presentation</vt:lpstr>
      <vt:lpstr>ЕКОЛОШКИ ЗНАЧАЈ ВАЗДУХА</vt:lpstr>
      <vt:lpstr>PowerPoint Presentation</vt:lpstr>
      <vt:lpstr>ЕКОЛОШКИ ЗНАЧАЈ ВАЗДУХА</vt:lpstr>
      <vt:lpstr>ЕКОЛОШКИ ЗНАЧАЈ ВАЗДУХА</vt:lpstr>
      <vt:lpstr>ЕКОЛОШКИ ЗНАЧАЈ ВАЗДУХА</vt:lpstr>
      <vt:lpstr>ЕКОЛОШКИ ЗНАЧАЈ ВАЗДУХА</vt:lpstr>
      <vt:lpstr>ЕКОЛОШКИ ЗНАЧАЈ ВАЗДУХА</vt:lpstr>
      <vt:lpstr>PowerPoint Presentation</vt:lpstr>
      <vt:lpstr>PowerPoint Presentation</vt:lpstr>
      <vt:lpstr>PowerPoint Presentation</vt:lpstr>
      <vt:lpstr>ЗАГАЂИВАЊЕ ВАЗДУХА</vt:lpstr>
      <vt:lpstr>ЗАГАЂИВАЊЕ ВАЗДУХА</vt:lpstr>
      <vt:lpstr>ЗАГАЂИВАЊЕ ВАЗДУХА</vt:lpstr>
      <vt:lpstr>ЗАГАЂИВАЊЕ ВАЗДУХА</vt:lpstr>
      <vt:lpstr>ЗАГАЂИВАЊЕ ВАЗДУХА</vt:lpstr>
      <vt:lpstr>ЕФЕКТИ ЗАГАЂИВАЊА ВАЗДУХА</vt:lpstr>
      <vt:lpstr>ЕФЕКАТ СТАКЛЕНЕ БАШТЕ</vt:lpstr>
      <vt:lpstr>ЕФЕКАТ СТАКЛЕНЕ БАШТЕ</vt:lpstr>
      <vt:lpstr>PowerPoint Presentation</vt:lpstr>
      <vt:lpstr>КИСЕЛЕ КИШЕ</vt:lpstr>
      <vt:lpstr>ОЗОНСКЕ РУПЕ</vt:lpstr>
      <vt:lpstr>ОЗОНСКЕ РУПЕ</vt:lpstr>
      <vt:lpstr>ЗАШТИТА ОД ЗАГАЂЕЊА ВАЗДУХА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ВАЗДУХ</dc:title>
  <dc:creator>Stojkov</dc:creator>
  <cp:lastModifiedBy>Master</cp:lastModifiedBy>
  <cp:revision>239</cp:revision>
  <dcterms:created xsi:type="dcterms:W3CDTF">2014-04-04T16:50:40Z</dcterms:created>
  <dcterms:modified xsi:type="dcterms:W3CDTF">2014-04-29T16:14:11Z</dcterms:modified>
</cp:coreProperties>
</file>