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70" r:id="rId7"/>
    <p:sldId id="271" r:id="rId8"/>
    <p:sldId id="260" r:id="rId9"/>
    <p:sldId id="279" r:id="rId10"/>
    <p:sldId id="288" r:id="rId11"/>
    <p:sldId id="262" r:id="rId12"/>
    <p:sldId id="263" r:id="rId13"/>
    <p:sldId id="264" r:id="rId14"/>
    <p:sldId id="269" r:id="rId15"/>
    <p:sldId id="266" r:id="rId16"/>
    <p:sldId id="268" r:id="rId17"/>
    <p:sldId id="267" r:id="rId18"/>
    <p:sldId id="272" r:id="rId19"/>
    <p:sldId id="273" r:id="rId20"/>
    <p:sldId id="277" r:id="rId21"/>
    <p:sldId id="274" r:id="rId22"/>
    <p:sldId id="275" r:id="rId23"/>
    <p:sldId id="276" r:id="rId24"/>
    <p:sldId id="289" r:id="rId25"/>
    <p:sldId id="278" r:id="rId26"/>
    <p:sldId id="280" r:id="rId27"/>
    <p:sldId id="281" r:id="rId28"/>
    <p:sldId id="282" r:id="rId29"/>
    <p:sldId id="283" r:id="rId30"/>
    <p:sldId id="284" r:id="rId31"/>
    <p:sldId id="287" r:id="rId32"/>
    <p:sldId id="285" r:id="rId33"/>
    <p:sldId id="28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8576"/>
    <a:srgbClr val="B2D579"/>
    <a:srgbClr val="8A846C"/>
    <a:srgbClr val="9C9474"/>
    <a:srgbClr val="F9EE0B"/>
    <a:srgbClr val="96E78B"/>
    <a:srgbClr val="A162D0"/>
    <a:srgbClr val="719B97"/>
    <a:srgbClr val="F7D7C9"/>
    <a:srgbClr val="C5D5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1470" y="-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B473C3-0048-45CB-BAC0-8C38398B0CCB}" type="datetimeFigureOut">
              <a:rPr lang="en-US" smtClean="0"/>
              <a:pPr/>
              <a:t>4/29/2014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66381-1D79-4DF4-8B4D-E29275A0E7E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B473C3-0048-45CB-BAC0-8C38398B0CCB}" type="datetimeFigureOut">
              <a:rPr lang="en-US" smtClean="0"/>
              <a:pPr/>
              <a:t>4/29/2014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66381-1D79-4DF4-8B4D-E29275A0E7E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B473C3-0048-45CB-BAC0-8C38398B0CCB}" type="datetimeFigureOut">
              <a:rPr lang="en-US" smtClean="0"/>
              <a:pPr/>
              <a:t>4/29/2014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66381-1D79-4DF4-8B4D-E29275A0E7E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B473C3-0048-45CB-BAC0-8C38398B0CCB}" type="datetimeFigureOut">
              <a:rPr lang="en-US" smtClean="0"/>
              <a:pPr/>
              <a:t>4/29/2014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66381-1D79-4DF4-8B4D-E29275A0E7E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B473C3-0048-45CB-BAC0-8C38398B0CCB}" type="datetimeFigureOut">
              <a:rPr lang="en-US" smtClean="0"/>
              <a:pPr/>
              <a:t>4/29/2014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66381-1D79-4DF4-8B4D-E29275A0E7E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B473C3-0048-45CB-BAC0-8C38398B0CCB}" type="datetimeFigureOut">
              <a:rPr lang="en-US" smtClean="0"/>
              <a:pPr/>
              <a:t>4/29/2014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966381-1D79-4DF4-8B4D-E29275A0E7E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B473C3-0048-45CB-BAC0-8C38398B0CCB}" type="datetimeFigureOut">
              <a:rPr lang="en-US" smtClean="0"/>
              <a:pPr/>
              <a:t>4/29/2014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966381-1D79-4DF4-8B4D-E29275A0E7E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B473C3-0048-45CB-BAC0-8C38398B0CCB}" type="datetimeFigureOut">
              <a:rPr lang="en-US" smtClean="0"/>
              <a:pPr/>
              <a:t>4/29/2014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966381-1D79-4DF4-8B4D-E29275A0E7E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B473C3-0048-45CB-BAC0-8C38398B0CCB}" type="datetimeFigureOut">
              <a:rPr lang="en-US" smtClean="0"/>
              <a:pPr/>
              <a:t>4/29/2014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966381-1D79-4DF4-8B4D-E29275A0E7E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B473C3-0048-45CB-BAC0-8C38398B0CCB}" type="datetimeFigureOut">
              <a:rPr lang="en-US" smtClean="0"/>
              <a:pPr/>
              <a:t>4/29/2014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966381-1D79-4DF4-8B4D-E29275A0E7E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B473C3-0048-45CB-BAC0-8C38398B0CCB}" type="datetimeFigureOut">
              <a:rPr lang="en-US" smtClean="0"/>
              <a:pPr/>
              <a:t>4/29/2014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966381-1D79-4DF4-8B4D-E29275A0E7E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B473C3-0048-45CB-BAC0-8C38398B0CCB}" type="datetimeFigureOut">
              <a:rPr lang="en-US" smtClean="0"/>
              <a:pPr/>
              <a:t>4/29/2014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966381-1D79-4DF4-8B4D-E29275A0E7E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17.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_rels/slide18.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 Id="rId9" Type="http://schemas.openxmlformats.org/officeDocument/2006/relationships/image" Target="../media/image5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10" Type="http://schemas.openxmlformats.org/officeDocument/2006/relationships/image" Target="../media/image61.jpeg"/><Relationship Id="rId4" Type="http://schemas.openxmlformats.org/officeDocument/2006/relationships/image" Target="../media/image55.jpeg"/><Relationship Id="rId9" Type="http://schemas.openxmlformats.org/officeDocument/2006/relationships/image" Target="../media/image6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2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2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6.gif"/><Relationship Id="rId2" Type="http://schemas.openxmlformats.org/officeDocument/2006/relationships/image" Target="../media/image75.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wallsave.com/wallpapers/1024x768/abstract-/65698/abstract-green-ecology-christian-6569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8361" cy="6858000"/>
          </a:xfrm>
          <a:prstGeom prst="rect">
            <a:avLst/>
          </a:prstGeom>
          <a:noFill/>
        </p:spPr>
      </p:pic>
      <p:sp>
        <p:nvSpPr>
          <p:cNvPr id="2" name="Title 1"/>
          <p:cNvSpPr>
            <a:spLocks noGrp="1"/>
          </p:cNvSpPr>
          <p:nvPr>
            <p:ph type="ctrTitle"/>
          </p:nvPr>
        </p:nvSpPr>
        <p:spPr>
          <a:xfrm>
            <a:off x="683568" y="1340768"/>
            <a:ext cx="7772400" cy="1470025"/>
          </a:xfrm>
        </p:spPr>
        <p:txBody>
          <a:bodyPr>
            <a:normAutofit/>
          </a:bodyPr>
          <a:lstStyle/>
          <a:p>
            <a:r>
              <a:rPr lang="sr-Latn-RS" sz="3200" dirty="0" smtClean="0">
                <a:latin typeface="Arial Black" pitchFamily="34" charset="0"/>
              </a:rPr>
              <a:t>6. </a:t>
            </a:r>
            <a:r>
              <a:rPr lang="sr-Cyrl-RS" sz="3200" dirty="0" smtClean="0">
                <a:latin typeface="Arial Black" pitchFamily="34" charset="0"/>
              </a:rPr>
              <a:t>ВЕЖБА</a:t>
            </a:r>
            <a:endParaRPr lang="en-US" sz="3200" dirty="0">
              <a:latin typeface="Arial Black" pitchFamily="34" charset="0"/>
            </a:endParaRPr>
          </a:p>
        </p:txBody>
      </p:sp>
      <p:sp>
        <p:nvSpPr>
          <p:cNvPr id="3" name="Subtitle 2"/>
          <p:cNvSpPr>
            <a:spLocks noGrp="1"/>
          </p:cNvSpPr>
          <p:nvPr>
            <p:ph type="subTitle" idx="1"/>
          </p:nvPr>
        </p:nvSpPr>
        <p:spPr>
          <a:xfrm>
            <a:off x="1403648" y="2564904"/>
            <a:ext cx="6400800" cy="1752600"/>
          </a:xfrm>
        </p:spPr>
        <p:txBody>
          <a:bodyPr>
            <a:normAutofit/>
          </a:bodyPr>
          <a:lstStyle/>
          <a:p>
            <a:r>
              <a:rPr lang="sr-Latn-RS" dirty="0" smtClean="0">
                <a:solidFill>
                  <a:schemeClr val="tx1"/>
                </a:solidFill>
                <a:latin typeface="Arial Black" pitchFamily="34" charset="0"/>
              </a:rPr>
              <a:t>O</a:t>
            </a:r>
            <a:r>
              <a:rPr lang="sr-Cyrl-RS" dirty="0" smtClean="0">
                <a:solidFill>
                  <a:schemeClr val="tx1"/>
                </a:solidFill>
                <a:latin typeface="Arial Black" pitchFamily="34" charset="0"/>
              </a:rPr>
              <a:t>ДНОСИ ИСХРАНЕ</a:t>
            </a:r>
            <a:endParaRPr lang="en-US" dirty="0">
              <a:solidFill>
                <a:schemeClr val="tx1"/>
              </a:solidFill>
              <a:latin typeface="Arial Black"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upload.wikimedia.org/wikipedia/commons/1/13/TrophicWeb.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700808"/>
            <a:ext cx="9144000" cy="3783725"/>
          </a:xfrm>
          <a:prstGeom prst="rect">
            <a:avLst/>
          </a:prstGeom>
          <a:noFill/>
        </p:spPr>
      </p:pic>
      <p:sp>
        <p:nvSpPr>
          <p:cNvPr id="5" name="Rectangle 4"/>
          <p:cNvSpPr/>
          <p:nvPr/>
        </p:nvSpPr>
        <p:spPr>
          <a:xfrm>
            <a:off x="3059832" y="3789040"/>
            <a:ext cx="100811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b="1" dirty="0" smtClean="0">
                <a:solidFill>
                  <a:schemeClr val="tx1"/>
                </a:solidFill>
                <a:latin typeface="Arial Narrow" pitchFamily="34" charset="0"/>
              </a:rPr>
              <a:t>Биљке</a:t>
            </a:r>
            <a:endParaRPr lang="en-US" sz="1400" b="1" dirty="0">
              <a:solidFill>
                <a:schemeClr val="tx1"/>
              </a:solidFill>
              <a:latin typeface="Arial Narrow" pitchFamily="34" charset="0"/>
            </a:endParaRPr>
          </a:p>
        </p:txBody>
      </p:sp>
      <p:sp>
        <p:nvSpPr>
          <p:cNvPr id="6" name="Rectangle 5"/>
          <p:cNvSpPr/>
          <p:nvPr/>
        </p:nvSpPr>
        <p:spPr>
          <a:xfrm>
            <a:off x="2771800" y="3212976"/>
            <a:ext cx="1152128"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b="1" dirty="0" smtClean="0">
                <a:solidFill>
                  <a:schemeClr val="tx1"/>
                </a:solidFill>
                <a:latin typeface="Arial Narrow" pitchFamily="34" charset="0"/>
              </a:rPr>
              <a:t>Биљоједи</a:t>
            </a:r>
            <a:endParaRPr lang="en-US" sz="1400" b="1" dirty="0">
              <a:solidFill>
                <a:schemeClr val="tx1"/>
              </a:solidFill>
              <a:latin typeface="Arial Narrow" pitchFamily="34" charset="0"/>
            </a:endParaRPr>
          </a:p>
        </p:txBody>
      </p:sp>
      <p:sp>
        <p:nvSpPr>
          <p:cNvPr id="7" name="Rectangle 6"/>
          <p:cNvSpPr/>
          <p:nvPr/>
        </p:nvSpPr>
        <p:spPr>
          <a:xfrm>
            <a:off x="2339752" y="2780928"/>
            <a:ext cx="180020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b="1" dirty="0" smtClean="0">
                <a:solidFill>
                  <a:schemeClr val="tx1"/>
                </a:solidFill>
                <a:latin typeface="Arial Narrow" pitchFamily="34" charset="0"/>
              </a:rPr>
              <a:t>Месоједи </a:t>
            </a:r>
            <a:endParaRPr lang="en-US" sz="1400" b="1" dirty="0">
              <a:solidFill>
                <a:schemeClr val="tx1"/>
              </a:solidFill>
              <a:latin typeface="Arial Narrow" pitchFamily="34" charset="0"/>
            </a:endParaRPr>
          </a:p>
        </p:txBody>
      </p:sp>
      <p:sp>
        <p:nvSpPr>
          <p:cNvPr id="8" name="Rectangle 7"/>
          <p:cNvSpPr/>
          <p:nvPr/>
        </p:nvSpPr>
        <p:spPr>
          <a:xfrm>
            <a:off x="2123728" y="2348880"/>
            <a:ext cx="194421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b="1" dirty="0" smtClean="0">
                <a:solidFill>
                  <a:schemeClr val="tx1"/>
                </a:solidFill>
                <a:latin typeface="Arial Narrow" pitchFamily="34" charset="0"/>
              </a:rPr>
              <a:t>Месоједи </a:t>
            </a:r>
            <a:endParaRPr lang="en-US" sz="1400" b="1" dirty="0">
              <a:solidFill>
                <a:schemeClr val="tx1"/>
              </a:solidFill>
              <a:latin typeface="Arial Narrow" pitchFamily="34" charset="0"/>
            </a:endParaRPr>
          </a:p>
        </p:txBody>
      </p:sp>
      <p:sp>
        <p:nvSpPr>
          <p:cNvPr id="9" name="Rectangle 8"/>
          <p:cNvSpPr/>
          <p:nvPr/>
        </p:nvSpPr>
        <p:spPr>
          <a:xfrm>
            <a:off x="3347864" y="4509120"/>
            <a:ext cx="100811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b="1" dirty="0" smtClean="0">
                <a:solidFill>
                  <a:schemeClr val="tx1"/>
                </a:solidFill>
                <a:latin typeface="Arial Narrow" pitchFamily="34" charset="0"/>
              </a:rPr>
              <a:t>Земљиште </a:t>
            </a:r>
            <a:endParaRPr lang="en-US" sz="1400" b="1" dirty="0">
              <a:solidFill>
                <a:schemeClr val="tx1"/>
              </a:solidFill>
              <a:latin typeface="Arial Narrow" pitchFamily="34" charset="0"/>
            </a:endParaRPr>
          </a:p>
        </p:txBody>
      </p:sp>
      <p:sp>
        <p:nvSpPr>
          <p:cNvPr id="10" name="Rectangle 9"/>
          <p:cNvSpPr/>
          <p:nvPr/>
        </p:nvSpPr>
        <p:spPr>
          <a:xfrm>
            <a:off x="3203848" y="4797152"/>
            <a:ext cx="1008112"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b="1" dirty="0" smtClean="0">
                <a:solidFill>
                  <a:schemeClr val="tx1"/>
                </a:solidFill>
                <a:latin typeface="Arial Narrow" pitchFamily="34" charset="0"/>
              </a:rPr>
              <a:t>Сапрофаги </a:t>
            </a:r>
            <a:endParaRPr lang="en-US" sz="1400" b="1" dirty="0">
              <a:solidFill>
                <a:schemeClr val="tx1"/>
              </a:solidFill>
              <a:latin typeface="Arial Narrow" pitchFamily="34" charset="0"/>
            </a:endParaRPr>
          </a:p>
        </p:txBody>
      </p:sp>
      <p:sp>
        <p:nvSpPr>
          <p:cNvPr id="11" name="Rectangle 10"/>
          <p:cNvSpPr/>
          <p:nvPr/>
        </p:nvSpPr>
        <p:spPr>
          <a:xfrm>
            <a:off x="4499992" y="2708920"/>
            <a:ext cx="144016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b="1" dirty="0" smtClean="0">
                <a:solidFill>
                  <a:schemeClr val="tx1"/>
                </a:solidFill>
                <a:latin typeface="Arial Narrow" pitchFamily="34" charset="0"/>
              </a:rPr>
              <a:t>Хетеротрофи </a:t>
            </a:r>
            <a:endParaRPr lang="en-US" sz="1400" b="1" dirty="0">
              <a:solidFill>
                <a:schemeClr val="tx1"/>
              </a:solidFill>
              <a:latin typeface="Arial Narrow" pitchFamily="34" charset="0"/>
            </a:endParaRPr>
          </a:p>
        </p:txBody>
      </p:sp>
      <p:sp>
        <p:nvSpPr>
          <p:cNvPr id="12" name="Rectangle 11"/>
          <p:cNvSpPr/>
          <p:nvPr/>
        </p:nvSpPr>
        <p:spPr>
          <a:xfrm>
            <a:off x="4427984" y="4941168"/>
            <a:ext cx="144016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b="1" dirty="0" smtClean="0">
                <a:solidFill>
                  <a:schemeClr val="tx1"/>
                </a:solidFill>
                <a:latin typeface="Arial Narrow" pitchFamily="34" charset="0"/>
              </a:rPr>
              <a:t>Хетеротрофи </a:t>
            </a:r>
            <a:endParaRPr lang="en-US" sz="1400" b="1" dirty="0">
              <a:solidFill>
                <a:schemeClr val="tx1"/>
              </a:solidFill>
              <a:latin typeface="Arial Narrow" pitchFamily="34" charset="0"/>
            </a:endParaRPr>
          </a:p>
        </p:txBody>
      </p:sp>
      <p:sp>
        <p:nvSpPr>
          <p:cNvPr id="13" name="Rectangle 12"/>
          <p:cNvSpPr/>
          <p:nvPr/>
        </p:nvSpPr>
        <p:spPr>
          <a:xfrm>
            <a:off x="4427984" y="3789040"/>
            <a:ext cx="144016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b="1" dirty="0" smtClean="0">
                <a:solidFill>
                  <a:schemeClr val="tx1"/>
                </a:solidFill>
                <a:latin typeface="Arial Narrow" pitchFamily="34" charset="0"/>
              </a:rPr>
              <a:t>Аутотрофи </a:t>
            </a:r>
            <a:endParaRPr lang="en-US" sz="1400" b="1" dirty="0">
              <a:solidFill>
                <a:schemeClr val="tx1"/>
              </a:solidFill>
              <a:latin typeface="Arial Narrow" pitchFamily="34" charset="0"/>
            </a:endParaRPr>
          </a:p>
        </p:txBody>
      </p:sp>
      <p:sp>
        <p:nvSpPr>
          <p:cNvPr id="14" name="Title 1"/>
          <p:cNvSpPr>
            <a:spLocks noGrp="1"/>
          </p:cNvSpPr>
          <p:nvPr>
            <p:ph type="title"/>
          </p:nvPr>
        </p:nvSpPr>
        <p:spPr>
          <a:xfrm>
            <a:off x="467544" y="0"/>
            <a:ext cx="8229600" cy="1143000"/>
          </a:xfrm>
        </p:spPr>
        <p:txBody>
          <a:bodyPr>
            <a:normAutofit/>
          </a:bodyPr>
          <a:lstStyle/>
          <a:p>
            <a:r>
              <a:rPr lang="sr-Cyrl-RS" sz="3200" dirty="0" smtClean="0">
                <a:latin typeface="Arial Black" pitchFamily="34" charset="0"/>
              </a:rPr>
              <a:t>ТИПОВИ ИСХРАНЕ </a:t>
            </a:r>
            <a:br>
              <a:rPr lang="sr-Cyrl-RS" sz="3200" dirty="0" smtClean="0">
                <a:latin typeface="Arial Black" pitchFamily="34" charset="0"/>
              </a:rPr>
            </a:br>
            <a:r>
              <a:rPr lang="sr-Cyrl-RS" sz="3200" dirty="0" smtClean="0">
                <a:latin typeface="Arial Black" pitchFamily="34" charset="0"/>
              </a:rPr>
              <a:t>ТРОФИЧКИ НИВОИ</a:t>
            </a:r>
            <a:endParaRPr lang="en-US" sz="3200" dirty="0">
              <a:latin typeface="Arial Black"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sr-Cyrl-CS" sz="3200" b="1" dirty="0" smtClean="0">
                <a:latin typeface="Arial Black" pitchFamily="34" charset="0"/>
              </a:rPr>
              <a:t>СПЕЦИЈАЛИЗАЦИЈА ИСХРАНЕ</a:t>
            </a:r>
            <a:r>
              <a:rPr lang="en-US" sz="3200" dirty="0" smtClean="0"/>
              <a:t/>
            </a:r>
            <a:br>
              <a:rPr lang="en-US" sz="3200" dirty="0" smtClean="0"/>
            </a:br>
            <a:endParaRPr lang="en-US" sz="3200" dirty="0">
              <a:latin typeface="Arial Black" pitchFamily="34" charset="0"/>
            </a:endParaRPr>
          </a:p>
        </p:txBody>
      </p:sp>
      <p:sp>
        <p:nvSpPr>
          <p:cNvPr id="3" name="Content Placeholder 2"/>
          <p:cNvSpPr>
            <a:spLocks noGrp="1"/>
          </p:cNvSpPr>
          <p:nvPr>
            <p:ph idx="1"/>
          </p:nvPr>
        </p:nvSpPr>
        <p:spPr>
          <a:xfrm>
            <a:off x="0" y="836712"/>
            <a:ext cx="9144000" cy="3096344"/>
          </a:xfrm>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r>
              <a:rPr lang="sr-Cyrl-CS" sz="2400" dirty="0" smtClean="0">
                <a:latin typeface="Arial Black" pitchFamily="34" charset="0"/>
              </a:rPr>
              <a:t>Животна средина пружа разноврсну храну. Избор хране као начин њеног коришћења код већине животињских организама је у већој или мањој мери резултат специјализације исхране организама  која је праћена посебним морфолошким и физиолошким прилагођеностима.</a:t>
            </a:r>
          </a:p>
          <a:p>
            <a:r>
              <a:rPr lang="sr-Cyrl-CS" sz="2400" dirty="0" smtClean="0">
                <a:latin typeface="Arial Black" pitchFamily="34" charset="0"/>
              </a:rPr>
              <a:t>На пример, биљне и штитасте ваши, као биљоједи потрошачи, хране се искључиво биљним соком који сишу. Њихов усни апарат је прилагођен на ту врсту исхране.</a:t>
            </a:r>
          </a:p>
          <a:p>
            <a:r>
              <a:rPr lang="sr-Cyrl-CS" sz="2400" dirty="0" smtClean="0">
                <a:latin typeface="Arial Black" pitchFamily="34" charset="0"/>
              </a:rPr>
              <a:t>Неки други инсекти се хране чврстом масом стабла, грана, други се хране свежим листом. </a:t>
            </a:r>
            <a:endParaRPr lang="en-US" sz="2400" dirty="0" smtClean="0">
              <a:latin typeface="Arial Black" pitchFamily="34" charset="0"/>
            </a:endParaRPr>
          </a:p>
          <a:p>
            <a:endParaRPr lang="en-US" sz="2400" dirty="0">
              <a:latin typeface="Arial Black" pitchFamily="34" charset="0"/>
            </a:endParaRPr>
          </a:p>
        </p:txBody>
      </p:sp>
      <p:pic>
        <p:nvPicPr>
          <p:cNvPr id="22530" name="Picture 2" descr="longirostri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509120"/>
            <a:ext cx="2771800" cy="1916832"/>
          </a:xfrm>
          <a:prstGeom prst="rect">
            <a:avLst/>
          </a:prstGeom>
          <a:noFill/>
        </p:spPr>
      </p:pic>
      <p:pic>
        <p:nvPicPr>
          <p:cNvPr id="22532" name="Picture 4" descr="http://cdn1.arkive.org/media/44/4475696B-D2AA-490F-A896-AFB4552F71A8/Presentation.Large/Red-harvester-an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43808" y="4509120"/>
            <a:ext cx="2664296" cy="1920670"/>
          </a:xfrm>
          <a:prstGeom prst="rect">
            <a:avLst/>
          </a:prstGeom>
          <a:noFill/>
        </p:spPr>
      </p:pic>
      <p:pic>
        <p:nvPicPr>
          <p:cNvPr id="22536" name="Picture 8" descr="http://www.vanderbilt.edu/exploration/resources/maxpalp_SEM_80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89990" y="4077072"/>
            <a:ext cx="3654009" cy="278092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6712"/>
            <a:ext cx="9144000" cy="1800199"/>
          </a:xfrm>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r>
              <a:rPr lang="sr-Cyrl-CS" sz="2400" dirty="0" smtClean="0">
                <a:latin typeface="Arial Black" pitchFamily="34" charset="0"/>
              </a:rPr>
              <a:t>Многи биљоједи инсекти, птице и сисари користе у исхрани плодове и семење. </a:t>
            </a:r>
          </a:p>
          <a:p>
            <a:r>
              <a:rPr lang="sr-Cyrl-CS" sz="2400" dirty="0" smtClean="0">
                <a:latin typeface="Arial Black" pitchFamily="34" charset="0"/>
              </a:rPr>
              <a:t>Неке птице и инсекти су потрошачи полена и нектара, а животиње које живе у земљи као храну користе корење биљака.</a:t>
            </a:r>
            <a:endParaRPr lang="sr-Latn-RS" sz="2400" dirty="0" smtClean="0">
              <a:latin typeface="Arial Black" pitchFamily="34" charset="0"/>
            </a:endParaRPr>
          </a:p>
          <a:p>
            <a:endParaRPr lang="en-US" sz="2400" dirty="0">
              <a:latin typeface="Arial Black" pitchFamily="34" charset="0"/>
            </a:endParaRPr>
          </a:p>
        </p:txBody>
      </p:sp>
      <p:sp>
        <p:nvSpPr>
          <p:cNvPr id="4" name="Title 1"/>
          <p:cNvSpPr>
            <a:spLocks noGrp="1"/>
          </p:cNvSpPr>
          <p:nvPr>
            <p:ph type="title"/>
          </p:nvPr>
        </p:nvSpPr>
        <p:spPr>
          <a:xfrm>
            <a:off x="457200" y="274639"/>
            <a:ext cx="8229600" cy="490066"/>
          </a:xfrm>
        </p:spPr>
        <p:txBody>
          <a:bodyPr>
            <a:normAutofit fontScale="90000"/>
          </a:bodyPr>
          <a:lstStyle/>
          <a:p>
            <a:r>
              <a:rPr lang="sr-Cyrl-CS" sz="3200" b="1" dirty="0" smtClean="0">
                <a:latin typeface="Arial Black" pitchFamily="34" charset="0"/>
              </a:rPr>
              <a:t>СПЕЦИЈАЛИЗАЦИЈА ИСХРАНЕ</a:t>
            </a:r>
            <a:endParaRPr lang="en-US" sz="3200" dirty="0">
              <a:latin typeface="Arial Black" pitchFamily="34" charset="0"/>
            </a:endParaRPr>
          </a:p>
        </p:txBody>
      </p:sp>
      <p:pic>
        <p:nvPicPr>
          <p:cNvPr id="21506" name="Picture 2" descr="http://www.backyardnature.net/but_prob.jpg"/>
          <p:cNvPicPr>
            <a:picLocks noChangeAspect="1" noChangeArrowheads="1"/>
          </p:cNvPicPr>
          <p:nvPr/>
        </p:nvPicPr>
        <p:blipFill>
          <a:blip r:embed="rId2" cstate="print"/>
          <a:srcRect/>
          <a:stretch>
            <a:fillRect/>
          </a:stretch>
        </p:blipFill>
        <p:spPr bwMode="auto">
          <a:xfrm>
            <a:off x="179512" y="3573016"/>
            <a:ext cx="2016224" cy="3104985"/>
          </a:xfrm>
          <a:prstGeom prst="rect">
            <a:avLst/>
          </a:prstGeom>
          <a:noFill/>
        </p:spPr>
      </p:pic>
      <p:pic>
        <p:nvPicPr>
          <p:cNvPr id="21508" name="Picture 4" descr="http://www.avianweb.com/images/birds/SwordbilledHummingbird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83768" y="3501008"/>
            <a:ext cx="2858464" cy="2852936"/>
          </a:xfrm>
          <a:prstGeom prst="rect">
            <a:avLst/>
          </a:prstGeom>
          <a:noFill/>
        </p:spPr>
      </p:pic>
      <p:pic>
        <p:nvPicPr>
          <p:cNvPr id="21510" name="Picture 6" descr="http://www.earth-kind.com/uploads/2/rat_teeth.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68144" y="2852936"/>
            <a:ext cx="2425175" cy="364502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52736"/>
            <a:ext cx="9144000" cy="1468760"/>
          </a:xfrm>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sr-Cyrl-CS" sz="2400" dirty="0" smtClean="0">
                <a:latin typeface="Arial Black" pitchFamily="34" charset="0"/>
              </a:rPr>
              <a:t>Код многих животињских врста начин исхране се мења са годишњим добом, са ступњем развића и узрастом – на пример различити стадијуми развића инсеката – ларве, одрасли.</a:t>
            </a:r>
            <a:endParaRPr lang="en-US" sz="2400" dirty="0" smtClean="0">
              <a:latin typeface="Arial Black" pitchFamily="34" charset="0"/>
            </a:endParaRPr>
          </a:p>
          <a:p>
            <a:endParaRPr lang="en-US" sz="2400" dirty="0">
              <a:latin typeface="Arial Black" pitchFamily="34" charset="0"/>
            </a:endParaRPr>
          </a:p>
        </p:txBody>
      </p:sp>
      <p:sp>
        <p:nvSpPr>
          <p:cNvPr id="4" name="Title 1"/>
          <p:cNvSpPr>
            <a:spLocks noGrp="1"/>
          </p:cNvSpPr>
          <p:nvPr>
            <p:ph type="title"/>
          </p:nvPr>
        </p:nvSpPr>
        <p:spPr>
          <a:xfrm>
            <a:off x="457200" y="274638"/>
            <a:ext cx="8229600" cy="706090"/>
          </a:xfrm>
        </p:spPr>
        <p:txBody>
          <a:bodyPr>
            <a:normAutofit/>
          </a:bodyPr>
          <a:lstStyle/>
          <a:p>
            <a:r>
              <a:rPr lang="sr-Cyrl-CS" sz="3200" b="1" dirty="0" smtClean="0">
                <a:latin typeface="Arial Black" pitchFamily="34" charset="0"/>
              </a:rPr>
              <a:t>СПЕЦИЈАЛИЗАЦИЈА ИСХРАНЕ</a:t>
            </a:r>
            <a:endParaRPr lang="en-US" sz="3200" dirty="0">
              <a:latin typeface="Arial Black" pitchFamily="34" charset="0"/>
            </a:endParaRPr>
          </a:p>
        </p:txBody>
      </p:sp>
      <p:pic>
        <p:nvPicPr>
          <p:cNvPr id="20482" name="Picture 2" descr="File:Parus major Luc Viatou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003806"/>
            <a:ext cx="4283968" cy="2854194"/>
          </a:xfrm>
          <a:prstGeom prst="rect">
            <a:avLst/>
          </a:prstGeom>
          <a:noFill/>
        </p:spPr>
      </p:pic>
      <p:sp>
        <p:nvSpPr>
          <p:cNvPr id="5" name="TextBox 4"/>
          <p:cNvSpPr txBox="1"/>
          <p:nvPr/>
        </p:nvSpPr>
        <p:spPr>
          <a:xfrm>
            <a:off x="0" y="2492896"/>
            <a:ext cx="4176464" cy="1600438"/>
          </a:xfrm>
          <a:prstGeom prst="rect">
            <a:avLst/>
          </a:prstGeom>
          <a:noFill/>
        </p:spPr>
        <p:txBody>
          <a:bodyPr wrap="square" rtlCol="0">
            <a:spAutoFit/>
          </a:bodyPr>
          <a:lstStyle/>
          <a:p>
            <a:r>
              <a:rPr lang="sr-Cyrl-RS" sz="1400" dirty="0" smtClean="0">
                <a:latin typeface="Arial Black" pitchFamily="34" charset="0"/>
              </a:rPr>
              <a:t>Велика сеница: лети једе инсекте, пужеве, пауке; у сезони парења једе гусенице богате протеинима, у јесен и зиму храни се зрневљем и бобицама, а када је мањак хране, чак постаје и грабљивица и храни се слепим мишевима или врапцима</a:t>
            </a:r>
            <a:endParaRPr lang="en-US" sz="1400" dirty="0">
              <a:latin typeface="Arial Black" pitchFamily="34" charset="0"/>
            </a:endParaRPr>
          </a:p>
        </p:txBody>
      </p:sp>
      <p:pic>
        <p:nvPicPr>
          <p:cNvPr id="20484" name="Picture 4" descr="File:Horse fly Tabanus 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50104" y="4797152"/>
            <a:ext cx="2693896" cy="2060848"/>
          </a:xfrm>
          <a:prstGeom prst="rect">
            <a:avLst/>
          </a:prstGeom>
          <a:noFill/>
        </p:spPr>
      </p:pic>
      <p:pic>
        <p:nvPicPr>
          <p:cNvPr id="20486" name="Picture 6" descr="http://www.lifeinfreshwater.org.uk/Species%20Pages/Tabanid%20larva.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16216" y="3212976"/>
            <a:ext cx="2627784" cy="1445282"/>
          </a:xfrm>
          <a:prstGeom prst="rect">
            <a:avLst/>
          </a:prstGeom>
          <a:noFill/>
        </p:spPr>
      </p:pic>
      <p:sp>
        <p:nvSpPr>
          <p:cNvPr id="8" name="TextBox 7"/>
          <p:cNvSpPr txBox="1"/>
          <p:nvPr/>
        </p:nvSpPr>
        <p:spPr>
          <a:xfrm>
            <a:off x="4283968" y="3861048"/>
            <a:ext cx="2160240" cy="2246769"/>
          </a:xfrm>
          <a:prstGeom prst="rect">
            <a:avLst/>
          </a:prstGeom>
          <a:noFill/>
        </p:spPr>
        <p:txBody>
          <a:bodyPr wrap="square" rtlCol="0">
            <a:spAutoFit/>
          </a:bodyPr>
          <a:lstStyle/>
          <a:p>
            <a:pPr algn="r"/>
            <a:r>
              <a:rPr lang="sr-Cyrl-RS" sz="1400" dirty="0" smtClean="0">
                <a:latin typeface="Arial Black" pitchFamily="34" charset="0"/>
              </a:rPr>
              <a:t>Коњска мува: ларва се храни у води ситним бескичмењацима а одрасла мува – мужјак се храни поленом и нектаром, а женка треба оброк крви да би излегла јаја</a:t>
            </a:r>
            <a:endParaRPr lang="en-US" sz="1400" dirty="0">
              <a:latin typeface="Arial Black"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706090"/>
          </a:xfrm>
        </p:spPr>
        <p:txBody>
          <a:bodyPr>
            <a:normAutofit/>
          </a:bodyPr>
          <a:lstStyle/>
          <a:p>
            <a:r>
              <a:rPr lang="sr-Cyrl-CS" sz="3200" b="1" dirty="0" smtClean="0">
                <a:latin typeface="Arial Black" pitchFamily="34" charset="0"/>
              </a:rPr>
              <a:t>ЛАНЦИ ИСХРАНЕ</a:t>
            </a:r>
            <a:endParaRPr lang="en-US" sz="3200" dirty="0">
              <a:latin typeface="Arial Black" pitchFamily="34" charset="0"/>
            </a:endParaRPr>
          </a:p>
        </p:txBody>
      </p:sp>
      <p:sp>
        <p:nvSpPr>
          <p:cNvPr id="3" name="Content Placeholder 2"/>
          <p:cNvSpPr>
            <a:spLocks noGrp="1"/>
          </p:cNvSpPr>
          <p:nvPr>
            <p:ph idx="1"/>
          </p:nvPr>
        </p:nvSpPr>
        <p:spPr>
          <a:xfrm>
            <a:off x="0" y="764704"/>
            <a:ext cx="9144000" cy="3629000"/>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r>
              <a:rPr lang="sr-Cyrl-CS" sz="2400" dirty="0" smtClean="0">
                <a:latin typeface="Arial Black" pitchFamily="34" charset="0"/>
              </a:rPr>
              <a:t>Сви чланови једне животне заједнице су ланцем исхране чврсто међу собом повезани, и то све категорије чланова ланца исхране, произвођачи, потрошачи и разлагачи. </a:t>
            </a:r>
          </a:p>
          <a:p>
            <a:r>
              <a:rPr lang="sr-Cyrl-CS" sz="2400" dirty="0" smtClean="0">
                <a:latin typeface="Arial Black" pitchFamily="34" charset="0"/>
              </a:rPr>
              <a:t>Чланови једне категорије се хране члановима друге категорије организама. </a:t>
            </a:r>
          </a:p>
          <a:p>
            <a:r>
              <a:rPr lang="sr-Cyrl-CS" sz="2400" dirty="0" smtClean="0">
                <a:latin typeface="Arial Black" pitchFamily="34" charset="0"/>
              </a:rPr>
              <a:t>Почетни, полазни члан тога низа су произвођачи, зелене биљке или  бактерије, којима се хране многобројни потрошачи.</a:t>
            </a:r>
          </a:p>
          <a:p>
            <a:r>
              <a:rPr lang="sr-Cyrl-CS" sz="2400" dirty="0" smtClean="0">
                <a:latin typeface="Arial Black" pitchFamily="34" charset="0"/>
              </a:rPr>
              <a:t>Након угинућа биљака или животиња, у ланцу се појављују разлагачи (гљиве и бактерије), који разлажу органску материју до неорганске</a:t>
            </a:r>
            <a:endParaRPr lang="en-US" sz="2400" dirty="0" smtClean="0">
              <a:latin typeface="Arial Black" pitchFamily="34" charset="0"/>
            </a:endParaRPr>
          </a:p>
          <a:p>
            <a:endParaRPr lang="en-US" sz="2400" dirty="0">
              <a:latin typeface="Arial Black"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08720"/>
            <a:ext cx="9144000" cy="892696"/>
          </a:xfrm>
        </p:spPr>
        <p:txBody>
          <a:bodyPr>
            <a:normAutofit/>
          </a:bodyPr>
          <a:lstStyle/>
          <a:p>
            <a:r>
              <a:rPr lang="sr-Cyrl-CS" sz="2400" dirty="0" smtClean="0">
                <a:latin typeface="Arial Black" pitchFamily="34" charset="0"/>
              </a:rPr>
              <a:t>Примери ланца исхране ( 4-6 чланова ) у језерској животној заједници :</a:t>
            </a:r>
            <a:endParaRPr lang="en-US" sz="2400" dirty="0" smtClean="0">
              <a:latin typeface="Arial Black" pitchFamily="34" charset="0"/>
            </a:endParaRPr>
          </a:p>
          <a:p>
            <a:endParaRPr lang="en-US" sz="2400" dirty="0">
              <a:latin typeface="Arial Black" pitchFamily="34" charset="0"/>
            </a:endParaRPr>
          </a:p>
        </p:txBody>
      </p:sp>
      <p:sp>
        <p:nvSpPr>
          <p:cNvPr id="5" name="Title 1"/>
          <p:cNvSpPr>
            <a:spLocks noGrp="1"/>
          </p:cNvSpPr>
          <p:nvPr>
            <p:ph type="title"/>
          </p:nvPr>
        </p:nvSpPr>
        <p:spPr>
          <a:xfrm>
            <a:off x="539552" y="0"/>
            <a:ext cx="8229600" cy="562074"/>
          </a:xfrm>
        </p:spPr>
        <p:txBody>
          <a:bodyPr>
            <a:normAutofit fontScale="90000"/>
          </a:bodyPr>
          <a:lstStyle/>
          <a:p>
            <a:r>
              <a:rPr lang="sr-Cyrl-CS" sz="3200" b="1" dirty="0" smtClean="0">
                <a:latin typeface="Arial Black" pitchFamily="34" charset="0"/>
              </a:rPr>
              <a:t>ЛАНЦИ ИСХРАНЕ</a:t>
            </a:r>
            <a:endParaRPr lang="en-US" sz="3200" dirty="0">
              <a:latin typeface="Arial Black" pitchFamily="34" charset="0"/>
            </a:endParaRPr>
          </a:p>
        </p:txBody>
      </p:sp>
      <p:pic>
        <p:nvPicPr>
          <p:cNvPr id="6" name="Picture 5" descr="zabe recne"/>
          <p:cNvPicPr/>
          <p:nvPr/>
        </p:nvPicPr>
        <p:blipFill>
          <a:blip r:embed="rId2" cstate="email">
            <a:extLst>
              <a:ext uri="{28A0092B-C50C-407E-A947-70E740481C1C}">
                <a14:useLocalDpi xmlns:a14="http://schemas.microsoft.com/office/drawing/2010/main"/>
              </a:ext>
            </a:extLst>
          </a:blip>
          <a:srcRect/>
          <a:stretch>
            <a:fillRect/>
          </a:stretch>
        </p:blipFill>
        <p:spPr bwMode="auto">
          <a:xfrm>
            <a:off x="827584" y="1772816"/>
            <a:ext cx="2123728" cy="1512168"/>
          </a:xfrm>
          <a:prstGeom prst="rect">
            <a:avLst/>
          </a:prstGeom>
          <a:noFill/>
          <a:ln>
            <a:noFill/>
          </a:ln>
        </p:spPr>
      </p:pic>
      <p:pic>
        <p:nvPicPr>
          <p:cNvPr id="7" name="Picture 6" descr="beli-lokvanj"/>
          <p:cNvPicPr/>
          <p:nvPr/>
        </p:nvPicPr>
        <p:blipFill>
          <a:blip r:embed="rId3" cstate="email">
            <a:extLst>
              <a:ext uri="{28A0092B-C50C-407E-A947-70E740481C1C}">
                <a14:useLocalDpi xmlns:a14="http://schemas.microsoft.com/office/drawing/2010/main"/>
              </a:ext>
            </a:extLst>
          </a:blip>
          <a:srcRect/>
          <a:stretch>
            <a:fillRect/>
          </a:stretch>
        </p:blipFill>
        <p:spPr bwMode="auto">
          <a:xfrm>
            <a:off x="3635896" y="1772816"/>
            <a:ext cx="2016224" cy="1512168"/>
          </a:xfrm>
          <a:prstGeom prst="rect">
            <a:avLst/>
          </a:prstGeom>
          <a:noFill/>
          <a:ln>
            <a:noFill/>
          </a:ln>
        </p:spPr>
      </p:pic>
      <p:pic>
        <p:nvPicPr>
          <p:cNvPr id="8" name="Picture 7" descr="belouska2"/>
          <p:cNvPicPr/>
          <p:nvPr/>
        </p:nvPicPr>
        <p:blipFill>
          <a:blip r:embed="rId4" cstate="print">
            <a:extLst>
              <a:ext uri="{28A0092B-C50C-407E-A947-70E740481C1C}">
                <a14:useLocalDpi xmlns:a14="http://schemas.microsoft.com/office/drawing/2010/main"/>
              </a:ext>
            </a:extLst>
          </a:blip>
          <a:srcRect/>
          <a:stretch>
            <a:fillRect/>
          </a:stretch>
        </p:blipFill>
        <p:spPr bwMode="auto">
          <a:xfrm>
            <a:off x="6084168" y="1772816"/>
            <a:ext cx="2088232" cy="1512168"/>
          </a:xfrm>
          <a:prstGeom prst="rect">
            <a:avLst/>
          </a:prstGeom>
          <a:noFill/>
          <a:ln>
            <a:noFill/>
          </a:ln>
        </p:spPr>
      </p:pic>
      <p:sp>
        <p:nvSpPr>
          <p:cNvPr id="4097" name="Rectangle 1"/>
          <p:cNvSpPr>
            <a:spLocks noChangeArrowheads="1"/>
          </p:cNvSpPr>
          <p:nvPr/>
        </p:nvSpPr>
        <p:spPr bwMode="auto">
          <a:xfrm>
            <a:off x="971600" y="3284984"/>
            <a:ext cx="712727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00275" algn="l"/>
                <a:tab pos="3781425" algn="l"/>
              </a:tabLst>
            </a:pPr>
            <a:r>
              <a:rPr kumimoji="0" lang="sr-Cyrl-C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sr-Cyrl-CS" sz="16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Жаба	           Локвањ	         Барска змија</a:t>
            </a:r>
            <a:endParaRPr kumimoji="0" lang="sr-Cyrl-CS" sz="1600" b="0" i="0" u="none" strike="noStrike" cap="none" normalizeH="0" baseline="0" dirty="0" smtClean="0">
              <a:ln>
                <a:noFill/>
              </a:ln>
              <a:solidFill>
                <a:schemeClr val="tx1"/>
              </a:solidFill>
              <a:effectLst/>
              <a:latin typeface="Arial Black" pitchFamily="34" charset="0"/>
              <a:cs typeface="Arial" pitchFamily="34" charset="0"/>
            </a:endParaRPr>
          </a:p>
        </p:txBody>
      </p:sp>
      <p:sp>
        <p:nvSpPr>
          <p:cNvPr id="4098" name="Rectangle 2"/>
          <p:cNvSpPr>
            <a:spLocks noChangeArrowheads="1"/>
          </p:cNvSpPr>
          <p:nvPr/>
        </p:nvSpPr>
        <p:spPr bwMode="auto">
          <a:xfrm>
            <a:off x="1043608" y="5517232"/>
            <a:ext cx="676875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152650" algn="l"/>
                <a:tab pos="4191000" algn="l"/>
              </a:tabLst>
            </a:pPr>
            <a:r>
              <a:rPr kumimoji="0" lang="sr-Cyrl-CS" sz="16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          Рода	         Штука	                  Мушица</a:t>
            </a:r>
            <a:endParaRPr kumimoji="0" lang="sr-Cyrl-CS" sz="1600" b="0" i="0" u="none" strike="noStrike" cap="none" normalizeH="0" baseline="0" dirty="0" smtClean="0">
              <a:ln>
                <a:noFill/>
              </a:ln>
              <a:solidFill>
                <a:schemeClr val="tx1"/>
              </a:solidFill>
              <a:effectLst/>
              <a:latin typeface="Arial Black" pitchFamily="34" charset="0"/>
              <a:cs typeface="Arial" pitchFamily="34" charset="0"/>
            </a:endParaRPr>
          </a:p>
        </p:txBody>
      </p:sp>
      <p:pic>
        <p:nvPicPr>
          <p:cNvPr id="12" name="Picture 11" descr="roda"/>
          <p:cNvPicPr/>
          <p:nvPr/>
        </p:nvPicPr>
        <p:blipFill>
          <a:blip r:embed="rId5" cstate="email">
            <a:extLst>
              <a:ext uri="{28A0092B-C50C-407E-A947-70E740481C1C}">
                <a14:useLocalDpi xmlns:a14="http://schemas.microsoft.com/office/drawing/2010/main"/>
              </a:ext>
            </a:extLst>
          </a:blip>
          <a:srcRect/>
          <a:stretch>
            <a:fillRect/>
          </a:stretch>
        </p:blipFill>
        <p:spPr bwMode="auto">
          <a:xfrm>
            <a:off x="971600" y="3789040"/>
            <a:ext cx="1656184" cy="1776214"/>
          </a:xfrm>
          <a:prstGeom prst="rect">
            <a:avLst/>
          </a:prstGeom>
          <a:noFill/>
          <a:ln>
            <a:noFill/>
          </a:ln>
        </p:spPr>
      </p:pic>
      <p:pic>
        <p:nvPicPr>
          <p:cNvPr id="13" name="Picture 12" descr="Stuka"/>
          <p:cNvPicPr/>
          <p:nvPr/>
        </p:nvPicPr>
        <p:blipFill>
          <a:blip r:embed="rId6" cstate="email">
            <a:extLst>
              <a:ext uri="{28A0092B-C50C-407E-A947-70E740481C1C}">
                <a14:useLocalDpi xmlns:a14="http://schemas.microsoft.com/office/drawing/2010/main"/>
              </a:ext>
            </a:extLst>
          </a:blip>
          <a:srcRect/>
          <a:stretch>
            <a:fillRect/>
          </a:stretch>
        </p:blipFill>
        <p:spPr bwMode="auto">
          <a:xfrm>
            <a:off x="3635896" y="3933056"/>
            <a:ext cx="2016224" cy="1386458"/>
          </a:xfrm>
          <a:prstGeom prst="rect">
            <a:avLst/>
          </a:prstGeom>
          <a:noFill/>
          <a:ln>
            <a:noFill/>
          </a:ln>
        </p:spPr>
      </p:pic>
      <p:pic>
        <p:nvPicPr>
          <p:cNvPr id="14" name="Picture 13" descr="musica"/>
          <p:cNvPicPr/>
          <p:nvPr/>
        </p:nvPicPr>
        <p:blipFill>
          <a:blip r:embed="rId7" cstate="email">
            <a:extLst>
              <a:ext uri="{28A0092B-C50C-407E-A947-70E740481C1C}">
                <a14:useLocalDpi xmlns:a14="http://schemas.microsoft.com/office/drawing/2010/main"/>
              </a:ext>
            </a:extLst>
          </a:blip>
          <a:srcRect/>
          <a:stretch>
            <a:fillRect/>
          </a:stretch>
        </p:blipFill>
        <p:spPr bwMode="auto">
          <a:xfrm>
            <a:off x="6372200" y="3861048"/>
            <a:ext cx="1584176" cy="1598290"/>
          </a:xfrm>
          <a:prstGeom prst="rect">
            <a:avLst/>
          </a:prstGeom>
          <a:noFill/>
          <a:ln>
            <a:noFill/>
          </a:ln>
        </p:spPr>
      </p:pic>
      <p:sp>
        <p:nvSpPr>
          <p:cNvPr id="15" name="TextBox 14"/>
          <p:cNvSpPr txBox="1"/>
          <p:nvPr/>
        </p:nvSpPr>
        <p:spPr>
          <a:xfrm>
            <a:off x="0" y="6211669"/>
            <a:ext cx="9144000" cy="646331"/>
          </a:xfrm>
          <a:prstGeom prst="rect">
            <a:avLst/>
          </a:prstGeom>
          <a:noFill/>
        </p:spPr>
        <p:txBody>
          <a:bodyPr wrap="square" rtlCol="0">
            <a:spAutoFit/>
          </a:bodyPr>
          <a:lstStyle/>
          <a:p>
            <a:r>
              <a:rPr lang="sr-Cyrl-CS" b="1" dirty="0" smtClean="0"/>
              <a:t>____________&gt;___________  &gt;____________ &gt; ____________ &gt;  ___________&gt;___________</a:t>
            </a:r>
            <a:endParaRPr lang="en-US" b="1"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96"/>
            <a:ext cx="9144000" cy="532656"/>
          </a:xfrm>
        </p:spPr>
        <p:txBody>
          <a:bodyPr>
            <a:normAutofit/>
          </a:bodyPr>
          <a:lstStyle/>
          <a:p>
            <a:r>
              <a:rPr lang="sr-Cyrl-CS" sz="2000" dirty="0" smtClean="0">
                <a:latin typeface="Arial Black" pitchFamily="34" charset="0"/>
              </a:rPr>
              <a:t>Пример ланца исхране у шумској заједници:</a:t>
            </a:r>
            <a:endParaRPr lang="en-US" sz="2000" dirty="0" smtClean="0">
              <a:latin typeface="Arial Black" pitchFamily="34" charset="0"/>
            </a:endParaRPr>
          </a:p>
          <a:p>
            <a:endParaRPr lang="en-US" sz="2400" dirty="0">
              <a:latin typeface="Arial Black" pitchFamily="34" charset="0"/>
            </a:endParaRPr>
          </a:p>
        </p:txBody>
      </p:sp>
      <p:sp>
        <p:nvSpPr>
          <p:cNvPr id="4" name="Title 1"/>
          <p:cNvSpPr>
            <a:spLocks noGrp="1"/>
          </p:cNvSpPr>
          <p:nvPr>
            <p:ph type="title"/>
          </p:nvPr>
        </p:nvSpPr>
        <p:spPr>
          <a:xfrm>
            <a:off x="467544" y="0"/>
            <a:ext cx="8229600" cy="634082"/>
          </a:xfrm>
        </p:spPr>
        <p:txBody>
          <a:bodyPr>
            <a:normAutofit/>
          </a:bodyPr>
          <a:lstStyle/>
          <a:p>
            <a:r>
              <a:rPr lang="sr-Cyrl-CS" sz="3200" b="1" dirty="0" smtClean="0">
                <a:latin typeface="Arial Black" pitchFamily="34" charset="0"/>
              </a:rPr>
              <a:t>ЛАНЦИ ИСХРАНЕ</a:t>
            </a:r>
            <a:endParaRPr lang="en-US" sz="3200" dirty="0">
              <a:latin typeface="Arial Black" pitchFamily="34" charset="0"/>
            </a:endParaRPr>
          </a:p>
        </p:txBody>
      </p:sp>
      <p:grpSp>
        <p:nvGrpSpPr>
          <p:cNvPr id="10" name="Group 9"/>
          <p:cNvGrpSpPr/>
          <p:nvPr/>
        </p:nvGrpSpPr>
        <p:grpSpPr>
          <a:xfrm>
            <a:off x="683568" y="1196752"/>
            <a:ext cx="7555904" cy="1614547"/>
            <a:chOff x="539552" y="2204864"/>
            <a:chExt cx="7555904" cy="1614547"/>
          </a:xfrm>
        </p:grpSpPr>
        <p:pic>
          <p:nvPicPr>
            <p:cNvPr id="5" name="Picture 4" descr="http://t0.gstatic.com/images?q=tbn:ANd9GcS0qdGSAH8jlT7wiZTNOHYeH9R02jyTgEO_3GyM8ttZvFU0NPUW"/>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552" y="2204864"/>
              <a:ext cx="1224136" cy="1614547"/>
            </a:xfrm>
            <a:prstGeom prst="rect">
              <a:avLst/>
            </a:prstGeom>
            <a:noFill/>
            <a:ln>
              <a:noFill/>
            </a:ln>
          </p:spPr>
        </p:pic>
        <p:pic>
          <p:nvPicPr>
            <p:cNvPr id="6" name="Picture 5" descr="http://t0.gstatic.com/images?q=tbn:ANd9GcRFyMlaJbyPtGKv9SefH4CRQVqU_N5_kcFIOJnI45CO7DeaFdXC"/>
            <p:cNvPicPr/>
            <p:nvPr/>
          </p:nvPicPr>
          <p:blipFill>
            <a:blip r:embed="rId3" cstate="email">
              <a:extLst>
                <a:ext uri="{28A0092B-C50C-407E-A947-70E740481C1C}">
                  <a14:useLocalDpi xmlns:a14="http://schemas.microsoft.com/office/drawing/2010/main"/>
                </a:ext>
              </a:extLst>
            </a:blip>
            <a:srcRect/>
            <a:stretch>
              <a:fillRect/>
            </a:stretch>
          </p:blipFill>
          <p:spPr bwMode="auto">
            <a:xfrm>
              <a:off x="2123728" y="2492896"/>
              <a:ext cx="1872208" cy="1326515"/>
            </a:xfrm>
            <a:prstGeom prst="rect">
              <a:avLst/>
            </a:prstGeom>
            <a:noFill/>
            <a:ln>
              <a:noFill/>
            </a:ln>
          </p:spPr>
        </p:pic>
        <p:pic>
          <p:nvPicPr>
            <p:cNvPr id="7" name="Content Placeholder 6" descr="http://t0.gstatic.com/images?q=tbn:ANd9GcRIuxZQtadt49fJ5kDLdTzL0sYwGflDkCJeMT1E_a8Ki5ieP9fJ"/>
            <p:cNvPicPr>
              <a:picLocks/>
            </p:cNvPicPr>
            <p:nvPr/>
          </p:nvPicPr>
          <p:blipFill>
            <a:blip r:embed="rId4" cstate="email">
              <a:extLst>
                <a:ext uri="{28A0092B-C50C-407E-A947-70E740481C1C}">
                  <a14:useLocalDpi xmlns:a14="http://schemas.microsoft.com/office/drawing/2010/main"/>
                </a:ext>
              </a:extLst>
            </a:blip>
            <a:srcRect/>
            <a:stretch>
              <a:fillRect/>
            </a:stretch>
          </p:blipFill>
          <p:spPr bwMode="auto">
            <a:xfrm>
              <a:off x="4355976" y="2204864"/>
              <a:ext cx="2154560" cy="1603251"/>
            </a:xfrm>
            <a:prstGeom prst="rect">
              <a:avLst/>
            </a:prstGeom>
            <a:noFill/>
            <a:ln>
              <a:noFill/>
            </a:ln>
          </p:spPr>
        </p:pic>
        <p:pic>
          <p:nvPicPr>
            <p:cNvPr id="8" name="Picture 7" descr="http://t0.gstatic.com/images?q=tbn:ANd9GcTYzgfvZhyk52DJiVXGz1YIi5yv9FEmhHccKTve2T526W8kCLFw"/>
            <p:cNvPicPr/>
            <p:nvPr/>
          </p:nvPicPr>
          <p:blipFill>
            <a:blip r:embed="rId5" cstate="email">
              <a:extLst>
                <a:ext uri="{28A0092B-C50C-407E-A947-70E740481C1C}">
                  <a14:useLocalDpi xmlns:a14="http://schemas.microsoft.com/office/drawing/2010/main"/>
                </a:ext>
              </a:extLst>
            </a:blip>
            <a:srcRect/>
            <a:stretch>
              <a:fillRect/>
            </a:stretch>
          </p:blipFill>
          <p:spPr bwMode="auto">
            <a:xfrm>
              <a:off x="6876256" y="2420888"/>
              <a:ext cx="1219200" cy="1326515"/>
            </a:xfrm>
            <a:prstGeom prst="rect">
              <a:avLst/>
            </a:prstGeom>
            <a:noFill/>
            <a:ln>
              <a:noFill/>
            </a:ln>
          </p:spPr>
        </p:pic>
      </p:grpSp>
      <p:sp>
        <p:nvSpPr>
          <p:cNvPr id="9" name="TextBox 8"/>
          <p:cNvSpPr txBox="1"/>
          <p:nvPr/>
        </p:nvSpPr>
        <p:spPr>
          <a:xfrm>
            <a:off x="1043608" y="2996952"/>
            <a:ext cx="6768752" cy="369332"/>
          </a:xfrm>
          <a:prstGeom prst="rect">
            <a:avLst/>
          </a:prstGeom>
          <a:noFill/>
        </p:spPr>
        <p:txBody>
          <a:bodyPr wrap="square" rtlCol="0">
            <a:spAutoFit/>
          </a:bodyPr>
          <a:lstStyle/>
          <a:p>
            <a:r>
              <a:rPr lang="sr-Cyrl-CS" b="1" dirty="0" smtClean="0"/>
              <a:t>____________&gt;___________  &gt;____________ &gt; ____________</a:t>
            </a:r>
            <a:endParaRPr lang="en-US" dirty="0"/>
          </a:p>
        </p:txBody>
      </p:sp>
      <p:sp>
        <p:nvSpPr>
          <p:cNvPr id="2049" name="Rectangle 1"/>
          <p:cNvSpPr>
            <a:spLocks noChangeArrowheads="1"/>
          </p:cNvSpPr>
          <p:nvPr/>
        </p:nvSpPr>
        <p:spPr bwMode="auto">
          <a:xfrm>
            <a:off x="123954" y="3629635"/>
            <a:ext cx="4049507"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Cyrl-CS" sz="200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Ланци исхране на ливади</a:t>
            </a:r>
            <a:r>
              <a:rPr kumimoji="0" lang="sr-Cyrl-C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sr-Cyrl-C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Picture 11" descr="seva"/>
          <p:cNvPicPr/>
          <p:nvPr/>
        </p:nvPicPr>
        <p:blipFill>
          <a:blip r:embed="rId6" cstate="email">
            <a:extLst>
              <a:ext uri="{28A0092B-C50C-407E-A947-70E740481C1C}">
                <a14:useLocalDpi xmlns:a14="http://schemas.microsoft.com/office/drawing/2010/main"/>
              </a:ext>
            </a:extLst>
          </a:blip>
          <a:srcRect/>
          <a:stretch>
            <a:fillRect/>
          </a:stretch>
        </p:blipFill>
        <p:spPr bwMode="auto">
          <a:xfrm>
            <a:off x="611560" y="4365104"/>
            <a:ext cx="1295400" cy="914400"/>
          </a:xfrm>
          <a:prstGeom prst="rect">
            <a:avLst/>
          </a:prstGeom>
          <a:noFill/>
          <a:ln>
            <a:noFill/>
          </a:ln>
        </p:spPr>
      </p:pic>
      <p:pic>
        <p:nvPicPr>
          <p:cNvPr id="13" name="Picture 12" descr="240px-Bela_detelina"/>
          <p:cNvPicPr/>
          <p:nvPr/>
        </p:nvPicPr>
        <p:blipFill>
          <a:blip r:embed="rId7" cstate="email">
            <a:extLst>
              <a:ext uri="{28A0092B-C50C-407E-A947-70E740481C1C}">
                <a14:useLocalDpi xmlns:a14="http://schemas.microsoft.com/office/drawing/2010/main"/>
              </a:ext>
            </a:extLst>
          </a:blip>
          <a:srcRect/>
          <a:stretch>
            <a:fillRect/>
          </a:stretch>
        </p:blipFill>
        <p:spPr bwMode="auto">
          <a:xfrm>
            <a:off x="2051720" y="4365104"/>
            <a:ext cx="1257300" cy="914400"/>
          </a:xfrm>
          <a:prstGeom prst="rect">
            <a:avLst/>
          </a:prstGeom>
          <a:noFill/>
          <a:ln>
            <a:noFill/>
          </a:ln>
        </p:spPr>
      </p:pic>
      <p:pic>
        <p:nvPicPr>
          <p:cNvPr id="14" name="Picture 13" descr="kobac"/>
          <p:cNvPicPr/>
          <p:nvPr/>
        </p:nvPicPr>
        <p:blipFill>
          <a:blip r:embed="rId8" cstate="email">
            <a:extLst>
              <a:ext uri="{28A0092B-C50C-407E-A947-70E740481C1C}">
                <a14:useLocalDpi xmlns:a14="http://schemas.microsoft.com/office/drawing/2010/main"/>
              </a:ext>
            </a:extLst>
          </a:blip>
          <a:srcRect/>
          <a:stretch>
            <a:fillRect/>
          </a:stretch>
        </p:blipFill>
        <p:spPr bwMode="auto">
          <a:xfrm>
            <a:off x="3491880" y="4365104"/>
            <a:ext cx="1428750" cy="876300"/>
          </a:xfrm>
          <a:prstGeom prst="rect">
            <a:avLst/>
          </a:prstGeom>
          <a:noFill/>
          <a:ln>
            <a:noFill/>
          </a:ln>
        </p:spPr>
      </p:pic>
      <p:pic>
        <p:nvPicPr>
          <p:cNvPr id="15" name="Picture 14" descr="pauk"/>
          <p:cNvPicPr/>
          <p:nvPr/>
        </p:nvPicPr>
        <p:blipFill>
          <a:blip r:embed="rId9" cstate="email">
            <a:extLst>
              <a:ext uri="{28A0092B-C50C-407E-A947-70E740481C1C}">
                <a14:useLocalDpi xmlns:a14="http://schemas.microsoft.com/office/drawing/2010/main"/>
              </a:ext>
            </a:extLst>
          </a:blip>
          <a:srcRect/>
          <a:stretch>
            <a:fillRect/>
          </a:stretch>
        </p:blipFill>
        <p:spPr bwMode="auto">
          <a:xfrm>
            <a:off x="5076056" y="4293096"/>
            <a:ext cx="1333500" cy="914400"/>
          </a:xfrm>
          <a:prstGeom prst="rect">
            <a:avLst/>
          </a:prstGeom>
          <a:noFill/>
          <a:ln>
            <a:noFill/>
          </a:ln>
        </p:spPr>
      </p:pic>
      <p:pic>
        <p:nvPicPr>
          <p:cNvPr id="16" name="Picture 15" descr="C:\Documents and Settings\Korisnik\My Documents\Downloads\0101.jpg"/>
          <p:cNvPicPr/>
          <p:nvPr/>
        </p:nvPicPr>
        <p:blipFill>
          <a:blip r:embed="rId10" cstate="email">
            <a:extLst>
              <a:ext uri="{28A0092B-C50C-407E-A947-70E740481C1C}">
                <a14:useLocalDpi xmlns:a14="http://schemas.microsoft.com/office/drawing/2010/main"/>
              </a:ext>
            </a:extLst>
          </a:blip>
          <a:srcRect/>
          <a:stretch>
            <a:fillRect/>
          </a:stretch>
        </p:blipFill>
        <p:spPr bwMode="auto">
          <a:xfrm>
            <a:off x="6588224" y="4293096"/>
            <a:ext cx="1181100" cy="876300"/>
          </a:xfrm>
          <a:prstGeom prst="rect">
            <a:avLst/>
          </a:prstGeom>
          <a:noFill/>
          <a:ln>
            <a:noFill/>
          </a:ln>
        </p:spPr>
      </p:pic>
      <p:sp>
        <p:nvSpPr>
          <p:cNvPr id="17" name="TextBox 16"/>
          <p:cNvSpPr txBox="1"/>
          <p:nvPr/>
        </p:nvSpPr>
        <p:spPr>
          <a:xfrm>
            <a:off x="251520" y="5517232"/>
            <a:ext cx="8064896" cy="369332"/>
          </a:xfrm>
          <a:prstGeom prst="rect">
            <a:avLst/>
          </a:prstGeom>
          <a:noFill/>
        </p:spPr>
        <p:txBody>
          <a:bodyPr wrap="square" rtlCol="0">
            <a:spAutoFit/>
          </a:bodyPr>
          <a:lstStyle/>
          <a:p>
            <a:r>
              <a:rPr lang="sr-Cyrl-CS" b="1" dirty="0" smtClean="0"/>
              <a:t>____________&gt;___________  &gt;____________ &gt; ____________ &gt;  __________</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1628800"/>
            <a:ext cx="3688830"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Cyrl-CS"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Ланци исхране у воћњаку:</a:t>
            </a:r>
            <a:endParaRPr kumimoji="0" lang="sr-Cyrl-CS" b="0" i="0" u="none" strike="noStrike" cap="none" normalizeH="0" baseline="0" dirty="0" smtClean="0">
              <a:ln>
                <a:noFill/>
              </a:ln>
              <a:solidFill>
                <a:schemeClr val="tx1"/>
              </a:solidFill>
              <a:effectLst/>
              <a:latin typeface="Arial Black" pitchFamily="34" charset="0"/>
              <a:cs typeface="Arial" pitchFamily="34" charset="0"/>
            </a:endParaRPr>
          </a:p>
        </p:txBody>
      </p:sp>
      <p:pic>
        <p:nvPicPr>
          <p:cNvPr id="11" name="Picture 10" descr="C:\Users\Dusan\Desktop\gusenica.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2276872"/>
            <a:ext cx="1371600" cy="1043940"/>
          </a:xfrm>
          <a:prstGeom prst="rect">
            <a:avLst/>
          </a:prstGeom>
          <a:noFill/>
          <a:ln>
            <a:noFill/>
          </a:ln>
        </p:spPr>
      </p:pic>
      <p:pic>
        <p:nvPicPr>
          <p:cNvPr id="12" name="Picture 11" descr="C:\Users\Dusan\Desktop\24042393.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3688" y="2348880"/>
            <a:ext cx="1238250" cy="1043940"/>
          </a:xfrm>
          <a:prstGeom prst="rect">
            <a:avLst/>
          </a:prstGeom>
          <a:noFill/>
          <a:ln>
            <a:noFill/>
          </a:ln>
        </p:spPr>
      </p:pic>
      <p:pic>
        <p:nvPicPr>
          <p:cNvPr id="13" name="Picture 12" descr="C:\Users\Dusan\Desktop\blue-tit.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5436096" y="2204864"/>
            <a:ext cx="1200150" cy="1043940"/>
          </a:xfrm>
          <a:prstGeom prst="rect">
            <a:avLst/>
          </a:prstGeom>
          <a:noFill/>
          <a:ln>
            <a:noFill/>
          </a:ln>
        </p:spPr>
      </p:pic>
      <p:pic>
        <p:nvPicPr>
          <p:cNvPr id="3079" name="Picture 7" descr="http://images.nationalgeographic.com/wpf/media-live/photos/000/006/cache/red-tailed-hawk_681_600x45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03848" y="1988840"/>
            <a:ext cx="2016224" cy="1512168"/>
          </a:xfrm>
          <a:prstGeom prst="rect">
            <a:avLst/>
          </a:prstGeom>
          <a:noFill/>
        </p:spPr>
      </p:pic>
      <p:sp>
        <p:nvSpPr>
          <p:cNvPr id="2049" name="Rectangle 1"/>
          <p:cNvSpPr>
            <a:spLocks noChangeArrowheads="1"/>
          </p:cNvSpPr>
          <p:nvPr/>
        </p:nvSpPr>
        <p:spPr bwMode="auto">
          <a:xfrm>
            <a:off x="251520" y="4003176"/>
            <a:ext cx="344196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sr-Cyrl-CS" dirty="0" smtClean="0">
                <a:latin typeface="Arial Black" pitchFamily="34" charset="0"/>
              </a:rPr>
              <a:t>Ланци исхране на њиви:</a:t>
            </a:r>
            <a:endParaRPr kumimoji="0" lang="sr-Cyrl-CS" sz="1800" b="0" i="0" u="none" strike="noStrike" cap="none" normalizeH="0" baseline="0" dirty="0" smtClean="0">
              <a:ln>
                <a:noFill/>
              </a:ln>
              <a:solidFill>
                <a:schemeClr val="tx1"/>
              </a:solidFill>
              <a:effectLst/>
              <a:latin typeface="Arial Black" pitchFamily="34" charset="0"/>
              <a:cs typeface="Arial" pitchFamily="34" charset="0"/>
            </a:endParaRPr>
          </a:p>
        </p:txBody>
      </p:sp>
      <p:pic>
        <p:nvPicPr>
          <p:cNvPr id="10" name="Picture 9" descr="belouska2"/>
          <p:cNvPicPr/>
          <p:nvPr/>
        </p:nvPicPr>
        <p:blipFill>
          <a:blip r:embed="rId6" cstate="email">
            <a:extLst>
              <a:ext uri="{28A0092B-C50C-407E-A947-70E740481C1C}">
                <a14:useLocalDpi xmlns:a14="http://schemas.microsoft.com/office/drawing/2010/main"/>
              </a:ext>
            </a:extLst>
          </a:blip>
          <a:srcRect/>
          <a:stretch>
            <a:fillRect/>
          </a:stretch>
        </p:blipFill>
        <p:spPr bwMode="auto">
          <a:xfrm>
            <a:off x="467544" y="4941168"/>
            <a:ext cx="1314450" cy="1123950"/>
          </a:xfrm>
          <a:prstGeom prst="rect">
            <a:avLst/>
          </a:prstGeom>
          <a:noFill/>
          <a:ln>
            <a:noFill/>
          </a:ln>
        </p:spPr>
      </p:pic>
      <p:pic>
        <p:nvPicPr>
          <p:cNvPr id="14" name="Picture 13" descr="C:\Users\Dusan\Desktop\poljski-mis.jpeg"/>
          <p:cNvPicPr/>
          <p:nvPr/>
        </p:nvPicPr>
        <p:blipFill>
          <a:blip r:embed="rId7" cstate="email">
            <a:extLst>
              <a:ext uri="{28A0092B-C50C-407E-A947-70E740481C1C}">
                <a14:useLocalDpi xmlns:a14="http://schemas.microsoft.com/office/drawing/2010/main"/>
              </a:ext>
            </a:extLst>
          </a:blip>
          <a:srcRect/>
          <a:stretch>
            <a:fillRect/>
          </a:stretch>
        </p:blipFill>
        <p:spPr bwMode="auto">
          <a:xfrm>
            <a:off x="2123728" y="4941168"/>
            <a:ext cx="1162050" cy="1123950"/>
          </a:xfrm>
          <a:prstGeom prst="rect">
            <a:avLst/>
          </a:prstGeom>
          <a:noFill/>
          <a:ln>
            <a:noFill/>
          </a:ln>
        </p:spPr>
      </p:pic>
      <p:pic>
        <p:nvPicPr>
          <p:cNvPr id="15" name="Picture 14" descr="kobac"/>
          <p:cNvPicPr/>
          <p:nvPr/>
        </p:nvPicPr>
        <p:blipFill>
          <a:blip r:embed="rId8" cstate="email">
            <a:extLst>
              <a:ext uri="{28A0092B-C50C-407E-A947-70E740481C1C}">
                <a14:useLocalDpi xmlns:a14="http://schemas.microsoft.com/office/drawing/2010/main"/>
              </a:ext>
            </a:extLst>
          </a:blip>
          <a:srcRect/>
          <a:stretch>
            <a:fillRect/>
          </a:stretch>
        </p:blipFill>
        <p:spPr bwMode="auto">
          <a:xfrm>
            <a:off x="3707904" y="4869160"/>
            <a:ext cx="1352550" cy="1123950"/>
          </a:xfrm>
          <a:prstGeom prst="rect">
            <a:avLst/>
          </a:prstGeom>
          <a:noFill/>
          <a:ln>
            <a:noFill/>
          </a:ln>
        </p:spPr>
      </p:pic>
      <p:pic>
        <p:nvPicPr>
          <p:cNvPr id="16" name="Picture 15" descr="http://www.magicnazona.rs/wp-content/uploads/2011/01/kukuruz-za-web.jpg"/>
          <p:cNvPicPr/>
          <p:nvPr/>
        </p:nvPicPr>
        <p:blipFill>
          <a:blip r:embed="rId9" cstate="email">
            <a:extLst>
              <a:ext uri="{28A0092B-C50C-407E-A947-70E740481C1C}">
                <a14:useLocalDpi xmlns:a14="http://schemas.microsoft.com/office/drawing/2010/main"/>
              </a:ext>
            </a:extLst>
          </a:blip>
          <a:srcRect/>
          <a:stretch>
            <a:fillRect/>
          </a:stretch>
        </p:blipFill>
        <p:spPr bwMode="auto">
          <a:xfrm>
            <a:off x="5364088" y="4869160"/>
            <a:ext cx="1085850" cy="1143000"/>
          </a:xfrm>
          <a:prstGeom prst="rect">
            <a:avLst/>
          </a:prstGeom>
          <a:noFill/>
          <a:ln>
            <a:noFill/>
          </a:ln>
        </p:spPr>
      </p:pic>
      <p:pic>
        <p:nvPicPr>
          <p:cNvPr id="2051" name="Picture 3" descr="http://sustainablog.org/files/2011/08/black-soldier-fly-larvae.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876256" y="4725144"/>
            <a:ext cx="1786169" cy="1339627"/>
          </a:xfrm>
          <a:prstGeom prst="rect">
            <a:avLst/>
          </a:prstGeom>
          <a:noFill/>
        </p:spPr>
      </p:pic>
      <p:sp>
        <p:nvSpPr>
          <p:cNvPr id="17" name="Title 1"/>
          <p:cNvSpPr>
            <a:spLocks noGrp="1"/>
          </p:cNvSpPr>
          <p:nvPr>
            <p:ph type="title"/>
          </p:nvPr>
        </p:nvSpPr>
        <p:spPr/>
        <p:txBody>
          <a:bodyPr>
            <a:normAutofit/>
          </a:bodyPr>
          <a:lstStyle/>
          <a:p>
            <a:r>
              <a:rPr lang="sr-Cyrl-CS" sz="3200" b="1" dirty="0" smtClean="0">
                <a:latin typeface="Arial Black" pitchFamily="34" charset="0"/>
              </a:rPr>
              <a:t>ЛАНЦИ ИСХРАНЕ</a:t>
            </a:r>
            <a:endParaRPr lang="en-US" sz="3200" dirty="0">
              <a:latin typeface="Arial Black"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76672"/>
            <a:ext cx="9144000" cy="1612776"/>
          </a:xfrm>
        </p:spPr>
        <p:txBody>
          <a:bodyPr>
            <a:normAutofit lnSpcReduction="10000"/>
          </a:bodyPr>
          <a:lstStyle/>
          <a:p>
            <a:r>
              <a:rPr lang="sr-Cyrl-CS" sz="2000" dirty="0" smtClean="0">
                <a:latin typeface="Arial Black" pitchFamily="34" charset="0"/>
              </a:rPr>
              <a:t>У животној заједници је велик број врста који се хране остацима угинулих биљка па ланац исхране не мора увек почети живом зеленом биљком. Свака врста од тих биљоједа улази у састав одређеног ланца исхране, на пример</a:t>
            </a:r>
            <a:endParaRPr lang="en-US" sz="2000" dirty="0">
              <a:latin typeface="Arial Black" pitchFamily="34" charset="0"/>
            </a:endParaRPr>
          </a:p>
        </p:txBody>
      </p:sp>
      <p:sp>
        <p:nvSpPr>
          <p:cNvPr id="28688" name="Rectangle 1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238750" algn="l"/>
              </a:tabLst>
            </a:pPr>
            <a:r>
              <a:rPr kumimoji="0" lang="en-US" sz="900" b="0" i="0" u="none" strike="noStrike" cap="none" normalizeH="0" baseline="0" smtClean="0">
                <a:ln>
                  <a:noFill/>
                </a:ln>
                <a:solidFill>
                  <a:schemeClr val="tx1"/>
                </a:solidFill>
                <a:effectLst/>
                <a:latin typeface="Arial" pitchFamily="34" charset="0"/>
                <a:cs typeface="Arial" pitchFamily="34" charset="0"/>
              </a:rPr>
              <a:t/>
            </a:r>
            <a:br>
              <a:rPr kumimoji="0" lang="en-US" sz="9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238750" algn="l"/>
              </a:tabLst>
            </a:pPr>
            <a:r>
              <a:rPr kumimoji="0" lang="sr-Cyrl-CS" sz="1400" b="0" i="0" u="none" strike="noStrike" cap="none" normalizeH="0" baseline="0" smtClean="0">
                <a:ln>
                  <a:noFill/>
                </a:ln>
                <a:solidFill>
                  <a:schemeClr val="tx1"/>
                </a:solidFill>
                <a:effectLst/>
                <a:latin typeface="Arial" pitchFamily="34" charset="0"/>
                <a:ea typeface="Calibri" pitchFamily="34" charset="0"/>
                <a:cs typeface="Calibri" pitchFamily="34" charset="0"/>
              </a:rPr>
              <a:t>	</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23875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8691" name="Picture 19" descr="http://4.bp.blogspot.com/_S0EDDnKOJJo/SwLazlylc0I/AAAAAAAABNo/MEvfRTXBIFg/s1600/IMG_200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2132856"/>
            <a:ext cx="1758356" cy="1318767"/>
          </a:xfrm>
          <a:prstGeom prst="rect">
            <a:avLst/>
          </a:prstGeom>
          <a:noFill/>
        </p:spPr>
      </p:pic>
      <p:pic>
        <p:nvPicPr>
          <p:cNvPr id="28693" name="Picture 21" descr="http://static.guim.co.uk/sys-images/Guardian/Pix/pictures/2010/8/18/1282131868354/Worm-00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95736" y="2348880"/>
            <a:ext cx="1717204" cy="1030322"/>
          </a:xfrm>
          <a:prstGeom prst="rect">
            <a:avLst/>
          </a:prstGeom>
          <a:noFill/>
        </p:spPr>
      </p:pic>
      <p:pic>
        <p:nvPicPr>
          <p:cNvPr id="28695" name="Picture 23" descr="http://upload.wikimedia.org/wikipedia/commons/9/92/Coal_tit_UK0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39952" y="1916832"/>
            <a:ext cx="1821206" cy="1530525"/>
          </a:xfrm>
          <a:prstGeom prst="rect">
            <a:avLst/>
          </a:prstGeom>
          <a:noFill/>
        </p:spPr>
      </p:pic>
      <p:pic>
        <p:nvPicPr>
          <p:cNvPr id="28697" name="Picture 25" descr="http://upload.wikimedia.org/wikipedia/commons/thumb/f/f8/Accipiter_nisus_-Scotland_-juvenile-8.jpg/546px-Accipiter_nisus_-Scotland_-juvenile-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28184" y="1700808"/>
            <a:ext cx="1381919" cy="1842559"/>
          </a:xfrm>
          <a:prstGeom prst="rect">
            <a:avLst/>
          </a:prstGeom>
          <a:noFill/>
        </p:spPr>
      </p:pic>
      <p:pic>
        <p:nvPicPr>
          <p:cNvPr id="28699" name="Picture 27" descr="http://1.bp.blogspot.com/_hWAVXHNngbk/TIxTzfbF9NI/AAAAAAAAHIg/Xk-cLi3rvCk/s1600/9-11%20around%20the%20home%20#3%20-%20dead%20fish%20#3.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3528" y="4725144"/>
            <a:ext cx="2042748" cy="1314872"/>
          </a:xfrm>
          <a:prstGeom prst="rect">
            <a:avLst/>
          </a:prstGeom>
          <a:noFill/>
        </p:spPr>
      </p:pic>
      <p:pic>
        <p:nvPicPr>
          <p:cNvPr id="28701" name="Picture 29" descr="http://www.warrenphotographic.co.uk/photography/bigs/11490-Non-biting-midge-larvae.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483768" y="4509120"/>
            <a:ext cx="1512168" cy="1512168"/>
          </a:xfrm>
          <a:prstGeom prst="rect">
            <a:avLst/>
          </a:prstGeom>
          <a:noFill/>
        </p:spPr>
      </p:pic>
      <p:pic>
        <p:nvPicPr>
          <p:cNvPr id="28703" name="Picture 31" descr="http://www.egretta.org/portfolio/ls/lukacs_sandor00046.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067944" y="4653136"/>
            <a:ext cx="1937619" cy="1351896"/>
          </a:xfrm>
          <a:prstGeom prst="rect">
            <a:avLst/>
          </a:prstGeom>
          <a:noFill/>
        </p:spPr>
      </p:pic>
      <p:pic>
        <p:nvPicPr>
          <p:cNvPr id="28705" name="Picture 33" descr="http://media.gorannecin.rs/2010/12/%C5%A0tuka.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156176" y="4653136"/>
            <a:ext cx="2284140" cy="1378360"/>
          </a:xfrm>
          <a:prstGeom prst="rect">
            <a:avLst/>
          </a:prstGeom>
          <a:noFill/>
        </p:spPr>
      </p:pic>
      <p:sp>
        <p:nvSpPr>
          <p:cNvPr id="29" name="TextBox 28"/>
          <p:cNvSpPr txBox="1"/>
          <p:nvPr/>
        </p:nvSpPr>
        <p:spPr>
          <a:xfrm>
            <a:off x="323528" y="3645024"/>
            <a:ext cx="7776864" cy="307777"/>
          </a:xfrm>
          <a:prstGeom prst="rect">
            <a:avLst/>
          </a:prstGeom>
          <a:noFill/>
        </p:spPr>
        <p:txBody>
          <a:bodyPr wrap="square" rtlCol="0">
            <a:spAutoFit/>
          </a:bodyPr>
          <a:lstStyle/>
          <a:p>
            <a:r>
              <a:rPr lang="sr-Cyrl-RS" sz="1400" dirty="0" smtClean="0">
                <a:latin typeface="Arial Black" pitchFamily="34" charset="0"/>
              </a:rPr>
              <a:t>Остаци биљака   </a:t>
            </a:r>
            <a:r>
              <a:rPr lang="sr-Cyrl-RS" sz="1400" dirty="0" smtClean="0">
                <a:latin typeface="Arial Black"/>
              </a:rPr>
              <a:t>►  кишна глиста   ►   птица певачица   ►   кобац</a:t>
            </a:r>
            <a:endParaRPr lang="en-US" sz="1400" dirty="0">
              <a:latin typeface="Arial Black" pitchFamily="34" charset="0"/>
            </a:endParaRPr>
          </a:p>
        </p:txBody>
      </p:sp>
      <p:sp>
        <p:nvSpPr>
          <p:cNvPr id="31" name="TextBox 30"/>
          <p:cNvSpPr txBox="1"/>
          <p:nvPr/>
        </p:nvSpPr>
        <p:spPr>
          <a:xfrm>
            <a:off x="323528" y="6237312"/>
            <a:ext cx="8676456" cy="307777"/>
          </a:xfrm>
          <a:prstGeom prst="rect">
            <a:avLst/>
          </a:prstGeom>
          <a:noFill/>
        </p:spPr>
        <p:txBody>
          <a:bodyPr wrap="square" rtlCol="0">
            <a:spAutoFit/>
          </a:bodyPr>
          <a:lstStyle/>
          <a:p>
            <a:r>
              <a:rPr lang="sr-Cyrl-RS" sz="1400" dirty="0" smtClean="0">
                <a:latin typeface="Arial Black" pitchFamily="34" charset="0"/>
              </a:rPr>
              <a:t>Остаци биљака </a:t>
            </a:r>
            <a:r>
              <a:rPr lang="sr-Cyrl-RS" sz="1400" dirty="0" smtClean="0">
                <a:latin typeface="Arial Black"/>
              </a:rPr>
              <a:t>►  ларва мушице хиронимус ►риба црвенперка  ►  штука</a:t>
            </a:r>
            <a:endParaRPr lang="en-US" sz="1400" dirty="0">
              <a:latin typeface="Arial Black"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4704"/>
            <a:ext cx="9144000" cy="1396751"/>
          </a:xfrm>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p>
            <a:r>
              <a:rPr lang="sr-Cyrl-CS" dirty="0" smtClean="0">
                <a:latin typeface="Arial Black" pitchFamily="34" charset="0"/>
              </a:rPr>
              <a:t>Проучавајући и анализирајући животне заједнице открива се велики број најразличитијих ланаца исхране. Сви ти ланци исхране су испреплетани и зависни једни од других. </a:t>
            </a:r>
            <a:endParaRPr lang="en-US" dirty="0" smtClean="0">
              <a:latin typeface="Arial Black" pitchFamily="34" charset="0"/>
            </a:endParaRPr>
          </a:p>
          <a:p>
            <a:endParaRPr lang="en-US" dirty="0">
              <a:latin typeface="Arial Black" pitchFamily="34" charset="0"/>
            </a:endParaRPr>
          </a:p>
        </p:txBody>
      </p:sp>
      <p:sp>
        <p:nvSpPr>
          <p:cNvPr id="4" name="Title 1"/>
          <p:cNvSpPr>
            <a:spLocks noGrp="1"/>
          </p:cNvSpPr>
          <p:nvPr>
            <p:ph type="title"/>
          </p:nvPr>
        </p:nvSpPr>
        <p:spPr>
          <a:xfrm>
            <a:off x="467544" y="0"/>
            <a:ext cx="8229600" cy="778098"/>
          </a:xfrm>
        </p:spPr>
        <p:txBody>
          <a:bodyPr>
            <a:normAutofit/>
          </a:bodyPr>
          <a:lstStyle/>
          <a:p>
            <a:r>
              <a:rPr lang="sr-Cyrl-CS" sz="3200" b="1" dirty="0" smtClean="0">
                <a:latin typeface="Arial Black" pitchFamily="34" charset="0"/>
              </a:rPr>
              <a:t>ЛАНЦИ ИСХРАНЕ</a:t>
            </a:r>
            <a:endParaRPr lang="en-US" sz="3200" dirty="0">
              <a:latin typeface="Arial Black" pitchFamily="34" charset="0"/>
            </a:endParaRPr>
          </a:p>
        </p:txBody>
      </p:sp>
      <p:sp>
        <p:nvSpPr>
          <p:cNvPr id="43" name="TextBox 42"/>
          <p:cNvSpPr txBox="1"/>
          <p:nvPr/>
        </p:nvSpPr>
        <p:spPr>
          <a:xfrm>
            <a:off x="0" y="2204864"/>
            <a:ext cx="9144000" cy="375487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buFont typeface="Arial" pitchFamily="34" charset="0"/>
              <a:buChar char="•"/>
            </a:pPr>
            <a:r>
              <a:rPr lang="sr-Cyrl-CS" sz="2200" b="1" dirty="0" smtClean="0">
                <a:latin typeface="Arial Black" pitchFamily="34" charset="0"/>
              </a:rPr>
              <a:t>У животној заједници велика већина чланова се не ограничава само на једну једину врсту исхране. То значи да они нужно учествују у већем броју ланца исхране. Уз све то треба узети у обзир да </a:t>
            </a:r>
            <a:r>
              <a:rPr lang="sr-Cyrl-CS" sz="2200" b="1" dirty="0" smtClean="0">
                <a:solidFill>
                  <a:srgbClr val="FF0000"/>
                </a:solidFill>
                <a:latin typeface="Arial Black" pitchFamily="34" charset="0"/>
              </a:rPr>
              <a:t>већи број врста животиња мења свој режим исхране са ступњем развића, узрастом, годишњим добом</a:t>
            </a:r>
            <a:r>
              <a:rPr lang="sr-Cyrl-CS" sz="2200" b="1" dirty="0" smtClean="0">
                <a:latin typeface="Arial Black" pitchFamily="34" charset="0"/>
              </a:rPr>
              <a:t>, као </a:t>
            </a:r>
            <a:r>
              <a:rPr lang="sr-Cyrl-CS" sz="2200" b="1" dirty="0" smtClean="0">
                <a:solidFill>
                  <a:srgbClr val="FF0000"/>
                </a:solidFill>
                <a:latin typeface="Arial Black" pitchFamily="34" charset="0"/>
              </a:rPr>
              <a:t>и количином хране </a:t>
            </a:r>
            <a:r>
              <a:rPr lang="sr-Cyrl-CS" sz="2200" b="1" dirty="0" smtClean="0">
                <a:latin typeface="Arial Black" pitchFamily="34" charset="0"/>
              </a:rPr>
              <a:t>којом располаже средина у којој живи. 	</a:t>
            </a:r>
            <a:endParaRPr lang="en-US" sz="2200" b="1" dirty="0" smtClean="0">
              <a:latin typeface="Arial Black" pitchFamily="34" charset="0"/>
            </a:endParaRPr>
          </a:p>
          <a:p>
            <a:pPr>
              <a:buFont typeface="Arial" pitchFamily="34" charset="0"/>
              <a:buChar char="•"/>
            </a:pPr>
            <a:r>
              <a:rPr lang="sr-Cyrl-CS" sz="2200" b="1" dirty="0" smtClean="0">
                <a:latin typeface="Arial Black" pitchFamily="34" charset="0"/>
              </a:rPr>
              <a:t>На тај начин се ланци исхране у животној заједници међусобно повезују, укрштају, преплићу, што указује на сложеност односа међу члановима.</a:t>
            </a:r>
            <a:endParaRPr lang="en-US" sz="2200" b="1" dirty="0" smtClean="0">
              <a:latin typeface="Arial Black" pitchFamily="34" charset="0"/>
            </a:endParaRP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sr-Cyrl-CS" dirty="0"/>
              <a:t> </a:t>
            </a:r>
            <a:r>
              <a:rPr lang="en-US" dirty="0"/>
              <a:t/>
            </a:r>
            <a:br>
              <a:rPr lang="en-US" dirty="0"/>
            </a:br>
            <a:r>
              <a:rPr lang="sr-Cyrl-CS" sz="3600" b="1" dirty="0">
                <a:latin typeface="Arial Black" pitchFamily="34" charset="0"/>
              </a:rPr>
              <a:t>ТИПОВИ ИСХРАНЕ</a:t>
            </a:r>
            <a:r>
              <a:rPr lang="en-US" dirty="0"/>
              <a:t/>
            </a:r>
            <a:br>
              <a:rPr lang="en-US" dirty="0"/>
            </a:br>
            <a:endParaRPr lang="en-US" dirty="0"/>
          </a:p>
        </p:txBody>
      </p:sp>
      <p:sp>
        <p:nvSpPr>
          <p:cNvPr id="3" name="Content Placeholder 2"/>
          <p:cNvSpPr>
            <a:spLocks noGrp="1"/>
          </p:cNvSpPr>
          <p:nvPr>
            <p:ph idx="1"/>
          </p:nvPr>
        </p:nvSpPr>
        <p:spPr>
          <a:xfrm>
            <a:off x="0" y="1052736"/>
            <a:ext cx="9144000" cy="3600399"/>
          </a:xfrm>
        </p:spPr>
        <p:txBody>
          <a:bodyPr>
            <a:normAutofit fontScale="62500" lnSpcReduction="20000"/>
          </a:bodyPr>
          <a:lstStyle/>
          <a:p>
            <a:r>
              <a:rPr lang="sr-Cyrl-CS" dirty="0">
                <a:latin typeface="Arial Black" pitchFamily="34" charset="0"/>
              </a:rPr>
              <a:t>Кроз односе исхране у оквиру екосистема се остварује најприснија повезаност међу члановима сваке животне заједнице. </a:t>
            </a:r>
            <a:endParaRPr lang="sr-Cyrl-CS" dirty="0" smtClean="0">
              <a:latin typeface="Arial Black" pitchFamily="34" charset="0"/>
            </a:endParaRPr>
          </a:p>
          <a:p>
            <a:r>
              <a:rPr lang="sr-Cyrl-CS" dirty="0" smtClean="0">
                <a:solidFill>
                  <a:srgbClr val="FF0000"/>
                </a:solidFill>
                <a:latin typeface="Arial Black" pitchFamily="34" charset="0"/>
              </a:rPr>
              <a:t>Жива </a:t>
            </a:r>
            <a:r>
              <a:rPr lang="sr-Cyrl-CS" dirty="0">
                <a:solidFill>
                  <a:srgbClr val="FF0000"/>
                </a:solidFill>
                <a:latin typeface="Arial Black" pitchFamily="34" charset="0"/>
              </a:rPr>
              <a:t>бића су отворени системи, и између њих и околне средине се непрекидно размењује материја и енергија. </a:t>
            </a:r>
            <a:endParaRPr lang="sr-Cyrl-CS" dirty="0" smtClean="0">
              <a:solidFill>
                <a:srgbClr val="FF0000"/>
              </a:solidFill>
              <a:latin typeface="Arial Black" pitchFamily="34" charset="0"/>
            </a:endParaRPr>
          </a:p>
          <a:p>
            <a:r>
              <a:rPr lang="sr-Cyrl-CS" dirty="0" smtClean="0">
                <a:latin typeface="Arial Black" pitchFamily="34" charset="0"/>
              </a:rPr>
              <a:t>Процесом </a:t>
            </a:r>
            <a:r>
              <a:rPr lang="sr-Cyrl-CS" dirty="0">
                <a:latin typeface="Arial Black" pitchFamily="34" charset="0"/>
              </a:rPr>
              <a:t>исхране организми задовољавају своје потребе за стварањем </a:t>
            </a:r>
            <a:endParaRPr lang="sr-Cyrl-CS" dirty="0" smtClean="0">
              <a:latin typeface="Arial Black" pitchFamily="34" charset="0"/>
            </a:endParaRPr>
          </a:p>
          <a:p>
            <a:r>
              <a:rPr lang="sr-Cyrl-CS" dirty="0" smtClean="0">
                <a:latin typeface="Arial Black" pitchFamily="34" charset="0"/>
              </a:rPr>
              <a:t>сопствене </a:t>
            </a:r>
            <a:r>
              <a:rPr lang="sr-Cyrl-CS" dirty="0">
                <a:latin typeface="Arial Black" pitchFamily="34" charset="0"/>
              </a:rPr>
              <a:t>материје и </a:t>
            </a:r>
            <a:endParaRPr lang="sr-Cyrl-CS" dirty="0" smtClean="0">
              <a:latin typeface="Arial Black" pitchFamily="34" charset="0"/>
            </a:endParaRPr>
          </a:p>
          <a:p>
            <a:r>
              <a:rPr lang="sr-Cyrl-CS" dirty="0" smtClean="0">
                <a:solidFill>
                  <a:srgbClr val="FF0000"/>
                </a:solidFill>
                <a:latin typeface="Arial Black" pitchFamily="34" charset="0"/>
              </a:rPr>
              <a:t>обнављање </a:t>
            </a:r>
            <a:r>
              <a:rPr lang="sr-Cyrl-CS" dirty="0">
                <a:solidFill>
                  <a:srgbClr val="FF0000"/>
                </a:solidFill>
                <a:latin typeface="Arial Black" pitchFamily="34" charset="0"/>
              </a:rPr>
              <a:t>материје и </a:t>
            </a:r>
            <a:endParaRPr lang="sr-Cyrl-CS" dirty="0" smtClean="0">
              <a:solidFill>
                <a:srgbClr val="FF0000"/>
              </a:solidFill>
              <a:latin typeface="Arial Black" pitchFamily="34" charset="0"/>
            </a:endParaRPr>
          </a:p>
          <a:p>
            <a:r>
              <a:rPr lang="sr-Cyrl-CS" dirty="0" smtClean="0">
                <a:solidFill>
                  <a:srgbClr val="FF0000"/>
                </a:solidFill>
                <a:latin typeface="Arial Black" pitchFamily="34" charset="0"/>
              </a:rPr>
              <a:t>утрошене </a:t>
            </a:r>
            <a:r>
              <a:rPr lang="sr-Cyrl-CS" dirty="0">
                <a:solidFill>
                  <a:srgbClr val="FF0000"/>
                </a:solidFill>
                <a:latin typeface="Arial Black" pitchFamily="34" charset="0"/>
              </a:rPr>
              <a:t>енергије </a:t>
            </a:r>
            <a:r>
              <a:rPr lang="sr-Cyrl-CS" dirty="0">
                <a:latin typeface="Arial Black" pitchFamily="34" charset="0"/>
              </a:rPr>
              <a:t>у </a:t>
            </a:r>
            <a:endParaRPr lang="sr-Cyrl-CS" dirty="0" smtClean="0">
              <a:latin typeface="Arial Black" pitchFamily="34" charset="0"/>
            </a:endParaRPr>
          </a:p>
          <a:p>
            <a:r>
              <a:rPr lang="sr-Cyrl-CS" dirty="0" smtClean="0">
                <a:latin typeface="Arial Black" pitchFamily="34" charset="0"/>
              </a:rPr>
              <a:t>животним </a:t>
            </a:r>
            <a:r>
              <a:rPr lang="sr-Cyrl-CS" dirty="0">
                <a:latin typeface="Arial Black" pitchFamily="34" charset="0"/>
              </a:rPr>
              <a:t>процесима. </a:t>
            </a:r>
            <a:endParaRPr lang="en-US" dirty="0">
              <a:latin typeface="Arial Black" pitchFamily="34" charset="0"/>
            </a:endParaRPr>
          </a:p>
          <a:p>
            <a:endParaRPr lang="en-US" dirty="0"/>
          </a:p>
        </p:txBody>
      </p:sp>
      <p:pic>
        <p:nvPicPr>
          <p:cNvPr id="13314" name="Picture 2" descr="http://images.tutorvista.com/content/feed/tvcs/ENERGY20AND20MATTER20IN20ECOSYSTEM1.JPG"/>
          <p:cNvPicPr>
            <a:picLocks noChangeAspect="1" noChangeArrowheads="1"/>
          </p:cNvPicPr>
          <p:nvPr/>
        </p:nvPicPr>
        <p:blipFill>
          <a:blip r:embed="rId2" cstate="print"/>
          <a:srcRect/>
          <a:stretch>
            <a:fillRect/>
          </a:stretch>
        </p:blipFill>
        <p:spPr bwMode="auto">
          <a:xfrm>
            <a:off x="4499992" y="2734441"/>
            <a:ext cx="4644008" cy="4123559"/>
          </a:xfrm>
          <a:prstGeom prst="rect">
            <a:avLst/>
          </a:prstGeom>
          <a:noFill/>
        </p:spPr>
      </p:pic>
      <p:sp>
        <p:nvSpPr>
          <p:cNvPr id="5" name="Rectangle 4"/>
          <p:cNvSpPr/>
          <p:nvPr/>
        </p:nvSpPr>
        <p:spPr>
          <a:xfrm>
            <a:off x="7164288" y="2780928"/>
            <a:ext cx="79208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b="1" dirty="0" smtClean="0">
                <a:solidFill>
                  <a:schemeClr val="tx1"/>
                </a:solidFill>
                <a:latin typeface="Arial Narrow" pitchFamily="34" charset="0"/>
              </a:rPr>
              <a:t>ТОПЛОТА</a:t>
            </a:r>
            <a:endParaRPr lang="en-US" sz="1000" b="1" dirty="0">
              <a:solidFill>
                <a:schemeClr val="tx1"/>
              </a:solidFill>
              <a:latin typeface="Arial Narrow" pitchFamily="34" charset="0"/>
            </a:endParaRPr>
          </a:p>
        </p:txBody>
      </p:sp>
      <p:sp>
        <p:nvSpPr>
          <p:cNvPr id="6" name="Rectangle 5"/>
          <p:cNvSpPr/>
          <p:nvPr/>
        </p:nvSpPr>
        <p:spPr>
          <a:xfrm>
            <a:off x="7596336" y="6237312"/>
            <a:ext cx="79208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b="1" dirty="0" smtClean="0">
                <a:solidFill>
                  <a:schemeClr val="tx1"/>
                </a:solidFill>
                <a:latin typeface="Arial Narrow" pitchFamily="34" charset="0"/>
              </a:rPr>
              <a:t>ТОПЛОТА</a:t>
            </a:r>
            <a:endParaRPr lang="en-US" sz="1000" b="1" dirty="0">
              <a:solidFill>
                <a:schemeClr val="tx1"/>
              </a:solidFill>
              <a:latin typeface="Arial Narrow" pitchFamily="34" charset="0"/>
            </a:endParaRPr>
          </a:p>
        </p:txBody>
      </p:sp>
      <p:sp>
        <p:nvSpPr>
          <p:cNvPr id="7" name="Rectangle 6"/>
          <p:cNvSpPr/>
          <p:nvPr/>
        </p:nvSpPr>
        <p:spPr>
          <a:xfrm>
            <a:off x="4427984" y="5589240"/>
            <a:ext cx="79208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b="1" dirty="0" smtClean="0">
                <a:solidFill>
                  <a:schemeClr val="tx1"/>
                </a:solidFill>
                <a:latin typeface="Arial Narrow" pitchFamily="34" charset="0"/>
              </a:rPr>
              <a:t>ТОПЛОТА</a:t>
            </a:r>
            <a:endParaRPr lang="en-US" sz="1000" b="1" dirty="0">
              <a:solidFill>
                <a:schemeClr val="tx1"/>
              </a:solidFill>
              <a:latin typeface="Arial Narrow" pitchFamily="34" charset="0"/>
            </a:endParaRPr>
          </a:p>
        </p:txBody>
      </p:sp>
      <p:sp>
        <p:nvSpPr>
          <p:cNvPr id="8" name="Rectangle 7"/>
          <p:cNvSpPr/>
          <p:nvPr/>
        </p:nvSpPr>
        <p:spPr>
          <a:xfrm>
            <a:off x="5796136" y="4149080"/>
            <a:ext cx="79208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b="1" dirty="0" smtClean="0">
                <a:solidFill>
                  <a:schemeClr val="tx1"/>
                </a:solidFill>
                <a:latin typeface="Arial Narrow" pitchFamily="34" charset="0"/>
              </a:rPr>
              <a:t>ТОПЛОТА</a:t>
            </a:r>
            <a:endParaRPr lang="en-US" sz="1000" b="1" dirty="0">
              <a:solidFill>
                <a:schemeClr val="tx1"/>
              </a:solidFill>
              <a:latin typeface="Arial Narrow" pitchFamily="34" charset="0"/>
            </a:endParaRPr>
          </a:p>
        </p:txBody>
      </p:sp>
      <p:sp>
        <p:nvSpPr>
          <p:cNvPr id="9" name="Rectangle 8"/>
          <p:cNvSpPr/>
          <p:nvPr/>
        </p:nvSpPr>
        <p:spPr>
          <a:xfrm>
            <a:off x="6444208" y="4797152"/>
            <a:ext cx="79208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b="1" dirty="0" smtClean="0">
                <a:solidFill>
                  <a:schemeClr val="tx1"/>
                </a:solidFill>
                <a:latin typeface="Arial Narrow" pitchFamily="34" charset="0"/>
              </a:rPr>
              <a:t>ХРАНА</a:t>
            </a:r>
            <a:endParaRPr lang="en-US" sz="1000" b="1" dirty="0">
              <a:solidFill>
                <a:schemeClr val="tx1"/>
              </a:solidFill>
              <a:latin typeface="Arial Narrow" pitchFamily="34" charset="0"/>
            </a:endParaRPr>
          </a:p>
        </p:txBody>
      </p:sp>
      <p:sp>
        <p:nvSpPr>
          <p:cNvPr id="10" name="Rectangle 9"/>
          <p:cNvSpPr/>
          <p:nvPr/>
        </p:nvSpPr>
        <p:spPr>
          <a:xfrm>
            <a:off x="6084168" y="6453336"/>
            <a:ext cx="129614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b="1" dirty="0" smtClean="0">
                <a:solidFill>
                  <a:schemeClr val="tx1"/>
                </a:solidFill>
                <a:latin typeface="Arial Narrow" pitchFamily="34" charset="0"/>
              </a:rPr>
              <a:t>РАЗЛАГАЧИ</a:t>
            </a:r>
            <a:endParaRPr lang="en-US" sz="1000" b="1" dirty="0">
              <a:solidFill>
                <a:schemeClr val="tx1"/>
              </a:solidFill>
              <a:latin typeface="Arial Narrow" pitchFamily="34" charset="0"/>
            </a:endParaRPr>
          </a:p>
        </p:txBody>
      </p:sp>
      <p:sp>
        <p:nvSpPr>
          <p:cNvPr id="11" name="Rectangle 10"/>
          <p:cNvSpPr/>
          <p:nvPr/>
        </p:nvSpPr>
        <p:spPr>
          <a:xfrm>
            <a:off x="7596336" y="4941168"/>
            <a:ext cx="129614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b="1" dirty="0" smtClean="0">
                <a:solidFill>
                  <a:schemeClr val="tx1"/>
                </a:solidFill>
                <a:latin typeface="Arial Narrow" pitchFamily="34" charset="0"/>
              </a:rPr>
              <a:t>ПРОИЗВОЂАЧИ</a:t>
            </a:r>
            <a:endParaRPr lang="en-US" sz="1000" b="1" dirty="0">
              <a:solidFill>
                <a:schemeClr val="tx1"/>
              </a:solidFill>
              <a:latin typeface="Arial Narrow" pitchFamily="34" charset="0"/>
            </a:endParaRPr>
          </a:p>
        </p:txBody>
      </p:sp>
      <p:sp>
        <p:nvSpPr>
          <p:cNvPr id="12" name="Rectangle 11"/>
          <p:cNvSpPr/>
          <p:nvPr/>
        </p:nvSpPr>
        <p:spPr>
          <a:xfrm>
            <a:off x="4644008" y="4941168"/>
            <a:ext cx="129614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b="1" dirty="0" smtClean="0">
                <a:solidFill>
                  <a:schemeClr val="tx1"/>
                </a:solidFill>
                <a:latin typeface="Arial Narrow" pitchFamily="34" charset="0"/>
              </a:rPr>
              <a:t>РАЗЛАГАЧИ</a:t>
            </a:r>
            <a:endParaRPr lang="en-US" sz="1000" b="1" dirty="0">
              <a:solidFill>
                <a:schemeClr val="tx1"/>
              </a:solidFill>
              <a:latin typeface="Arial Narrow" pitchFamily="34" charset="0"/>
            </a:endParaRPr>
          </a:p>
        </p:txBody>
      </p:sp>
      <p:sp>
        <p:nvSpPr>
          <p:cNvPr id="13" name="Rectangle 12"/>
          <p:cNvSpPr/>
          <p:nvPr/>
        </p:nvSpPr>
        <p:spPr>
          <a:xfrm rot="2427495">
            <a:off x="5506853" y="5523762"/>
            <a:ext cx="79208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b="1" dirty="0" smtClean="0">
                <a:solidFill>
                  <a:schemeClr val="tx1"/>
                </a:solidFill>
                <a:latin typeface="Arial Narrow" pitchFamily="34" charset="0"/>
              </a:rPr>
              <a:t>ХРАНА</a:t>
            </a:r>
            <a:endParaRPr lang="en-US" sz="1000" b="1" dirty="0">
              <a:solidFill>
                <a:schemeClr val="tx1"/>
              </a:solidFill>
              <a:latin typeface="Arial Narrow" pitchFamily="34" charset="0"/>
            </a:endParaRPr>
          </a:p>
        </p:txBody>
      </p:sp>
      <p:sp>
        <p:nvSpPr>
          <p:cNvPr id="14" name="Rectangle 13"/>
          <p:cNvSpPr/>
          <p:nvPr/>
        </p:nvSpPr>
        <p:spPr>
          <a:xfrm rot="18806548">
            <a:off x="7236296" y="5517232"/>
            <a:ext cx="79208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b="1" dirty="0" smtClean="0">
                <a:solidFill>
                  <a:schemeClr val="tx1"/>
                </a:solidFill>
                <a:latin typeface="Arial Narrow" pitchFamily="34" charset="0"/>
              </a:rPr>
              <a:t>ХРАНА</a:t>
            </a:r>
            <a:endParaRPr lang="en-US" sz="1000" b="1" dirty="0">
              <a:solidFill>
                <a:schemeClr val="tx1"/>
              </a:solidFill>
              <a:latin typeface="Arial Narrow" pitchFamily="34" charset="0"/>
            </a:endParaRPr>
          </a:p>
        </p:txBody>
      </p:sp>
      <p:sp>
        <p:nvSpPr>
          <p:cNvPr id="15" name="Rectangle 14"/>
          <p:cNvSpPr/>
          <p:nvPr/>
        </p:nvSpPr>
        <p:spPr>
          <a:xfrm>
            <a:off x="8388424" y="3717032"/>
            <a:ext cx="576064" cy="288032"/>
          </a:xfrm>
          <a:prstGeom prst="rect">
            <a:avLst/>
          </a:prstGeom>
          <a:solidFill>
            <a:srgbClr val="F9EE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b="1" dirty="0" smtClean="0">
                <a:solidFill>
                  <a:schemeClr val="tx1"/>
                </a:solidFill>
                <a:latin typeface="Arial Narrow" pitchFamily="34" charset="0"/>
              </a:rPr>
              <a:t>СУНЦЕ</a:t>
            </a:r>
            <a:endParaRPr lang="en-US" sz="1000" b="1" dirty="0">
              <a:solidFill>
                <a:schemeClr val="tx1"/>
              </a:solidFill>
              <a:latin typeface="Arial Narrow"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7544" y="116632"/>
            <a:ext cx="8208912" cy="6597352"/>
            <a:chOff x="4280426" y="3068960"/>
            <a:chExt cx="4863574" cy="3789040"/>
          </a:xfrm>
        </p:grpSpPr>
        <p:pic>
          <p:nvPicPr>
            <p:cNvPr id="5" name="Picture 2" descr="http://1.bp.blogspot.com/--Ddz_z5xLOE/UZ70a3ECdtI/AAAAAAAAALA/6_uwFh56ASo/s1600/asdf.jpg"/>
            <p:cNvPicPr>
              <a:picLocks noChangeAspect="1" noChangeArrowheads="1"/>
            </p:cNvPicPr>
            <p:nvPr/>
          </p:nvPicPr>
          <p:blipFill>
            <a:blip r:embed="rId2" cstate="print"/>
            <a:srcRect/>
            <a:stretch>
              <a:fillRect/>
            </a:stretch>
          </p:blipFill>
          <p:spPr bwMode="auto">
            <a:xfrm>
              <a:off x="4280426" y="3095778"/>
              <a:ext cx="4863574" cy="3762222"/>
            </a:xfrm>
            <a:prstGeom prst="rect">
              <a:avLst/>
            </a:prstGeom>
            <a:noFill/>
            <a:ln>
              <a:noFill/>
            </a:ln>
          </p:spPr>
        </p:pic>
        <p:sp>
          <p:nvSpPr>
            <p:cNvPr id="6" name="Rectangle 5"/>
            <p:cNvSpPr/>
            <p:nvPr/>
          </p:nvSpPr>
          <p:spPr>
            <a:xfrm>
              <a:off x="4572000" y="3140968"/>
              <a:ext cx="79208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600" b="1" dirty="0" smtClean="0">
                  <a:solidFill>
                    <a:schemeClr val="tx1"/>
                  </a:solidFill>
                </a:rPr>
                <a:t>Вилин коњиц</a:t>
              </a:r>
              <a:endParaRPr lang="en-US" sz="1600" b="1" dirty="0">
                <a:solidFill>
                  <a:schemeClr val="tx1"/>
                </a:solidFill>
              </a:endParaRPr>
            </a:p>
          </p:txBody>
        </p:sp>
        <p:sp>
          <p:nvSpPr>
            <p:cNvPr id="7" name="Rectangle 6"/>
            <p:cNvSpPr/>
            <p:nvPr/>
          </p:nvSpPr>
          <p:spPr>
            <a:xfrm>
              <a:off x="6444208" y="3140968"/>
              <a:ext cx="93610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868144" y="6021288"/>
              <a:ext cx="79208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600" b="1" dirty="0" smtClean="0">
                  <a:solidFill>
                    <a:schemeClr val="tx1"/>
                  </a:solidFill>
                </a:rPr>
                <a:t>Скакавац</a:t>
              </a:r>
              <a:endParaRPr lang="en-US" sz="1600" b="1" dirty="0">
                <a:solidFill>
                  <a:schemeClr val="tx1"/>
                </a:solidFill>
              </a:endParaRPr>
            </a:p>
          </p:txBody>
        </p:sp>
        <p:sp>
          <p:nvSpPr>
            <p:cNvPr id="9" name="Rectangle 8"/>
            <p:cNvSpPr/>
            <p:nvPr/>
          </p:nvSpPr>
          <p:spPr>
            <a:xfrm>
              <a:off x="8532440" y="5373216"/>
              <a:ext cx="61156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596336" y="6453336"/>
              <a:ext cx="79208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600" b="1" dirty="0" smtClean="0">
                  <a:solidFill>
                    <a:schemeClr val="tx1"/>
                  </a:solidFill>
                </a:rPr>
                <a:t>Биљка</a:t>
              </a:r>
              <a:r>
                <a:rPr lang="sr-Cyrl-RS" sz="1600" b="1" dirty="0" smtClean="0"/>
                <a:t>ка</a:t>
              </a:r>
              <a:endParaRPr lang="en-US" sz="1600" b="1" dirty="0"/>
            </a:p>
          </p:txBody>
        </p:sp>
        <p:sp>
          <p:nvSpPr>
            <p:cNvPr id="11" name="Rectangle 10"/>
            <p:cNvSpPr/>
            <p:nvPr/>
          </p:nvSpPr>
          <p:spPr>
            <a:xfrm>
              <a:off x="6516216" y="5301208"/>
              <a:ext cx="61156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283968" y="5517232"/>
              <a:ext cx="61156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283968" y="4221088"/>
              <a:ext cx="53955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300192" y="3861048"/>
              <a:ext cx="61156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092280" y="4869160"/>
              <a:ext cx="50405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04048" y="4941168"/>
              <a:ext cx="64807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644008" y="6641976"/>
              <a:ext cx="79208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600" b="1" dirty="0" smtClean="0">
                  <a:solidFill>
                    <a:schemeClr val="tx1"/>
                  </a:solidFill>
                </a:rPr>
                <a:t>Биљка</a:t>
              </a:r>
              <a:endParaRPr lang="en-US" sz="1600" b="1" dirty="0">
                <a:solidFill>
                  <a:schemeClr val="tx1"/>
                </a:solidFill>
              </a:endParaRPr>
            </a:p>
          </p:txBody>
        </p:sp>
        <p:sp>
          <p:nvSpPr>
            <p:cNvPr id="18" name="Rectangle 17"/>
            <p:cNvSpPr/>
            <p:nvPr/>
          </p:nvSpPr>
          <p:spPr>
            <a:xfrm>
              <a:off x="8460432" y="3068960"/>
              <a:ext cx="68356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724128" y="3645024"/>
              <a:ext cx="2880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652120" y="3645024"/>
              <a:ext cx="504056" cy="194441"/>
            </a:xfrm>
            <a:prstGeom prst="rect">
              <a:avLst/>
            </a:prstGeom>
            <a:noFill/>
          </p:spPr>
          <p:txBody>
            <a:bodyPr wrap="square" rtlCol="0">
              <a:spAutoFit/>
            </a:bodyPr>
            <a:lstStyle/>
            <a:p>
              <a:r>
                <a:rPr lang="sr-Cyrl-RS" sz="1600" b="1" dirty="0" smtClean="0">
                  <a:solidFill>
                    <a:srgbClr val="C00000"/>
                  </a:solidFill>
                </a:rPr>
                <a:t>жаба</a:t>
              </a:r>
              <a:endParaRPr lang="en-US" sz="1600" b="1" dirty="0">
                <a:solidFill>
                  <a:srgbClr val="C00000"/>
                </a:solidFill>
              </a:endParaRPr>
            </a:p>
          </p:txBody>
        </p:sp>
        <p:sp>
          <p:nvSpPr>
            <p:cNvPr id="21" name="TextBox 20"/>
            <p:cNvSpPr txBox="1"/>
            <p:nvPr/>
          </p:nvSpPr>
          <p:spPr>
            <a:xfrm>
              <a:off x="6732240" y="3068960"/>
              <a:ext cx="648072" cy="194441"/>
            </a:xfrm>
            <a:prstGeom prst="rect">
              <a:avLst/>
            </a:prstGeom>
            <a:noFill/>
          </p:spPr>
          <p:txBody>
            <a:bodyPr wrap="square" rtlCol="0">
              <a:spAutoFit/>
            </a:bodyPr>
            <a:lstStyle/>
            <a:p>
              <a:r>
                <a:rPr lang="sr-Cyrl-RS" sz="1600" b="1" dirty="0" smtClean="0"/>
                <a:t>Јастреб</a:t>
              </a:r>
              <a:endParaRPr lang="en-US" sz="1600" b="1" dirty="0"/>
            </a:p>
          </p:txBody>
        </p:sp>
        <p:sp>
          <p:nvSpPr>
            <p:cNvPr id="22" name="TextBox 21"/>
            <p:cNvSpPr txBox="1"/>
            <p:nvPr/>
          </p:nvSpPr>
          <p:spPr>
            <a:xfrm>
              <a:off x="8495928" y="3068960"/>
              <a:ext cx="648072" cy="194441"/>
            </a:xfrm>
            <a:prstGeom prst="rect">
              <a:avLst/>
            </a:prstGeom>
            <a:noFill/>
          </p:spPr>
          <p:txBody>
            <a:bodyPr wrap="square" rtlCol="0">
              <a:spAutoFit/>
            </a:bodyPr>
            <a:lstStyle/>
            <a:p>
              <a:r>
                <a:rPr lang="sr-Cyrl-RS" sz="1600" b="1" dirty="0" smtClean="0"/>
                <a:t>Лисица</a:t>
              </a:r>
              <a:endParaRPr lang="en-US" sz="1600" b="1" dirty="0"/>
            </a:p>
          </p:txBody>
        </p:sp>
        <p:sp>
          <p:nvSpPr>
            <p:cNvPr id="23" name="TextBox 22"/>
            <p:cNvSpPr txBox="1"/>
            <p:nvPr/>
          </p:nvSpPr>
          <p:spPr>
            <a:xfrm>
              <a:off x="4283968" y="4149080"/>
              <a:ext cx="504056" cy="335852"/>
            </a:xfrm>
            <a:prstGeom prst="rect">
              <a:avLst/>
            </a:prstGeom>
            <a:noFill/>
          </p:spPr>
          <p:txBody>
            <a:bodyPr wrap="square" rtlCol="0">
              <a:spAutoFit/>
            </a:bodyPr>
            <a:lstStyle/>
            <a:p>
              <a:r>
                <a:rPr lang="sr-Cyrl-RS" sz="1600" b="1" dirty="0" smtClean="0"/>
                <a:t>буба мара</a:t>
              </a:r>
              <a:endParaRPr lang="en-US" sz="1600" b="1" dirty="0"/>
            </a:p>
          </p:txBody>
        </p:sp>
        <p:sp>
          <p:nvSpPr>
            <p:cNvPr id="24" name="TextBox 23"/>
            <p:cNvSpPr txBox="1"/>
            <p:nvPr/>
          </p:nvSpPr>
          <p:spPr>
            <a:xfrm>
              <a:off x="6300192" y="3789040"/>
              <a:ext cx="504056" cy="194441"/>
            </a:xfrm>
            <a:prstGeom prst="rect">
              <a:avLst/>
            </a:prstGeom>
            <a:noFill/>
          </p:spPr>
          <p:txBody>
            <a:bodyPr wrap="square" rtlCol="0">
              <a:spAutoFit/>
            </a:bodyPr>
            <a:lstStyle/>
            <a:p>
              <a:r>
                <a:rPr lang="sr-Cyrl-RS" sz="1600" b="1" dirty="0" smtClean="0"/>
                <a:t>Змија</a:t>
              </a:r>
              <a:endParaRPr lang="en-US" sz="1600" b="1" dirty="0"/>
            </a:p>
          </p:txBody>
        </p:sp>
        <p:sp>
          <p:nvSpPr>
            <p:cNvPr id="25" name="TextBox 24"/>
            <p:cNvSpPr txBox="1"/>
            <p:nvPr/>
          </p:nvSpPr>
          <p:spPr>
            <a:xfrm>
              <a:off x="4355976" y="5013176"/>
              <a:ext cx="576064" cy="335852"/>
            </a:xfrm>
            <a:prstGeom prst="rect">
              <a:avLst/>
            </a:prstGeom>
            <a:noFill/>
          </p:spPr>
          <p:txBody>
            <a:bodyPr wrap="square" rtlCol="0">
              <a:spAutoFit/>
            </a:bodyPr>
            <a:lstStyle/>
            <a:p>
              <a:r>
                <a:rPr lang="sr-Cyrl-RS" sz="1600" b="1" dirty="0" smtClean="0"/>
                <a:t>Биљна ваш</a:t>
              </a:r>
              <a:endParaRPr lang="en-US" sz="1600" b="1" dirty="0"/>
            </a:p>
          </p:txBody>
        </p:sp>
        <p:sp>
          <p:nvSpPr>
            <p:cNvPr id="26" name="TextBox 25"/>
            <p:cNvSpPr txBox="1"/>
            <p:nvPr/>
          </p:nvSpPr>
          <p:spPr>
            <a:xfrm>
              <a:off x="5148064" y="4941168"/>
              <a:ext cx="648072" cy="194441"/>
            </a:xfrm>
            <a:prstGeom prst="rect">
              <a:avLst/>
            </a:prstGeom>
            <a:noFill/>
          </p:spPr>
          <p:txBody>
            <a:bodyPr wrap="square" rtlCol="0">
              <a:spAutoFit/>
            </a:bodyPr>
            <a:lstStyle/>
            <a:p>
              <a:r>
                <a:rPr lang="sr-Cyrl-RS" sz="1600" b="1" dirty="0" smtClean="0"/>
                <a:t>Лептир</a:t>
              </a:r>
              <a:endParaRPr lang="en-US" sz="1600" b="1" dirty="0"/>
            </a:p>
          </p:txBody>
        </p:sp>
        <p:sp>
          <p:nvSpPr>
            <p:cNvPr id="27" name="TextBox 26"/>
            <p:cNvSpPr txBox="1"/>
            <p:nvPr/>
          </p:nvSpPr>
          <p:spPr>
            <a:xfrm>
              <a:off x="6516216" y="5301208"/>
              <a:ext cx="648072" cy="194441"/>
            </a:xfrm>
            <a:prstGeom prst="rect">
              <a:avLst/>
            </a:prstGeom>
            <a:noFill/>
          </p:spPr>
          <p:txBody>
            <a:bodyPr wrap="square" rtlCol="0">
              <a:spAutoFit/>
            </a:bodyPr>
            <a:lstStyle/>
            <a:p>
              <a:r>
                <a:rPr lang="sr-Cyrl-RS" sz="1600" b="1" dirty="0" smtClean="0"/>
                <a:t>Сеница</a:t>
              </a:r>
              <a:endParaRPr lang="en-US" sz="1600" b="1" dirty="0"/>
            </a:p>
          </p:txBody>
        </p:sp>
        <p:sp>
          <p:nvSpPr>
            <p:cNvPr id="28" name="TextBox 27"/>
            <p:cNvSpPr txBox="1"/>
            <p:nvPr/>
          </p:nvSpPr>
          <p:spPr>
            <a:xfrm>
              <a:off x="7164288" y="4869160"/>
              <a:ext cx="504056" cy="194441"/>
            </a:xfrm>
            <a:prstGeom prst="rect">
              <a:avLst/>
            </a:prstGeom>
            <a:noFill/>
          </p:spPr>
          <p:txBody>
            <a:bodyPr wrap="square" rtlCol="0">
              <a:spAutoFit/>
            </a:bodyPr>
            <a:lstStyle/>
            <a:p>
              <a:r>
                <a:rPr lang="sr-Cyrl-RS" sz="1600" b="1" dirty="0" smtClean="0"/>
                <a:t>Миш</a:t>
              </a:r>
              <a:endParaRPr lang="en-US" sz="1600" b="1" dirty="0"/>
            </a:p>
          </p:txBody>
        </p:sp>
        <p:sp>
          <p:nvSpPr>
            <p:cNvPr id="29" name="TextBox 28"/>
            <p:cNvSpPr txBox="1"/>
            <p:nvPr/>
          </p:nvSpPr>
          <p:spPr>
            <a:xfrm>
              <a:off x="8532440" y="5373216"/>
              <a:ext cx="504056" cy="194441"/>
            </a:xfrm>
            <a:prstGeom prst="rect">
              <a:avLst/>
            </a:prstGeom>
            <a:noFill/>
          </p:spPr>
          <p:txBody>
            <a:bodyPr wrap="square" rtlCol="0">
              <a:spAutoFit/>
            </a:bodyPr>
            <a:lstStyle/>
            <a:p>
              <a:r>
                <a:rPr lang="sr-Cyrl-RS" sz="1600" b="1" dirty="0" smtClean="0"/>
                <a:t>Зец</a:t>
              </a:r>
              <a:endParaRPr lang="en-US" sz="1600" b="1" dirty="0"/>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ChangeArrowheads="1"/>
          </p:cNvSpPr>
          <p:nvPr/>
        </p:nvSpPr>
        <p:spPr bwMode="auto">
          <a:xfrm>
            <a:off x="0" y="548680"/>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Cyrl-CS" sz="20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У животној заједници од једне исте врсте произвођача може поћи и већи број ланаца исхране у различитим правцима.</a:t>
            </a:r>
            <a:endParaRPr kumimoji="0" lang="en-US" sz="20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sr-Cyrl-CS" sz="20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Ланац исхране који полази од кишне глисте :</a:t>
            </a:r>
            <a:endParaRPr kumimoji="0" lang="sr-Cyrl-CS" sz="2000" b="0" i="0" u="none" strike="noStrike" cap="none" normalizeH="0" baseline="0" dirty="0" smtClean="0">
              <a:ln>
                <a:noFill/>
              </a:ln>
              <a:solidFill>
                <a:schemeClr val="tx1"/>
              </a:solidFill>
              <a:effectLst/>
              <a:latin typeface="Arial Black" pitchFamily="34" charset="0"/>
              <a:cs typeface="Arial" pitchFamily="34" charset="0"/>
            </a:endParaRPr>
          </a:p>
        </p:txBody>
      </p:sp>
      <p:grpSp>
        <p:nvGrpSpPr>
          <p:cNvPr id="58" name="Group 57"/>
          <p:cNvGrpSpPr/>
          <p:nvPr/>
        </p:nvGrpSpPr>
        <p:grpSpPr>
          <a:xfrm>
            <a:off x="755576" y="1988840"/>
            <a:ext cx="7272808" cy="3816424"/>
            <a:chOff x="755576" y="1628800"/>
            <a:chExt cx="7272808" cy="3816424"/>
          </a:xfrm>
        </p:grpSpPr>
        <p:sp>
          <p:nvSpPr>
            <p:cNvPr id="40" name="Rounded Rectangle 39"/>
            <p:cNvSpPr/>
            <p:nvPr/>
          </p:nvSpPr>
          <p:spPr>
            <a:xfrm>
              <a:off x="3851920" y="2420888"/>
              <a:ext cx="1080120" cy="50405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b="1" dirty="0" smtClean="0">
                  <a:solidFill>
                    <a:schemeClr val="tx1"/>
                  </a:solidFill>
                  <a:latin typeface="Arial Narrow" pitchFamily="34" charset="0"/>
                </a:rPr>
                <a:t>ИНСЕКТ БАУЉАР</a:t>
              </a:r>
              <a:endParaRPr lang="en-US" sz="1400" b="1" dirty="0">
                <a:solidFill>
                  <a:schemeClr val="tx1"/>
                </a:solidFill>
                <a:latin typeface="Arial Narrow" pitchFamily="34" charset="0"/>
              </a:endParaRPr>
            </a:p>
          </p:txBody>
        </p:sp>
        <p:sp>
          <p:nvSpPr>
            <p:cNvPr id="41" name="Rounded Rectangle 40"/>
            <p:cNvSpPr/>
            <p:nvPr/>
          </p:nvSpPr>
          <p:spPr>
            <a:xfrm>
              <a:off x="3851920" y="3212976"/>
              <a:ext cx="1080120" cy="50405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b="1" dirty="0" smtClean="0">
                  <a:solidFill>
                    <a:schemeClr val="tx1"/>
                  </a:solidFill>
                  <a:latin typeface="Arial Narrow" pitchFamily="34" charset="0"/>
                </a:rPr>
                <a:t>КИШНА ГЛИСТА</a:t>
              </a:r>
              <a:endParaRPr lang="en-US" sz="1400" b="1" dirty="0">
                <a:solidFill>
                  <a:schemeClr val="tx1"/>
                </a:solidFill>
                <a:latin typeface="Arial Narrow" pitchFamily="34" charset="0"/>
              </a:endParaRPr>
            </a:p>
          </p:txBody>
        </p:sp>
        <p:sp>
          <p:nvSpPr>
            <p:cNvPr id="42" name="Rounded Rectangle 41"/>
            <p:cNvSpPr/>
            <p:nvPr/>
          </p:nvSpPr>
          <p:spPr>
            <a:xfrm>
              <a:off x="3851920" y="1628800"/>
              <a:ext cx="1080120" cy="50405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b="1" dirty="0" smtClean="0">
                  <a:solidFill>
                    <a:schemeClr val="tx1"/>
                  </a:solidFill>
                  <a:latin typeface="Arial Narrow" pitchFamily="34" charset="0"/>
                </a:rPr>
                <a:t>РОВЧИЦА</a:t>
              </a:r>
              <a:endParaRPr lang="en-US" sz="1400" b="1" dirty="0">
                <a:solidFill>
                  <a:schemeClr val="tx1"/>
                </a:solidFill>
                <a:latin typeface="Arial Narrow" pitchFamily="34" charset="0"/>
              </a:endParaRPr>
            </a:p>
          </p:txBody>
        </p:sp>
        <p:sp>
          <p:nvSpPr>
            <p:cNvPr id="43" name="Rounded Rectangle 42"/>
            <p:cNvSpPr/>
            <p:nvPr/>
          </p:nvSpPr>
          <p:spPr>
            <a:xfrm>
              <a:off x="3851920" y="4077072"/>
              <a:ext cx="1080120" cy="50405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b="1" dirty="0" smtClean="0">
                  <a:solidFill>
                    <a:schemeClr val="tx1"/>
                  </a:solidFill>
                  <a:latin typeface="Arial Narrow" pitchFamily="34" charset="0"/>
                </a:rPr>
                <a:t>СЛЕПИЋ</a:t>
              </a:r>
              <a:endParaRPr lang="en-US" sz="1400" b="1" dirty="0">
                <a:solidFill>
                  <a:schemeClr val="tx1"/>
                </a:solidFill>
                <a:latin typeface="Arial Narrow" pitchFamily="34" charset="0"/>
              </a:endParaRPr>
            </a:p>
          </p:txBody>
        </p:sp>
        <p:sp>
          <p:nvSpPr>
            <p:cNvPr id="44" name="Rounded Rectangle 43"/>
            <p:cNvSpPr/>
            <p:nvPr/>
          </p:nvSpPr>
          <p:spPr>
            <a:xfrm>
              <a:off x="3851920" y="4941168"/>
              <a:ext cx="1080120" cy="50405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b="1" dirty="0" smtClean="0">
                  <a:solidFill>
                    <a:schemeClr val="tx1"/>
                  </a:solidFill>
                  <a:latin typeface="Arial Narrow" pitchFamily="34" charset="0"/>
                </a:rPr>
                <a:t>ЈЕЖ</a:t>
              </a:r>
              <a:endParaRPr lang="en-US" sz="1400" b="1" dirty="0">
                <a:solidFill>
                  <a:schemeClr val="tx1"/>
                </a:solidFill>
                <a:latin typeface="Arial Narrow" pitchFamily="34" charset="0"/>
              </a:endParaRPr>
            </a:p>
          </p:txBody>
        </p:sp>
        <p:sp>
          <p:nvSpPr>
            <p:cNvPr id="45" name="Rounded Rectangle 44"/>
            <p:cNvSpPr/>
            <p:nvPr/>
          </p:nvSpPr>
          <p:spPr>
            <a:xfrm>
              <a:off x="2483768" y="3212976"/>
              <a:ext cx="1080120" cy="50405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b="1" dirty="0" smtClean="0">
                  <a:solidFill>
                    <a:schemeClr val="tx1"/>
                  </a:solidFill>
                  <a:latin typeface="Arial Narrow" pitchFamily="34" charset="0"/>
                </a:rPr>
                <a:t>КРТИЦА</a:t>
              </a:r>
              <a:endParaRPr lang="en-US" sz="1400" b="1" dirty="0">
                <a:solidFill>
                  <a:schemeClr val="tx1"/>
                </a:solidFill>
                <a:latin typeface="Arial Narrow" pitchFamily="34" charset="0"/>
              </a:endParaRPr>
            </a:p>
          </p:txBody>
        </p:sp>
        <p:sp>
          <p:nvSpPr>
            <p:cNvPr id="46" name="Rounded Rectangle 45"/>
            <p:cNvSpPr/>
            <p:nvPr/>
          </p:nvSpPr>
          <p:spPr>
            <a:xfrm>
              <a:off x="755576" y="3212976"/>
              <a:ext cx="1440160" cy="50405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b="1" dirty="0" smtClean="0">
                  <a:solidFill>
                    <a:schemeClr val="tx1"/>
                  </a:solidFill>
                  <a:latin typeface="Arial Narrow" pitchFamily="34" charset="0"/>
                </a:rPr>
                <a:t>ПТИЦА ГРАБЉИВИЦА</a:t>
              </a:r>
              <a:endParaRPr lang="en-US" sz="1400" b="1" dirty="0">
                <a:solidFill>
                  <a:schemeClr val="tx1"/>
                </a:solidFill>
                <a:latin typeface="Arial Narrow" pitchFamily="34" charset="0"/>
              </a:endParaRPr>
            </a:p>
          </p:txBody>
        </p:sp>
        <p:sp>
          <p:nvSpPr>
            <p:cNvPr id="47" name="Rounded Rectangle 46"/>
            <p:cNvSpPr/>
            <p:nvPr/>
          </p:nvSpPr>
          <p:spPr>
            <a:xfrm>
              <a:off x="5220072" y="3212976"/>
              <a:ext cx="1080120" cy="50405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b="1" dirty="0" smtClean="0">
                  <a:solidFill>
                    <a:schemeClr val="tx1"/>
                  </a:solidFill>
                  <a:latin typeface="Arial Narrow" pitchFamily="34" charset="0"/>
                </a:rPr>
                <a:t>КОС</a:t>
              </a:r>
              <a:endParaRPr lang="en-US" sz="1400" b="1" dirty="0">
                <a:solidFill>
                  <a:schemeClr val="tx1"/>
                </a:solidFill>
                <a:latin typeface="Arial Narrow" pitchFamily="34" charset="0"/>
              </a:endParaRPr>
            </a:p>
          </p:txBody>
        </p:sp>
        <p:sp>
          <p:nvSpPr>
            <p:cNvPr id="49" name="Rounded Rectangle 48"/>
            <p:cNvSpPr/>
            <p:nvPr/>
          </p:nvSpPr>
          <p:spPr>
            <a:xfrm>
              <a:off x="6588224" y="3212976"/>
              <a:ext cx="1440160" cy="50405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b="1" dirty="0" smtClean="0">
                  <a:solidFill>
                    <a:schemeClr val="tx1"/>
                  </a:solidFill>
                  <a:latin typeface="Arial Narrow" pitchFamily="34" charset="0"/>
                </a:rPr>
                <a:t>ПТИЦА ГРАБЉИВИЦА</a:t>
              </a:r>
              <a:endParaRPr lang="en-US" sz="1400" b="1" dirty="0">
                <a:solidFill>
                  <a:schemeClr val="tx1"/>
                </a:solidFill>
                <a:latin typeface="Arial Narrow" pitchFamily="34" charset="0"/>
              </a:endParaRPr>
            </a:p>
          </p:txBody>
        </p:sp>
        <p:sp>
          <p:nvSpPr>
            <p:cNvPr id="50" name="Down Arrow 49"/>
            <p:cNvSpPr/>
            <p:nvPr/>
          </p:nvSpPr>
          <p:spPr>
            <a:xfrm>
              <a:off x="4283968" y="3717032"/>
              <a:ext cx="216024" cy="36004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wn Arrow 50"/>
            <p:cNvSpPr/>
            <p:nvPr/>
          </p:nvSpPr>
          <p:spPr>
            <a:xfrm>
              <a:off x="4283968" y="4581128"/>
              <a:ext cx="216024" cy="36004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Up Arrow 51"/>
            <p:cNvSpPr/>
            <p:nvPr/>
          </p:nvSpPr>
          <p:spPr>
            <a:xfrm>
              <a:off x="4283968" y="2924944"/>
              <a:ext cx="216024" cy="288032"/>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Up Arrow 52"/>
            <p:cNvSpPr/>
            <p:nvPr/>
          </p:nvSpPr>
          <p:spPr>
            <a:xfrm>
              <a:off x="4283968" y="2132856"/>
              <a:ext cx="216024" cy="288032"/>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eft Arrow 53"/>
            <p:cNvSpPr/>
            <p:nvPr/>
          </p:nvSpPr>
          <p:spPr>
            <a:xfrm>
              <a:off x="3563888" y="3356992"/>
              <a:ext cx="288032" cy="21602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Left Arrow 54"/>
            <p:cNvSpPr/>
            <p:nvPr/>
          </p:nvSpPr>
          <p:spPr>
            <a:xfrm>
              <a:off x="2195736" y="3356992"/>
              <a:ext cx="288032" cy="21602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Arrow 55"/>
            <p:cNvSpPr/>
            <p:nvPr/>
          </p:nvSpPr>
          <p:spPr>
            <a:xfrm>
              <a:off x="4932040" y="3356992"/>
              <a:ext cx="288032" cy="21602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a:off x="6300192" y="3356992"/>
              <a:ext cx="288032" cy="21602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96752"/>
            <a:ext cx="9144000" cy="388639"/>
          </a:xfrm>
        </p:spPr>
        <p:txBody>
          <a:bodyPr>
            <a:normAutofit fontScale="70000" lnSpcReduction="20000"/>
          </a:bodyPr>
          <a:lstStyle/>
          <a:p>
            <a:r>
              <a:rPr lang="sr-Cyrl-CS" dirty="0" smtClean="0">
                <a:latin typeface="Arial Black" pitchFamily="34" charset="0"/>
              </a:rPr>
              <a:t>Пример ланца исхране у биоценози шума:</a:t>
            </a:r>
            <a:endParaRPr lang="en-US" dirty="0" smtClean="0">
              <a:latin typeface="Arial Black" pitchFamily="34" charset="0"/>
            </a:endParaRPr>
          </a:p>
          <a:p>
            <a:endParaRPr lang="en-US" dirty="0">
              <a:latin typeface="Arial Black" pitchFamily="34" charset="0"/>
            </a:endParaRPr>
          </a:p>
        </p:txBody>
      </p:sp>
      <p:grpSp>
        <p:nvGrpSpPr>
          <p:cNvPr id="16" name="Group 15"/>
          <p:cNvGrpSpPr/>
          <p:nvPr/>
        </p:nvGrpSpPr>
        <p:grpSpPr>
          <a:xfrm>
            <a:off x="755576" y="1772816"/>
            <a:ext cx="6984776" cy="1513706"/>
            <a:chOff x="683568" y="1988840"/>
            <a:chExt cx="6984776" cy="1513706"/>
          </a:xfrm>
        </p:grpSpPr>
        <p:pic>
          <p:nvPicPr>
            <p:cNvPr id="4" name="Picture 3" descr="http://t2.gstatic.com/images?q=tbn:ANd9GcRpEQK0jtZk7ZX_l0o149wIb01PPsP1q4nbCkBMu2Z02etSPGr4NQ"/>
            <p:cNvPicPr/>
            <p:nvPr/>
          </p:nvPicPr>
          <p:blipFill>
            <a:blip r:embed="rId2" cstate="email">
              <a:extLst>
                <a:ext uri="{28A0092B-C50C-407E-A947-70E740481C1C}">
                  <a14:useLocalDpi xmlns:a14="http://schemas.microsoft.com/office/drawing/2010/main"/>
                </a:ext>
              </a:extLst>
            </a:blip>
            <a:srcRect/>
            <a:stretch>
              <a:fillRect/>
            </a:stretch>
          </p:blipFill>
          <p:spPr bwMode="auto">
            <a:xfrm>
              <a:off x="2627784" y="2132856"/>
              <a:ext cx="1592957" cy="1369690"/>
            </a:xfrm>
            <a:prstGeom prst="rect">
              <a:avLst/>
            </a:prstGeom>
            <a:noFill/>
            <a:ln>
              <a:noFill/>
            </a:ln>
          </p:spPr>
        </p:pic>
        <p:pic>
          <p:nvPicPr>
            <p:cNvPr id="5" name="Picture 4" descr="http://t3.gstatic.com/images?q=tbn:ANd9GcR0z0b2WpibCxCGhqJL2nb48OSoEKWoy_fjP8ZfKwPT5uL2VBcf87Cov0MMCA"/>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568" y="2060848"/>
              <a:ext cx="1733922" cy="1441698"/>
            </a:xfrm>
            <a:prstGeom prst="rect">
              <a:avLst/>
            </a:prstGeom>
            <a:noFill/>
            <a:ln>
              <a:noFill/>
            </a:ln>
          </p:spPr>
        </p:pic>
        <p:pic>
          <p:nvPicPr>
            <p:cNvPr id="6" name="Picture 5" descr="http://t2.gstatic.com/images?q=tbn:ANd9GcQJhTMSr6891nMJIGzF1Tk0oBdRmq6Z-i5fop6O76XWe7EACcYC"/>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9992" y="2060848"/>
              <a:ext cx="1512168" cy="1441698"/>
            </a:xfrm>
            <a:prstGeom prst="rect">
              <a:avLst/>
            </a:prstGeom>
            <a:noFill/>
            <a:ln>
              <a:noFill/>
            </a:ln>
          </p:spPr>
        </p:pic>
        <p:pic>
          <p:nvPicPr>
            <p:cNvPr id="7" name="Picture 6" descr="http://t3.gstatic.com/images?q=tbn:ANd9GcRFdJ1liUOICaOwSlG4BqtV_gPhQGUV4DJGOhMOnE6PxMfB6rCYeQ"/>
            <p:cNvPicPr/>
            <p:nvPr/>
          </p:nvPicPr>
          <p:blipFill>
            <a:blip r:embed="rId5" cstate="email">
              <a:extLst>
                <a:ext uri="{28A0092B-C50C-407E-A947-70E740481C1C}">
                  <a14:useLocalDpi xmlns:a14="http://schemas.microsoft.com/office/drawing/2010/main"/>
                </a:ext>
              </a:extLst>
            </a:blip>
            <a:srcRect/>
            <a:stretch>
              <a:fillRect/>
            </a:stretch>
          </p:blipFill>
          <p:spPr bwMode="auto">
            <a:xfrm>
              <a:off x="6228184" y="1988840"/>
              <a:ext cx="1440160" cy="1489323"/>
            </a:xfrm>
            <a:prstGeom prst="rect">
              <a:avLst/>
            </a:prstGeom>
            <a:noFill/>
            <a:ln>
              <a:noFill/>
            </a:ln>
          </p:spPr>
        </p:pic>
      </p:grpSp>
      <p:sp>
        <p:nvSpPr>
          <p:cNvPr id="8" name="TextBox 7"/>
          <p:cNvSpPr txBox="1"/>
          <p:nvPr/>
        </p:nvSpPr>
        <p:spPr>
          <a:xfrm>
            <a:off x="179512" y="4077072"/>
            <a:ext cx="8424936" cy="369332"/>
          </a:xfrm>
          <a:prstGeom prst="rect">
            <a:avLst/>
          </a:prstGeom>
          <a:noFill/>
        </p:spPr>
        <p:txBody>
          <a:bodyPr wrap="square" rtlCol="0">
            <a:spAutoFit/>
          </a:bodyPr>
          <a:lstStyle/>
          <a:p>
            <a:r>
              <a:rPr lang="sr-Cyrl-CS" dirty="0" smtClean="0">
                <a:latin typeface="Arial Black" pitchFamily="34" charset="0"/>
              </a:rPr>
              <a:t>Пример ланца исхране у биоценози воћњака:</a:t>
            </a:r>
            <a:endParaRPr lang="en-US" dirty="0">
              <a:latin typeface="Arial Black" pitchFamily="34" charset="0"/>
            </a:endParaRPr>
          </a:p>
        </p:txBody>
      </p:sp>
      <p:pic>
        <p:nvPicPr>
          <p:cNvPr id="9" name="Picture 8" descr="senica"/>
          <p:cNvPicPr/>
          <p:nvPr/>
        </p:nvPicPr>
        <p:blipFill>
          <a:blip r:embed="rId6" cstate="email">
            <a:extLst>
              <a:ext uri="{28A0092B-C50C-407E-A947-70E740481C1C}">
                <a14:useLocalDpi xmlns:a14="http://schemas.microsoft.com/office/drawing/2010/main"/>
              </a:ext>
            </a:extLst>
          </a:blip>
          <a:srcRect/>
          <a:stretch>
            <a:fillRect/>
          </a:stretch>
        </p:blipFill>
        <p:spPr bwMode="auto">
          <a:xfrm>
            <a:off x="539552" y="4653136"/>
            <a:ext cx="1162050" cy="1295400"/>
          </a:xfrm>
          <a:prstGeom prst="rect">
            <a:avLst/>
          </a:prstGeom>
          <a:noFill/>
          <a:ln>
            <a:noFill/>
          </a:ln>
        </p:spPr>
      </p:pic>
      <p:pic>
        <p:nvPicPr>
          <p:cNvPr id="10" name="Picture 9" descr="bubamara"/>
          <p:cNvPicPr/>
          <p:nvPr/>
        </p:nvPicPr>
        <p:blipFill>
          <a:blip r:embed="rId7" cstate="email">
            <a:extLst>
              <a:ext uri="{28A0092B-C50C-407E-A947-70E740481C1C}">
                <a14:useLocalDpi xmlns:a14="http://schemas.microsoft.com/office/drawing/2010/main"/>
              </a:ext>
            </a:extLst>
          </a:blip>
          <a:srcRect/>
          <a:stretch>
            <a:fillRect/>
          </a:stretch>
        </p:blipFill>
        <p:spPr bwMode="auto">
          <a:xfrm>
            <a:off x="2195736" y="4653136"/>
            <a:ext cx="1219200" cy="1314450"/>
          </a:xfrm>
          <a:prstGeom prst="rect">
            <a:avLst/>
          </a:prstGeom>
          <a:noFill/>
          <a:ln>
            <a:noFill/>
          </a:ln>
        </p:spPr>
      </p:pic>
      <p:pic>
        <p:nvPicPr>
          <p:cNvPr id="11" name="Picture 10" descr="kobac"/>
          <p:cNvPicPr/>
          <p:nvPr/>
        </p:nvPicPr>
        <p:blipFill>
          <a:blip r:embed="rId8" cstate="email">
            <a:extLst>
              <a:ext uri="{28A0092B-C50C-407E-A947-70E740481C1C}">
                <a14:useLocalDpi xmlns:a14="http://schemas.microsoft.com/office/drawing/2010/main"/>
              </a:ext>
            </a:extLst>
          </a:blip>
          <a:srcRect/>
          <a:stretch>
            <a:fillRect/>
          </a:stretch>
        </p:blipFill>
        <p:spPr bwMode="auto">
          <a:xfrm>
            <a:off x="3779912" y="4653136"/>
            <a:ext cx="1371600" cy="1314450"/>
          </a:xfrm>
          <a:prstGeom prst="rect">
            <a:avLst/>
          </a:prstGeom>
          <a:noFill/>
          <a:ln>
            <a:noFill/>
          </a:ln>
        </p:spPr>
      </p:pic>
      <p:pic>
        <p:nvPicPr>
          <p:cNvPr id="12" name="Picture 11" descr="list"/>
          <p:cNvPicPr/>
          <p:nvPr/>
        </p:nvPicPr>
        <p:blipFill>
          <a:blip r:embed="rId9" cstate="email">
            <a:extLst>
              <a:ext uri="{28A0092B-C50C-407E-A947-70E740481C1C}">
                <a14:useLocalDpi xmlns:a14="http://schemas.microsoft.com/office/drawing/2010/main"/>
              </a:ext>
            </a:extLst>
          </a:blip>
          <a:srcRect/>
          <a:stretch>
            <a:fillRect/>
          </a:stretch>
        </p:blipFill>
        <p:spPr bwMode="auto">
          <a:xfrm>
            <a:off x="5580112" y="4653136"/>
            <a:ext cx="1200150" cy="1295400"/>
          </a:xfrm>
          <a:prstGeom prst="rect">
            <a:avLst/>
          </a:prstGeom>
          <a:noFill/>
          <a:ln>
            <a:noFill/>
          </a:ln>
        </p:spPr>
      </p:pic>
      <p:pic>
        <p:nvPicPr>
          <p:cNvPr id="13" name="Picture 12" descr="lisna-vas"/>
          <p:cNvPicPr/>
          <p:nvPr/>
        </p:nvPicPr>
        <p:blipFill>
          <a:blip r:embed="rId10" cstate="email">
            <a:extLst>
              <a:ext uri="{28A0092B-C50C-407E-A947-70E740481C1C}">
                <a14:useLocalDpi xmlns:a14="http://schemas.microsoft.com/office/drawing/2010/main"/>
              </a:ext>
            </a:extLst>
          </a:blip>
          <a:srcRect/>
          <a:stretch>
            <a:fillRect/>
          </a:stretch>
        </p:blipFill>
        <p:spPr bwMode="auto">
          <a:xfrm>
            <a:off x="7308304" y="4725144"/>
            <a:ext cx="1238250" cy="1295400"/>
          </a:xfrm>
          <a:prstGeom prst="rect">
            <a:avLst/>
          </a:prstGeom>
          <a:noFill/>
          <a:ln>
            <a:noFill/>
          </a:ln>
        </p:spPr>
      </p:pic>
      <p:sp>
        <p:nvSpPr>
          <p:cNvPr id="14" name="TextBox 13"/>
          <p:cNvSpPr txBox="1"/>
          <p:nvPr/>
        </p:nvSpPr>
        <p:spPr>
          <a:xfrm>
            <a:off x="467544" y="6165304"/>
            <a:ext cx="8064896" cy="369332"/>
          </a:xfrm>
          <a:prstGeom prst="rect">
            <a:avLst/>
          </a:prstGeom>
          <a:noFill/>
        </p:spPr>
        <p:txBody>
          <a:bodyPr wrap="square" rtlCol="0">
            <a:spAutoFit/>
          </a:bodyPr>
          <a:lstStyle/>
          <a:p>
            <a:r>
              <a:rPr lang="sr-Cyrl-CS" b="1" dirty="0" smtClean="0"/>
              <a:t>____________&gt;___________  &gt;____________ &gt; ____________ &gt;  __________</a:t>
            </a:r>
            <a:endParaRPr lang="en-US" dirty="0"/>
          </a:p>
        </p:txBody>
      </p:sp>
      <p:sp>
        <p:nvSpPr>
          <p:cNvPr id="15" name="Title 1"/>
          <p:cNvSpPr>
            <a:spLocks noGrp="1"/>
          </p:cNvSpPr>
          <p:nvPr>
            <p:ph type="title"/>
          </p:nvPr>
        </p:nvSpPr>
        <p:spPr>
          <a:xfrm>
            <a:off x="457200" y="274638"/>
            <a:ext cx="8229600" cy="706090"/>
          </a:xfrm>
        </p:spPr>
        <p:txBody>
          <a:bodyPr>
            <a:normAutofit/>
          </a:bodyPr>
          <a:lstStyle/>
          <a:p>
            <a:r>
              <a:rPr lang="sr-Cyrl-CS" sz="3200" b="1" dirty="0" smtClean="0">
                <a:latin typeface="Arial Black" pitchFamily="34" charset="0"/>
              </a:rPr>
              <a:t>ЛАНЦИ ИСХРАНЕ</a:t>
            </a:r>
            <a:endParaRPr lang="en-US" sz="3200" dirty="0">
              <a:latin typeface="Arial Black" pitchFamily="34" charset="0"/>
            </a:endParaRPr>
          </a:p>
        </p:txBody>
      </p:sp>
      <p:sp>
        <p:nvSpPr>
          <p:cNvPr id="17" name="Rectangle 16"/>
          <p:cNvSpPr/>
          <p:nvPr/>
        </p:nvSpPr>
        <p:spPr>
          <a:xfrm>
            <a:off x="755576" y="3429000"/>
            <a:ext cx="7128792" cy="369332"/>
          </a:xfrm>
          <a:prstGeom prst="rect">
            <a:avLst/>
          </a:prstGeom>
        </p:spPr>
        <p:txBody>
          <a:bodyPr wrap="square">
            <a:spAutoFit/>
          </a:bodyPr>
          <a:lstStyle/>
          <a:p>
            <a:r>
              <a:rPr lang="sr-Cyrl-CS" b="1" dirty="0" smtClean="0"/>
              <a:t>____________&gt;___________  &gt;____________ &gt; ____________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0688"/>
            <a:ext cx="9144000" cy="1584176"/>
          </a:xfrm>
        </p:spPr>
        <p:style>
          <a:lnRef idx="1">
            <a:schemeClr val="dk1"/>
          </a:lnRef>
          <a:fillRef idx="2">
            <a:schemeClr val="dk1"/>
          </a:fillRef>
          <a:effectRef idx="1">
            <a:schemeClr val="dk1"/>
          </a:effectRef>
          <a:fontRef idx="minor">
            <a:schemeClr val="dk1"/>
          </a:fontRef>
        </p:style>
        <p:txBody>
          <a:bodyPr>
            <a:normAutofit fontScale="62500" lnSpcReduction="20000"/>
          </a:bodyPr>
          <a:lstStyle/>
          <a:p>
            <a:r>
              <a:rPr lang="sr-Cyrl-CS" dirty="0" smtClean="0">
                <a:latin typeface="Arial Black" pitchFamily="34" charset="0"/>
              </a:rPr>
              <a:t>Паразити са својим специфичним начином исхране могу учествовати као нормални чланови предаторског ланца исхране. Ланац исхране је тада мешовитог типа јер поред члана месоједа садржи и чланове паразита;  </a:t>
            </a:r>
            <a:endParaRPr lang="en-US" dirty="0" smtClean="0">
              <a:latin typeface="Arial Black" pitchFamily="34" charset="0"/>
            </a:endParaRPr>
          </a:p>
          <a:p>
            <a:r>
              <a:rPr lang="sr-Cyrl-CS" dirty="0" smtClean="0">
                <a:latin typeface="Arial Black" pitchFamily="34" charset="0"/>
              </a:rPr>
              <a:t>Ланац исхране који полази од паразита (биљне ваши):</a:t>
            </a:r>
            <a:endParaRPr lang="en-US" dirty="0" smtClean="0">
              <a:latin typeface="Arial Black" pitchFamily="34" charset="0"/>
            </a:endParaRPr>
          </a:p>
          <a:p>
            <a:endParaRPr lang="en-US" dirty="0"/>
          </a:p>
        </p:txBody>
      </p:sp>
      <p:sp>
        <p:nvSpPr>
          <p:cNvPr id="32787"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794" name="Rectangle 2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5" name="Group 34"/>
          <p:cNvGrpSpPr/>
          <p:nvPr/>
        </p:nvGrpSpPr>
        <p:grpSpPr>
          <a:xfrm>
            <a:off x="0" y="2420888"/>
            <a:ext cx="9144000" cy="3672408"/>
            <a:chOff x="0" y="1700808"/>
            <a:chExt cx="9144000" cy="3672408"/>
          </a:xfrm>
        </p:grpSpPr>
        <p:sp>
          <p:nvSpPr>
            <p:cNvPr id="32795" name="Text Box 44"/>
            <p:cNvSpPr txBox="1">
              <a:spLocks noChangeArrowheads="1"/>
            </p:cNvSpPr>
            <p:nvPr/>
          </p:nvSpPr>
          <p:spPr bwMode="auto">
            <a:xfrm>
              <a:off x="3779912" y="2492896"/>
              <a:ext cx="1440160" cy="504056"/>
            </a:xfrm>
            <a:prstGeom prst="rect">
              <a:avLst/>
            </a:prstGeom>
            <a:solidFill>
              <a:schemeClr val="accent5">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sr-Cyrl-CS" sz="1200" b="1" dirty="0" smtClean="0">
                  <a:latin typeface="Arial Black" pitchFamily="34" charset="0"/>
                  <a:cs typeface="Arial" pitchFamily="34" charset="0"/>
                </a:rPr>
                <a:t>С</a:t>
              </a:r>
              <a:r>
                <a:rPr kumimoji="0" lang="sr-Cyrl-CS" sz="1200" b="1" i="0" u="none" strike="noStrike" cap="none" normalizeH="0" baseline="0" dirty="0" smtClean="0">
                  <a:ln>
                    <a:noFill/>
                  </a:ln>
                  <a:solidFill>
                    <a:schemeClr val="tx1"/>
                  </a:solidFill>
                  <a:effectLst/>
                  <a:latin typeface="Arial Black" pitchFamily="34" charset="0"/>
                  <a:cs typeface="Arial" pitchFamily="34" charset="0"/>
                </a:rPr>
                <a:t>тонога</a:t>
              </a:r>
              <a:endParaRPr kumimoji="0" lang="en-US" sz="1200" b="0" i="0" u="none" strike="noStrike" cap="none" normalizeH="0" baseline="0" dirty="0" smtClean="0">
                <a:ln>
                  <a:noFill/>
                </a:ln>
                <a:solidFill>
                  <a:schemeClr val="tx1"/>
                </a:solidFill>
                <a:effectLst/>
                <a:latin typeface="Arial Black" pitchFamily="34" charset="0"/>
                <a:cs typeface="Arial" pitchFamily="34" charset="0"/>
              </a:endParaRPr>
            </a:p>
          </p:txBody>
        </p:sp>
        <p:sp>
          <p:nvSpPr>
            <p:cNvPr id="25" name="Text Box 44"/>
            <p:cNvSpPr txBox="1">
              <a:spLocks noChangeArrowheads="1"/>
            </p:cNvSpPr>
            <p:nvPr/>
          </p:nvSpPr>
          <p:spPr bwMode="auto">
            <a:xfrm>
              <a:off x="3779912" y="3284984"/>
              <a:ext cx="1440160" cy="504056"/>
            </a:xfrm>
            <a:prstGeom prst="rect">
              <a:avLst/>
            </a:prstGeom>
            <a:solidFill>
              <a:schemeClr val="accent5">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1200" b="1" i="0" u="none" strike="noStrike" cap="none" normalizeH="0" baseline="0" dirty="0" smtClean="0">
                  <a:ln>
                    <a:noFill/>
                  </a:ln>
                  <a:solidFill>
                    <a:schemeClr val="tx1"/>
                  </a:solidFill>
                  <a:effectLst/>
                  <a:latin typeface="Arial Black" pitchFamily="34" charset="0"/>
                  <a:cs typeface="Arial" pitchFamily="34" charset="0"/>
                </a:rPr>
                <a:t>Биљна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1200" b="1" i="0" u="none" strike="noStrike" cap="none" normalizeH="0" baseline="0" dirty="0" smtClean="0">
                  <a:ln>
                    <a:noFill/>
                  </a:ln>
                  <a:solidFill>
                    <a:schemeClr val="tx1"/>
                  </a:solidFill>
                  <a:effectLst/>
                  <a:latin typeface="Arial Black" pitchFamily="34" charset="0"/>
                  <a:cs typeface="Arial" pitchFamily="34" charset="0"/>
                </a:rPr>
                <a:t> ваш</a:t>
              </a:r>
              <a:endParaRPr kumimoji="0" lang="en-US" sz="1200" b="0" i="0" u="none" strike="noStrike" cap="none" normalizeH="0" baseline="0" dirty="0" smtClean="0">
                <a:ln>
                  <a:noFill/>
                </a:ln>
                <a:solidFill>
                  <a:schemeClr val="tx1"/>
                </a:solidFill>
                <a:effectLst/>
                <a:latin typeface="Arial Black" pitchFamily="34" charset="0"/>
                <a:cs typeface="Arial" pitchFamily="34" charset="0"/>
              </a:endParaRPr>
            </a:p>
          </p:txBody>
        </p:sp>
        <p:sp>
          <p:nvSpPr>
            <p:cNvPr id="26" name="Text Box 44"/>
            <p:cNvSpPr txBox="1">
              <a:spLocks noChangeArrowheads="1"/>
            </p:cNvSpPr>
            <p:nvPr/>
          </p:nvSpPr>
          <p:spPr bwMode="auto">
            <a:xfrm>
              <a:off x="3779912" y="4077072"/>
              <a:ext cx="1440160" cy="504056"/>
            </a:xfrm>
            <a:prstGeom prst="rect">
              <a:avLst/>
            </a:prstGeom>
            <a:solidFill>
              <a:schemeClr val="accent5">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1200" b="1" i="0" u="none" strike="noStrike" cap="none" normalizeH="0" baseline="0" dirty="0" smtClean="0">
                  <a:ln>
                    <a:noFill/>
                  </a:ln>
                  <a:solidFill>
                    <a:schemeClr val="tx1"/>
                  </a:solidFill>
                  <a:effectLst/>
                  <a:latin typeface="Arial Black" pitchFamily="34" charset="0"/>
                  <a:cs typeface="Arial" pitchFamily="34" charset="0"/>
                </a:rPr>
                <a:t>Ларве муве </a:t>
              </a:r>
              <a:r>
                <a:rPr kumimoji="0" lang="sr-Latn-RS" sz="1200" b="1" i="0" u="none" strike="noStrike" cap="none" normalizeH="0" baseline="0" dirty="0" smtClean="0">
                  <a:ln>
                    <a:noFill/>
                  </a:ln>
                  <a:solidFill>
                    <a:schemeClr val="tx1"/>
                  </a:solidFill>
                  <a:effectLst/>
                  <a:latin typeface="Arial Black" pitchFamily="34" charset="0"/>
                  <a:cs typeface="Arial" pitchFamily="34" charset="0"/>
                </a:rPr>
                <a:t>syrphidae</a:t>
              </a:r>
              <a:endParaRPr kumimoji="0" lang="en-US" sz="1200" b="0" i="0" u="none" strike="noStrike" cap="none" normalizeH="0" baseline="0" dirty="0" smtClean="0">
                <a:ln>
                  <a:noFill/>
                </a:ln>
                <a:solidFill>
                  <a:schemeClr val="tx1"/>
                </a:solidFill>
                <a:effectLst/>
                <a:latin typeface="Arial Black" pitchFamily="34" charset="0"/>
                <a:cs typeface="Arial" pitchFamily="34" charset="0"/>
              </a:endParaRPr>
            </a:p>
          </p:txBody>
        </p:sp>
        <p:sp>
          <p:nvSpPr>
            <p:cNvPr id="27" name="Text Box 44"/>
            <p:cNvSpPr txBox="1">
              <a:spLocks noChangeArrowheads="1"/>
            </p:cNvSpPr>
            <p:nvPr/>
          </p:nvSpPr>
          <p:spPr bwMode="auto">
            <a:xfrm>
              <a:off x="2699792" y="3284984"/>
              <a:ext cx="864096" cy="504056"/>
            </a:xfrm>
            <a:prstGeom prst="rect">
              <a:avLst/>
            </a:prstGeom>
            <a:solidFill>
              <a:schemeClr val="accent5">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sr-Cyrl-RS" sz="1200" b="1" dirty="0" smtClean="0">
                  <a:latin typeface="Arial Black" pitchFamily="34" charset="0"/>
                  <a:cs typeface="Arial" pitchFamily="34" charset="0"/>
                </a:rPr>
                <a:t>Мрав</a:t>
              </a:r>
              <a:endParaRPr kumimoji="0" lang="en-US" sz="1200" b="0" i="0" u="none" strike="noStrike" cap="none" normalizeH="0" baseline="0" dirty="0" smtClean="0">
                <a:ln>
                  <a:noFill/>
                </a:ln>
                <a:solidFill>
                  <a:schemeClr val="tx1"/>
                </a:solidFill>
                <a:effectLst/>
                <a:latin typeface="Arial Black" pitchFamily="34" charset="0"/>
                <a:cs typeface="Arial" pitchFamily="34" charset="0"/>
              </a:endParaRPr>
            </a:p>
          </p:txBody>
        </p:sp>
        <p:sp>
          <p:nvSpPr>
            <p:cNvPr id="28" name="Text Box 44"/>
            <p:cNvSpPr txBox="1">
              <a:spLocks noChangeArrowheads="1"/>
            </p:cNvSpPr>
            <p:nvPr/>
          </p:nvSpPr>
          <p:spPr bwMode="auto">
            <a:xfrm>
              <a:off x="5508104" y="3284984"/>
              <a:ext cx="864096" cy="504056"/>
            </a:xfrm>
            <a:prstGeom prst="rect">
              <a:avLst/>
            </a:prstGeom>
            <a:solidFill>
              <a:schemeClr val="accent5">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sr-Cyrl-RS" sz="1200" b="1" dirty="0" smtClean="0">
                  <a:latin typeface="Arial Black" pitchFamily="34" charset="0"/>
                  <a:cs typeface="Arial" pitchFamily="34" charset="0"/>
                </a:rPr>
                <a:t>Буба мара</a:t>
              </a:r>
              <a:endParaRPr kumimoji="0" lang="en-US" sz="1200" b="0" i="0" u="none" strike="noStrike" cap="none" normalizeH="0" baseline="0" dirty="0" smtClean="0">
                <a:ln>
                  <a:noFill/>
                </a:ln>
                <a:solidFill>
                  <a:schemeClr val="tx1"/>
                </a:solidFill>
                <a:effectLst/>
                <a:latin typeface="Arial Black" pitchFamily="34" charset="0"/>
                <a:cs typeface="Arial" pitchFamily="34" charset="0"/>
              </a:endParaRPr>
            </a:p>
          </p:txBody>
        </p:sp>
        <p:sp>
          <p:nvSpPr>
            <p:cNvPr id="29" name="Text Box 44"/>
            <p:cNvSpPr txBox="1">
              <a:spLocks noChangeArrowheads="1"/>
            </p:cNvSpPr>
            <p:nvPr/>
          </p:nvSpPr>
          <p:spPr bwMode="auto">
            <a:xfrm>
              <a:off x="1619672" y="3284984"/>
              <a:ext cx="864096" cy="504056"/>
            </a:xfrm>
            <a:prstGeom prst="rect">
              <a:avLst/>
            </a:prstGeom>
            <a:solidFill>
              <a:schemeClr val="accent5">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sr-Cyrl-RS" sz="1200" b="1" dirty="0" smtClean="0">
                  <a:latin typeface="Arial Black" pitchFamily="34" charset="0"/>
                  <a:cs typeface="Arial" pitchFamily="34" charset="0"/>
                </a:rPr>
                <a:t>Детлић</a:t>
              </a:r>
              <a:endParaRPr kumimoji="0" lang="en-US" sz="1200" b="0" i="0" u="none" strike="noStrike" cap="none" normalizeH="0" baseline="0" dirty="0" smtClean="0">
                <a:ln>
                  <a:noFill/>
                </a:ln>
                <a:solidFill>
                  <a:schemeClr val="tx1"/>
                </a:solidFill>
                <a:effectLst/>
                <a:latin typeface="Arial Black" pitchFamily="34" charset="0"/>
                <a:cs typeface="Arial" pitchFamily="34" charset="0"/>
              </a:endParaRPr>
            </a:p>
          </p:txBody>
        </p:sp>
        <p:sp>
          <p:nvSpPr>
            <p:cNvPr id="30" name="Text Box 44"/>
            <p:cNvSpPr txBox="1">
              <a:spLocks noChangeArrowheads="1"/>
            </p:cNvSpPr>
            <p:nvPr/>
          </p:nvSpPr>
          <p:spPr bwMode="auto">
            <a:xfrm>
              <a:off x="6660232" y="3284984"/>
              <a:ext cx="864096" cy="504056"/>
            </a:xfrm>
            <a:prstGeom prst="rect">
              <a:avLst/>
            </a:prstGeom>
            <a:solidFill>
              <a:schemeClr val="accent5">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sr-Cyrl-RS" sz="1200" b="1" dirty="0" smtClean="0">
                  <a:latin typeface="Arial Black" pitchFamily="34" charset="0"/>
                  <a:cs typeface="Arial" pitchFamily="34" charset="0"/>
                </a:rPr>
                <a:t>Паук</a:t>
              </a:r>
              <a:endParaRPr kumimoji="0" lang="en-US" sz="1200" b="0" i="0" u="none" strike="noStrike" cap="none" normalizeH="0" baseline="0" dirty="0" smtClean="0">
                <a:ln>
                  <a:noFill/>
                </a:ln>
                <a:solidFill>
                  <a:schemeClr val="tx1"/>
                </a:solidFill>
                <a:effectLst/>
                <a:latin typeface="Arial Black" pitchFamily="34" charset="0"/>
                <a:cs typeface="Arial" pitchFamily="34" charset="0"/>
              </a:endParaRPr>
            </a:p>
          </p:txBody>
        </p:sp>
        <p:sp>
          <p:nvSpPr>
            <p:cNvPr id="31" name="Text Box 44"/>
            <p:cNvSpPr txBox="1">
              <a:spLocks noChangeArrowheads="1"/>
            </p:cNvSpPr>
            <p:nvPr/>
          </p:nvSpPr>
          <p:spPr bwMode="auto">
            <a:xfrm>
              <a:off x="7775848" y="3284984"/>
              <a:ext cx="1368152" cy="504056"/>
            </a:xfrm>
            <a:prstGeom prst="rect">
              <a:avLst/>
            </a:prstGeom>
            <a:solidFill>
              <a:schemeClr val="accent5">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sr-Cyrl-RS" sz="1200" b="1" dirty="0" smtClean="0">
                  <a:latin typeface="Arial Black" pitchFamily="34" charset="0"/>
                  <a:cs typeface="Arial" pitchFamily="34" charset="0"/>
                </a:rPr>
                <a:t>Птица певачица</a:t>
              </a:r>
              <a:endParaRPr kumimoji="0" lang="en-US" sz="1200" b="0" i="0" u="none" strike="noStrike" cap="none" normalizeH="0" baseline="0" dirty="0" smtClean="0">
                <a:ln>
                  <a:noFill/>
                </a:ln>
                <a:solidFill>
                  <a:schemeClr val="tx1"/>
                </a:solidFill>
                <a:effectLst/>
                <a:latin typeface="Arial Black" pitchFamily="34" charset="0"/>
                <a:cs typeface="Arial" pitchFamily="34" charset="0"/>
              </a:endParaRPr>
            </a:p>
          </p:txBody>
        </p:sp>
        <p:sp>
          <p:nvSpPr>
            <p:cNvPr id="32" name="Text Box 44"/>
            <p:cNvSpPr txBox="1">
              <a:spLocks noChangeArrowheads="1"/>
            </p:cNvSpPr>
            <p:nvPr/>
          </p:nvSpPr>
          <p:spPr bwMode="auto">
            <a:xfrm>
              <a:off x="0" y="3284984"/>
              <a:ext cx="1368152" cy="504056"/>
            </a:xfrm>
            <a:prstGeom prst="rect">
              <a:avLst/>
            </a:prstGeom>
            <a:solidFill>
              <a:schemeClr val="accent5">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sr-Cyrl-RS" sz="1200" b="1" dirty="0" smtClean="0">
                  <a:latin typeface="Arial Black" pitchFamily="34" charset="0"/>
                  <a:cs typeface="Arial" pitchFamily="34" charset="0"/>
                </a:rPr>
                <a:t>Птица грабљивица</a:t>
              </a:r>
              <a:endParaRPr kumimoji="0" lang="en-US" sz="1200" b="0" i="0" u="none" strike="noStrike" cap="none" normalizeH="0" baseline="0" dirty="0" smtClean="0">
                <a:ln>
                  <a:noFill/>
                </a:ln>
                <a:solidFill>
                  <a:schemeClr val="tx1"/>
                </a:solidFill>
                <a:effectLst/>
                <a:latin typeface="Arial Black" pitchFamily="34" charset="0"/>
                <a:cs typeface="Arial" pitchFamily="34" charset="0"/>
              </a:endParaRPr>
            </a:p>
          </p:txBody>
        </p:sp>
        <p:sp>
          <p:nvSpPr>
            <p:cNvPr id="33" name="Text Box 44"/>
            <p:cNvSpPr txBox="1">
              <a:spLocks noChangeArrowheads="1"/>
            </p:cNvSpPr>
            <p:nvPr/>
          </p:nvSpPr>
          <p:spPr bwMode="auto">
            <a:xfrm>
              <a:off x="3779912" y="4869160"/>
              <a:ext cx="1368152" cy="504056"/>
            </a:xfrm>
            <a:prstGeom prst="rect">
              <a:avLst/>
            </a:prstGeom>
            <a:solidFill>
              <a:schemeClr val="accent5">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sr-Cyrl-RS" sz="1200" b="1" dirty="0" smtClean="0">
                  <a:latin typeface="Arial Black" pitchFamily="34" charset="0"/>
                  <a:cs typeface="Arial" pitchFamily="34" charset="0"/>
                </a:rPr>
                <a:t>Птица певачица</a:t>
              </a:r>
              <a:endParaRPr kumimoji="0" lang="en-US" sz="1200" b="0" i="0" u="none" strike="noStrike" cap="none" normalizeH="0" baseline="0" dirty="0" smtClean="0">
                <a:ln>
                  <a:noFill/>
                </a:ln>
                <a:solidFill>
                  <a:schemeClr val="tx1"/>
                </a:solidFill>
                <a:effectLst/>
                <a:latin typeface="Arial Black" pitchFamily="34" charset="0"/>
                <a:cs typeface="Arial" pitchFamily="34" charset="0"/>
              </a:endParaRPr>
            </a:p>
          </p:txBody>
        </p:sp>
        <p:sp>
          <p:nvSpPr>
            <p:cNvPr id="34" name="Text Box 44"/>
            <p:cNvSpPr txBox="1">
              <a:spLocks noChangeArrowheads="1"/>
            </p:cNvSpPr>
            <p:nvPr/>
          </p:nvSpPr>
          <p:spPr bwMode="auto">
            <a:xfrm>
              <a:off x="3779912" y="1700808"/>
              <a:ext cx="1368152" cy="504056"/>
            </a:xfrm>
            <a:prstGeom prst="rect">
              <a:avLst/>
            </a:prstGeom>
            <a:solidFill>
              <a:schemeClr val="accent5">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sr-Cyrl-RS" sz="1200" b="1" dirty="0" smtClean="0">
                  <a:latin typeface="Arial Black" pitchFamily="34" charset="0"/>
                  <a:cs typeface="Arial" pitchFamily="34" charset="0"/>
                </a:rPr>
                <a:t>Птица певачица</a:t>
              </a:r>
              <a:endParaRPr kumimoji="0" lang="en-US" sz="1200" b="0" i="0" u="none" strike="noStrike" cap="none" normalizeH="0" baseline="0" dirty="0" smtClean="0">
                <a:ln>
                  <a:noFill/>
                </a:ln>
                <a:solidFill>
                  <a:schemeClr val="tx1"/>
                </a:solidFill>
                <a:effectLst/>
                <a:latin typeface="Arial Black" pitchFamily="34" charset="0"/>
                <a:cs typeface="Arial" pitchFamily="34" charset="0"/>
              </a:endParaRPr>
            </a:p>
          </p:txBody>
        </p:sp>
      </p:grpSp>
      <p:sp>
        <p:nvSpPr>
          <p:cNvPr id="39" name="Down Arrow 38"/>
          <p:cNvSpPr/>
          <p:nvPr/>
        </p:nvSpPr>
        <p:spPr>
          <a:xfrm>
            <a:off x="4427984" y="4509120"/>
            <a:ext cx="144016" cy="28803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wn Arrow 39"/>
          <p:cNvSpPr/>
          <p:nvPr/>
        </p:nvSpPr>
        <p:spPr>
          <a:xfrm>
            <a:off x="4427984" y="5301208"/>
            <a:ext cx="144016" cy="28803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Up Arrow 40"/>
          <p:cNvSpPr/>
          <p:nvPr/>
        </p:nvSpPr>
        <p:spPr>
          <a:xfrm>
            <a:off x="4427984" y="3717032"/>
            <a:ext cx="144016" cy="288032"/>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Up Arrow 41"/>
          <p:cNvSpPr/>
          <p:nvPr/>
        </p:nvSpPr>
        <p:spPr>
          <a:xfrm>
            <a:off x="4427984" y="2924944"/>
            <a:ext cx="144016" cy="288032"/>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eft Arrow 42"/>
          <p:cNvSpPr/>
          <p:nvPr/>
        </p:nvSpPr>
        <p:spPr>
          <a:xfrm>
            <a:off x="3563888" y="4149080"/>
            <a:ext cx="216024" cy="144016"/>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eft Arrow 43"/>
          <p:cNvSpPr/>
          <p:nvPr/>
        </p:nvSpPr>
        <p:spPr>
          <a:xfrm>
            <a:off x="2483768" y="4149080"/>
            <a:ext cx="216024" cy="144016"/>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Left Arrow 44"/>
          <p:cNvSpPr/>
          <p:nvPr/>
        </p:nvSpPr>
        <p:spPr>
          <a:xfrm>
            <a:off x="1403648" y="4149080"/>
            <a:ext cx="216024" cy="144016"/>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a:off x="5220072" y="4149080"/>
            <a:ext cx="288032" cy="14401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6372200" y="4149080"/>
            <a:ext cx="288032" cy="14401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Arrow 47"/>
          <p:cNvSpPr/>
          <p:nvPr/>
        </p:nvSpPr>
        <p:spPr>
          <a:xfrm>
            <a:off x="7524328" y="4149080"/>
            <a:ext cx="288032" cy="14401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sr-Cyrl-RS" sz="3200" dirty="0" smtClean="0">
                <a:latin typeface="Arial Black" pitchFamily="34" charset="0"/>
              </a:rPr>
              <a:t>ЕКОЛОШКЕ ПИРАМИДЕ</a:t>
            </a:r>
            <a:endParaRPr lang="en-US" sz="3200" dirty="0">
              <a:latin typeface="Arial Black" pitchFamily="34" charset="0"/>
            </a:endParaRPr>
          </a:p>
        </p:txBody>
      </p:sp>
      <p:sp>
        <p:nvSpPr>
          <p:cNvPr id="3" name="Content Placeholder 2"/>
          <p:cNvSpPr>
            <a:spLocks noGrp="1"/>
          </p:cNvSpPr>
          <p:nvPr>
            <p:ph idx="1"/>
          </p:nvPr>
        </p:nvSpPr>
        <p:spPr>
          <a:xfrm>
            <a:off x="0" y="1124744"/>
            <a:ext cx="9144000" cy="2664295"/>
          </a:xfrm>
        </p:spPr>
        <p:style>
          <a:lnRef idx="1">
            <a:schemeClr val="accent4"/>
          </a:lnRef>
          <a:fillRef idx="2">
            <a:schemeClr val="accent4"/>
          </a:fillRef>
          <a:effectRef idx="1">
            <a:schemeClr val="accent4"/>
          </a:effectRef>
          <a:fontRef idx="minor">
            <a:schemeClr val="dk1"/>
          </a:fontRef>
        </p:style>
        <p:txBody>
          <a:bodyPr>
            <a:normAutofit fontScale="92500"/>
          </a:bodyPr>
          <a:lstStyle/>
          <a:p>
            <a:r>
              <a:rPr lang="sr-Cyrl-RS" sz="2000" dirty="0" smtClean="0">
                <a:latin typeface="Arial Black" pitchFamily="34" charset="0"/>
              </a:rPr>
              <a:t>У ланцима исхране у екосистему постоје законитости у погледу </a:t>
            </a:r>
            <a:r>
              <a:rPr lang="sr-Cyrl-RS" sz="2000" dirty="0" smtClean="0">
                <a:solidFill>
                  <a:srgbClr val="FF0000"/>
                </a:solidFill>
                <a:latin typeface="Arial Black" pitchFamily="34" charset="0"/>
              </a:rPr>
              <a:t>броја јединки </a:t>
            </a:r>
            <a:r>
              <a:rPr lang="sr-Cyrl-RS" sz="2000" dirty="0" smtClean="0">
                <a:latin typeface="Arial Black" pitchFamily="34" charset="0"/>
              </a:rPr>
              <a:t>на сваком трофичком нивоу (пирамида бројева), </a:t>
            </a:r>
            <a:r>
              <a:rPr lang="sr-Cyrl-RS" sz="2000" dirty="0" smtClean="0">
                <a:solidFill>
                  <a:srgbClr val="FF0000"/>
                </a:solidFill>
                <a:latin typeface="Arial Black" pitchFamily="34" charset="0"/>
              </a:rPr>
              <a:t>величине или биомасе јединки </a:t>
            </a:r>
            <a:r>
              <a:rPr lang="sr-Cyrl-RS" sz="2000" dirty="0" smtClean="0">
                <a:latin typeface="Arial Black" pitchFamily="34" charset="0"/>
              </a:rPr>
              <a:t>и </a:t>
            </a:r>
            <a:r>
              <a:rPr lang="sr-Cyrl-RS" sz="2000" dirty="0" smtClean="0">
                <a:solidFill>
                  <a:srgbClr val="FF0000"/>
                </a:solidFill>
                <a:latin typeface="Arial Black" pitchFamily="34" charset="0"/>
              </a:rPr>
              <a:t>количине енергије </a:t>
            </a:r>
            <a:r>
              <a:rPr lang="sr-Cyrl-RS" sz="2000" dirty="0" smtClean="0">
                <a:latin typeface="Arial Black" pitchFamily="34" charset="0"/>
              </a:rPr>
              <a:t>која протиче кроз сваки трофички ниво. </a:t>
            </a:r>
          </a:p>
          <a:p>
            <a:r>
              <a:rPr lang="sr-Cyrl-RS" sz="2000" dirty="0" smtClean="0">
                <a:latin typeface="Arial Black" pitchFamily="34" charset="0"/>
              </a:rPr>
              <a:t>Ове законитости су представљене такозваним </a:t>
            </a:r>
            <a:r>
              <a:rPr lang="sr-Cyrl-RS" sz="2800" dirty="0" smtClean="0">
                <a:solidFill>
                  <a:srgbClr val="FF0000"/>
                </a:solidFill>
                <a:latin typeface="Arial Black" pitchFamily="34" charset="0"/>
              </a:rPr>
              <a:t>еколошким пирамидама</a:t>
            </a:r>
          </a:p>
          <a:p>
            <a:r>
              <a:rPr lang="sr-Cyrl-RS" sz="2200" dirty="0" smtClean="0">
                <a:solidFill>
                  <a:schemeClr val="tx1"/>
                </a:solidFill>
                <a:latin typeface="Arial Black" pitchFamily="34" charset="0"/>
              </a:rPr>
              <a:t>На дну пирамиде су увек примарни произвођачи (биљке или бактерије или алге)</a:t>
            </a:r>
          </a:p>
          <a:p>
            <a:pPr>
              <a:buNone/>
            </a:pPr>
            <a:endParaRPr lang="en-US" sz="2200" dirty="0">
              <a:solidFill>
                <a:schemeClr val="tx1"/>
              </a:solidFill>
              <a:latin typeface="Arial Black"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normAutofit fontScale="90000"/>
          </a:bodyPr>
          <a:lstStyle/>
          <a:p>
            <a:r>
              <a:rPr lang="sr-Cyrl-CS" sz="3600" b="1" dirty="0" smtClean="0">
                <a:latin typeface="Arial Black" pitchFamily="34" charset="0"/>
              </a:rPr>
              <a:t>Величински односи чланова ланаца исхране</a:t>
            </a:r>
            <a:endParaRPr lang="en-US" dirty="0"/>
          </a:p>
        </p:txBody>
      </p:sp>
      <p:sp>
        <p:nvSpPr>
          <p:cNvPr id="3" name="Content Placeholder 2"/>
          <p:cNvSpPr>
            <a:spLocks noGrp="1"/>
          </p:cNvSpPr>
          <p:nvPr>
            <p:ph idx="1"/>
          </p:nvPr>
        </p:nvSpPr>
        <p:spPr>
          <a:xfrm>
            <a:off x="0" y="1052736"/>
            <a:ext cx="9144000" cy="2520280"/>
          </a:xfrm>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r>
              <a:rPr lang="sr-Cyrl-CS" dirty="0" smtClean="0">
                <a:latin typeface="Arial Black" pitchFamily="34" charset="0"/>
              </a:rPr>
              <a:t>Ако се поређају по величини раста узастопни чланови једног ланца исхране (од биљоједа до крајњег месоједа), </a:t>
            </a:r>
            <a:r>
              <a:rPr lang="sr-Cyrl-CS" dirty="0" smtClean="0">
                <a:solidFill>
                  <a:srgbClr val="FF0000"/>
                </a:solidFill>
                <a:latin typeface="Arial Black" pitchFamily="34" charset="0"/>
              </a:rPr>
              <a:t>завршни члан је најкрупнији</a:t>
            </a:r>
            <a:r>
              <a:rPr lang="sr-Cyrl-CS" dirty="0" smtClean="0">
                <a:latin typeface="Arial Black" pitchFamily="34" charset="0"/>
              </a:rPr>
              <a:t>. </a:t>
            </a:r>
          </a:p>
          <a:p>
            <a:r>
              <a:rPr lang="sr-Cyrl-CS" dirty="0" smtClean="0">
                <a:latin typeface="Arial Black" pitchFamily="34" charset="0"/>
              </a:rPr>
              <a:t>За животиње месоједе, величина плена којим се храни више или мање је ограничена а уз то је плен покретан и способан да се брани. Мачка не би била у стању да савлада јелена, паук крсташ не би у својој мрежи могао ухватити птицу. </a:t>
            </a:r>
            <a:endParaRPr lang="en-US" dirty="0" smtClean="0">
              <a:latin typeface="Arial Black" pitchFamily="34" charset="0"/>
            </a:endParaRPr>
          </a:p>
          <a:p>
            <a:endParaRPr lang="en-US" dirty="0"/>
          </a:p>
        </p:txBody>
      </p:sp>
      <p:pic>
        <p:nvPicPr>
          <p:cNvPr id="9220" name="Picture 4" descr="http://www.lifeadrift.info/media/2793/food_web_and_ratio_402x277.jpg"/>
          <p:cNvPicPr>
            <a:picLocks noChangeAspect="1" noChangeArrowheads="1"/>
          </p:cNvPicPr>
          <p:nvPr/>
        </p:nvPicPr>
        <p:blipFill>
          <a:blip r:embed="rId2" cstate="print"/>
          <a:srcRect/>
          <a:stretch>
            <a:fillRect/>
          </a:stretch>
        </p:blipFill>
        <p:spPr bwMode="auto">
          <a:xfrm>
            <a:off x="0" y="3789040"/>
            <a:ext cx="4453868" cy="3068960"/>
          </a:xfrm>
          <a:prstGeom prst="rect">
            <a:avLst/>
          </a:prstGeom>
          <a:noFill/>
        </p:spPr>
      </p:pic>
      <p:pic>
        <p:nvPicPr>
          <p:cNvPr id="9222" name="Picture 6" descr="http://www.tokresource.org/tok_classes/enviro/syllabus_content/2.1_structure/aquatic-ecosystem-inverted-pyramid.jpeg"/>
          <p:cNvPicPr>
            <a:picLocks noChangeAspect="1" noChangeArrowheads="1"/>
          </p:cNvPicPr>
          <p:nvPr/>
        </p:nvPicPr>
        <p:blipFill>
          <a:blip r:embed="rId3" cstate="print"/>
          <a:srcRect/>
          <a:stretch>
            <a:fillRect/>
          </a:stretch>
        </p:blipFill>
        <p:spPr bwMode="auto">
          <a:xfrm>
            <a:off x="155575" y="-1189038"/>
            <a:ext cx="2752725" cy="2476501"/>
          </a:xfrm>
          <a:prstGeom prst="rect">
            <a:avLst/>
          </a:prstGeom>
          <a:noFill/>
        </p:spPr>
      </p:pic>
      <p:pic>
        <p:nvPicPr>
          <p:cNvPr id="9224" name="Picture 8" descr="http://www.tokresource.org/tok_classes/enviro/syllabus_content/2.1_structure/aquatic-ecosystem-inverted-pyramid.jpeg"/>
          <p:cNvPicPr>
            <a:picLocks noChangeAspect="1" noChangeArrowheads="1"/>
          </p:cNvPicPr>
          <p:nvPr/>
        </p:nvPicPr>
        <p:blipFill>
          <a:blip r:embed="rId3" cstate="print"/>
          <a:srcRect/>
          <a:stretch>
            <a:fillRect/>
          </a:stretch>
        </p:blipFill>
        <p:spPr bwMode="auto">
          <a:xfrm>
            <a:off x="155575" y="-1189038"/>
            <a:ext cx="2752725" cy="2476501"/>
          </a:xfrm>
          <a:prstGeom prst="rect">
            <a:avLst/>
          </a:prstGeom>
          <a:noFill/>
        </p:spPr>
      </p:pic>
      <p:pic>
        <p:nvPicPr>
          <p:cNvPr id="9" name="Picture 8" descr="lisna-vas"/>
          <p:cNvPicPr/>
          <p:nvPr/>
        </p:nvPicPr>
        <p:blipFill>
          <a:blip r:embed="rId4" cstate="email">
            <a:extLst>
              <a:ext uri="{28A0092B-C50C-407E-A947-70E740481C1C}">
                <a14:useLocalDpi xmlns:a14="http://schemas.microsoft.com/office/drawing/2010/main"/>
              </a:ext>
            </a:extLst>
          </a:blip>
          <a:srcRect/>
          <a:stretch>
            <a:fillRect/>
          </a:stretch>
        </p:blipFill>
        <p:spPr bwMode="auto">
          <a:xfrm>
            <a:off x="5004048" y="3573016"/>
            <a:ext cx="576064" cy="476672"/>
          </a:xfrm>
          <a:prstGeom prst="rect">
            <a:avLst/>
          </a:prstGeom>
          <a:noFill/>
          <a:ln>
            <a:noFill/>
          </a:ln>
        </p:spPr>
      </p:pic>
      <p:pic>
        <p:nvPicPr>
          <p:cNvPr id="10" name="Picture 9" descr="bubamara"/>
          <p:cNvPicPr/>
          <p:nvPr/>
        </p:nvPicPr>
        <p:blipFill>
          <a:blip r:embed="rId5" cstate="email">
            <a:extLst>
              <a:ext uri="{28A0092B-C50C-407E-A947-70E740481C1C}">
                <a14:useLocalDpi xmlns:a14="http://schemas.microsoft.com/office/drawing/2010/main"/>
              </a:ext>
            </a:extLst>
          </a:blip>
          <a:srcRect/>
          <a:stretch>
            <a:fillRect/>
          </a:stretch>
        </p:blipFill>
        <p:spPr bwMode="auto">
          <a:xfrm>
            <a:off x="4716016" y="4005064"/>
            <a:ext cx="1080120" cy="936104"/>
          </a:xfrm>
          <a:prstGeom prst="rect">
            <a:avLst/>
          </a:prstGeom>
          <a:noFill/>
          <a:ln>
            <a:noFill/>
          </a:ln>
        </p:spPr>
      </p:pic>
      <p:pic>
        <p:nvPicPr>
          <p:cNvPr id="11" name="Picture 10" descr="senica"/>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00" y="4941168"/>
            <a:ext cx="1728192" cy="1916832"/>
          </a:xfrm>
          <a:prstGeom prst="rect">
            <a:avLst/>
          </a:prstGeom>
          <a:noFill/>
          <a:ln>
            <a:noFill/>
          </a:ln>
        </p:spPr>
      </p:pic>
      <p:pic>
        <p:nvPicPr>
          <p:cNvPr id="12" name="Picture 11" descr="kobac"/>
          <p:cNvPicPr/>
          <p:nvPr/>
        </p:nvPicPr>
        <p:blipFill>
          <a:blip r:embed="rId7" cstate="print">
            <a:extLst>
              <a:ext uri="{28A0092B-C50C-407E-A947-70E740481C1C}">
                <a14:useLocalDpi xmlns:a14="http://schemas.microsoft.com/office/drawing/2010/main"/>
              </a:ext>
            </a:extLst>
          </a:blip>
          <a:srcRect/>
          <a:stretch>
            <a:fillRect/>
          </a:stretch>
        </p:blipFill>
        <p:spPr bwMode="auto">
          <a:xfrm>
            <a:off x="5940152" y="3501008"/>
            <a:ext cx="3203848" cy="335699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24744"/>
            <a:ext cx="9144000" cy="1296144"/>
          </a:xfrm>
        </p:spPr>
        <p:style>
          <a:lnRef idx="1">
            <a:schemeClr val="accent2"/>
          </a:lnRef>
          <a:fillRef idx="2">
            <a:schemeClr val="accent2"/>
          </a:fillRef>
          <a:effectRef idx="1">
            <a:schemeClr val="accent2"/>
          </a:effectRef>
          <a:fontRef idx="minor">
            <a:schemeClr val="dk1"/>
          </a:fontRef>
        </p:style>
        <p:txBody>
          <a:bodyPr>
            <a:normAutofit/>
          </a:bodyPr>
          <a:lstStyle/>
          <a:p>
            <a:pPr>
              <a:lnSpc>
                <a:spcPts val="1600"/>
              </a:lnSpc>
            </a:pPr>
            <a:r>
              <a:rPr lang="sr-Cyrl-CS" sz="2000" dirty="0" smtClean="0">
                <a:latin typeface="Arial Black" pitchFamily="34" charset="0"/>
              </a:rPr>
              <a:t>Плен не сме бити ни сувише ситан: </a:t>
            </a:r>
          </a:p>
          <a:p>
            <a:pPr>
              <a:lnSpc>
                <a:spcPts val="1600"/>
              </a:lnSpc>
            </a:pPr>
            <a:r>
              <a:rPr lang="sr-Cyrl-CS" sz="2000" dirty="0" smtClean="0">
                <a:latin typeface="Arial Black" pitchFamily="34" charset="0"/>
              </a:rPr>
              <a:t>лав хранећи се мишевима не би могао задовољити свој апетит, а ни птице грабљивице хранећи се пауцима. </a:t>
            </a:r>
          </a:p>
          <a:p>
            <a:pPr>
              <a:lnSpc>
                <a:spcPts val="1600"/>
              </a:lnSpc>
            </a:pPr>
            <a:r>
              <a:rPr lang="sr-Cyrl-CS" sz="2000" dirty="0" smtClean="0">
                <a:latin typeface="Arial Black" pitchFamily="34" charset="0"/>
              </a:rPr>
              <a:t>Количина хране која је потребна у јединици времена и утрошак енергије за њено хватање би био веома велик.</a:t>
            </a:r>
            <a:endParaRPr lang="en-US" sz="2000" dirty="0"/>
          </a:p>
        </p:txBody>
      </p:sp>
      <p:sp>
        <p:nvSpPr>
          <p:cNvPr id="4" name="Title 1"/>
          <p:cNvSpPr>
            <a:spLocks noGrp="1"/>
          </p:cNvSpPr>
          <p:nvPr>
            <p:ph type="title"/>
          </p:nvPr>
        </p:nvSpPr>
        <p:spPr>
          <a:xfrm>
            <a:off x="467544" y="0"/>
            <a:ext cx="8229600" cy="908720"/>
          </a:xfrm>
        </p:spPr>
        <p:txBody>
          <a:bodyPr>
            <a:normAutofit fontScale="90000"/>
          </a:bodyPr>
          <a:lstStyle/>
          <a:p>
            <a:r>
              <a:rPr lang="sr-Cyrl-CS" sz="3600" b="1" dirty="0" smtClean="0">
                <a:latin typeface="Arial Black" pitchFamily="34" charset="0"/>
              </a:rPr>
              <a:t>Величински односи чланова ланаца исхране</a:t>
            </a:r>
            <a:endParaRPr lang="en-US" dirty="0"/>
          </a:p>
        </p:txBody>
      </p:sp>
      <p:sp>
        <p:nvSpPr>
          <p:cNvPr id="5" name="Content Placeholder 2"/>
          <p:cNvSpPr txBox="1">
            <a:spLocks/>
          </p:cNvSpPr>
          <p:nvPr/>
        </p:nvSpPr>
        <p:spPr>
          <a:xfrm>
            <a:off x="0" y="2492896"/>
            <a:ext cx="9144000" cy="864096"/>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sr-Cyrl-CS" sz="2600" b="0" i="0" u="none" strike="noStrike" kern="1200" cap="none" spc="0" normalizeH="0" baseline="0" noProof="0" dirty="0" smtClean="0">
                <a:ln>
                  <a:noFill/>
                </a:ln>
                <a:solidFill>
                  <a:schemeClr val="tx1"/>
                </a:solidFill>
                <a:effectLst/>
                <a:uLnTx/>
                <a:uFillTx/>
                <a:latin typeface="Arial Black" pitchFamily="34" charset="0"/>
                <a:ea typeface="+mn-ea"/>
                <a:cs typeface="+mn-cs"/>
              </a:rPr>
              <a:t>Природа се постарала да постоји одређен оптимум, да зависно од величине предатора (грабљивице) буде и величина и облик плена.</a:t>
            </a:r>
            <a:endParaRPr kumimoji="0" lang="en-US" sz="2600" b="0" i="0" u="none" strike="noStrike" kern="1200" cap="none" spc="0" normalizeH="0" baseline="0" noProof="0" dirty="0" smtClean="0">
              <a:ln>
                <a:noFill/>
              </a:ln>
              <a:solidFill>
                <a:schemeClr val="tx1"/>
              </a:solidFill>
              <a:effectLst/>
              <a:uLnTx/>
              <a:uFillTx/>
              <a:latin typeface="Arial Black"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8194" name="Picture 2" descr="http://blog.houseofnutrition.com/wp-content/uploads/2011/09/blogmercury.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60032" y="3789040"/>
            <a:ext cx="4091947" cy="3068960"/>
          </a:xfrm>
          <a:prstGeom prst="rect">
            <a:avLst/>
          </a:prstGeom>
          <a:noFill/>
        </p:spPr>
      </p:pic>
      <p:pic>
        <p:nvPicPr>
          <p:cNvPr id="8196" name="Picture 4" descr="http://3.bp.blogspot.com/-04PPuYYIUgQ/T7g8_9l4W0I/AAAAAAAAGnQ/fgtMXtRm76Q/s1600/big_fish_eat_little_fish_by_fizzyjinks-d2yjybh.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3860453"/>
            <a:ext cx="4283968" cy="2997547"/>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124744"/>
            <a:ext cx="9144000" cy="29546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sr-Cyrl-CS" sz="2400" dirty="0" smtClean="0">
                <a:latin typeface="Arial Black" pitchFamily="34" charset="0"/>
              </a:rPr>
              <a:t>Постојеће разлике у величини плена и предатора је један од услова постојања ланца исхране а истовремено те разлике условљавају да </a:t>
            </a:r>
            <a:r>
              <a:rPr lang="sr-Cyrl-CS" sz="2400" dirty="0" smtClean="0">
                <a:solidFill>
                  <a:srgbClr val="FF0000"/>
                </a:solidFill>
                <a:latin typeface="Arial Black" pitchFamily="34" charset="0"/>
              </a:rPr>
              <a:t>број чланова једног ланца исхране не може бити већи од 6-7 чланова</a:t>
            </a:r>
            <a:r>
              <a:rPr lang="sr-Cyrl-CS" sz="2400" dirty="0" smtClean="0">
                <a:latin typeface="Arial Black" pitchFamily="34" charset="0"/>
              </a:rPr>
              <a:t>. </a:t>
            </a:r>
            <a:r>
              <a:rPr lang="sr-Cyrl-CS" sz="2400" b="1" dirty="0" smtClean="0">
                <a:latin typeface="Arial Black" pitchFamily="34" charset="0"/>
              </a:rPr>
              <a:t>Ово је правило о величинским односима грабљивица (предатора) и плена и није без изузетака.</a:t>
            </a:r>
            <a:endParaRPr lang="en-US" sz="2400" dirty="0" smtClean="0">
              <a:latin typeface="Arial Black" pitchFamily="34" charset="0"/>
            </a:endParaRPr>
          </a:p>
          <a:p>
            <a:endParaRPr lang="en-US" dirty="0"/>
          </a:p>
        </p:txBody>
      </p:sp>
      <p:sp>
        <p:nvSpPr>
          <p:cNvPr id="9" name="Title 1"/>
          <p:cNvSpPr>
            <a:spLocks noGrp="1"/>
          </p:cNvSpPr>
          <p:nvPr>
            <p:ph type="title"/>
          </p:nvPr>
        </p:nvSpPr>
        <p:spPr>
          <a:xfrm>
            <a:off x="395536" y="0"/>
            <a:ext cx="8229600" cy="908720"/>
          </a:xfrm>
        </p:spPr>
        <p:txBody>
          <a:bodyPr>
            <a:normAutofit fontScale="90000"/>
          </a:bodyPr>
          <a:lstStyle/>
          <a:p>
            <a:r>
              <a:rPr lang="sr-Cyrl-CS" sz="3600" b="1" dirty="0" smtClean="0">
                <a:latin typeface="Arial Black" pitchFamily="34" charset="0"/>
              </a:rPr>
              <a:t>Величински односи чланова ланаца исхране</a:t>
            </a:r>
            <a:endParaRPr lang="en-US" dirty="0"/>
          </a:p>
        </p:txBody>
      </p:sp>
      <p:sp>
        <p:nvSpPr>
          <p:cNvPr id="10" name="Rounded Rectangle 9"/>
          <p:cNvSpPr/>
          <p:nvPr/>
        </p:nvSpPr>
        <p:spPr>
          <a:xfrm>
            <a:off x="0" y="4653136"/>
            <a:ext cx="1152128" cy="64807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b="1" dirty="0" smtClean="0">
                <a:solidFill>
                  <a:schemeClr val="tx1"/>
                </a:solidFill>
                <a:latin typeface="Arial Narrow" pitchFamily="34" charset="0"/>
              </a:rPr>
              <a:t>Угинули остаци биљака</a:t>
            </a:r>
            <a:endParaRPr lang="en-US" sz="1400" b="1" dirty="0">
              <a:solidFill>
                <a:schemeClr val="tx1"/>
              </a:solidFill>
              <a:latin typeface="Arial Narrow" pitchFamily="34" charset="0"/>
            </a:endParaRPr>
          </a:p>
        </p:txBody>
      </p:sp>
      <p:sp>
        <p:nvSpPr>
          <p:cNvPr id="11" name="Rounded Rectangle 10"/>
          <p:cNvSpPr/>
          <p:nvPr/>
        </p:nvSpPr>
        <p:spPr>
          <a:xfrm>
            <a:off x="1331640" y="4653136"/>
            <a:ext cx="1080120" cy="64807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b="1" dirty="0" smtClean="0">
                <a:solidFill>
                  <a:schemeClr val="tx1"/>
                </a:solidFill>
                <a:latin typeface="Arial Narrow" pitchFamily="34" charset="0"/>
              </a:rPr>
              <a:t>Бактерије</a:t>
            </a:r>
            <a:endParaRPr lang="en-US" sz="1400" b="1" dirty="0">
              <a:solidFill>
                <a:schemeClr val="tx1"/>
              </a:solidFill>
              <a:latin typeface="Arial Narrow" pitchFamily="34" charset="0"/>
            </a:endParaRPr>
          </a:p>
        </p:txBody>
      </p:sp>
      <p:sp>
        <p:nvSpPr>
          <p:cNvPr id="12" name="Rounded Rectangle 11"/>
          <p:cNvSpPr/>
          <p:nvPr/>
        </p:nvSpPr>
        <p:spPr>
          <a:xfrm>
            <a:off x="2627784" y="4653136"/>
            <a:ext cx="1152128" cy="64807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b="1" dirty="0" smtClean="0">
                <a:solidFill>
                  <a:schemeClr val="tx1"/>
                </a:solidFill>
                <a:latin typeface="Arial Narrow" pitchFamily="34" charset="0"/>
              </a:rPr>
              <a:t>Амебе</a:t>
            </a:r>
            <a:endParaRPr lang="en-US" sz="1400" b="1" dirty="0">
              <a:solidFill>
                <a:schemeClr val="tx1"/>
              </a:solidFill>
              <a:latin typeface="Arial Narrow" pitchFamily="34" charset="0"/>
            </a:endParaRPr>
          </a:p>
        </p:txBody>
      </p:sp>
      <p:sp>
        <p:nvSpPr>
          <p:cNvPr id="13" name="Rounded Rectangle 12"/>
          <p:cNvSpPr/>
          <p:nvPr/>
        </p:nvSpPr>
        <p:spPr>
          <a:xfrm>
            <a:off x="3995936" y="4653136"/>
            <a:ext cx="1152128" cy="64807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b="1" dirty="0" smtClean="0">
                <a:solidFill>
                  <a:schemeClr val="tx1"/>
                </a:solidFill>
                <a:latin typeface="Arial Narrow" pitchFamily="34" charset="0"/>
              </a:rPr>
              <a:t>Грабљиве нематоде</a:t>
            </a:r>
          </a:p>
          <a:p>
            <a:pPr algn="ctr"/>
            <a:r>
              <a:rPr lang="sr-Cyrl-RS" sz="1400" b="1" dirty="0" smtClean="0">
                <a:solidFill>
                  <a:schemeClr val="tx1"/>
                </a:solidFill>
                <a:latin typeface="Arial Narrow" pitchFamily="34" charset="0"/>
              </a:rPr>
              <a:t>(црви)</a:t>
            </a:r>
            <a:endParaRPr lang="en-US" sz="1400" b="1" dirty="0">
              <a:solidFill>
                <a:schemeClr val="tx1"/>
              </a:solidFill>
              <a:latin typeface="Arial Narrow" pitchFamily="34" charset="0"/>
            </a:endParaRPr>
          </a:p>
        </p:txBody>
      </p:sp>
      <p:sp>
        <p:nvSpPr>
          <p:cNvPr id="14" name="Rounded Rectangle 13"/>
          <p:cNvSpPr/>
          <p:nvPr/>
        </p:nvSpPr>
        <p:spPr>
          <a:xfrm>
            <a:off x="5364088" y="4581128"/>
            <a:ext cx="1152128" cy="79208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b="1" dirty="0" smtClean="0">
                <a:solidFill>
                  <a:schemeClr val="tx1"/>
                </a:solidFill>
                <a:latin typeface="Arial Narrow" pitchFamily="34" charset="0"/>
              </a:rPr>
              <a:t>Инсекти који се хране нематодама</a:t>
            </a:r>
            <a:endParaRPr lang="en-US" sz="1400" b="1" dirty="0">
              <a:solidFill>
                <a:schemeClr val="tx1"/>
              </a:solidFill>
              <a:latin typeface="Arial Narrow" pitchFamily="34" charset="0"/>
            </a:endParaRPr>
          </a:p>
        </p:txBody>
      </p:sp>
      <p:sp>
        <p:nvSpPr>
          <p:cNvPr id="15" name="Rounded Rectangle 14"/>
          <p:cNvSpPr/>
          <p:nvPr/>
        </p:nvSpPr>
        <p:spPr>
          <a:xfrm>
            <a:off x="6660232" y="4653136"/>
            <a:ext cx="1152128" cy="64807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b="1" dirty="0" smtClean="0">
                <a:solidFill>
                  <a:schemeClr val="tx1"/>
                </a:solidFill>
                <a:latin typeface="Arial Narrow" pitchFamily="34" charset="0"/>
              </a:rPr>
              <a:t>Птице певачице</a:t>
            </a:r>
            <a:endParaRPr lang="en-US" sz="1400" b="1" dirty="0">
              <a:solidFill>
                <a:schemeClr val="tx1"/>
              </a:solidFill>
              <a:latin typeface="Arial Narrow" pitchFamily="34" charset="0"/>
            </a:endParaRPr>
          </a:p>
        </p:txBody>
      </p:sp>
      <p:sp>
        <p:nvSpPr>
          <p:cNvPr id="16" name="Rounded Rectangle 15"/>
          <p:cNvSpPr/>
          <p:nvPr/>
        </p:nvSpPr>
        <p:spPr>
          <a:xfrm>
            <a:off x="7991872" y="4653136"/>
            <a:ext cx="1152128" cy="64807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b="1" dirty="0" smtClean="0">
                <a:solidFill>
                  <a:schemeClr val="tx1"/>
                </a:solidFill>
                <a:latin typeface="Arial Narrow" pitchFamily="34" charset="0"/>
              </a:rPr>
              <a:t>Птице грабљивице</a:t>
            </a:r>
            <a:endParaRPr lang="en-US" sz="1400" b="1" dirty="0">
              <a:solidFill>
                <a:schemeClr val="tx1"/>
              </a:solidFill>
              <a:latin typeface="Arial Narrow" pitchFamily="34" charset="0"/>
            </a:endParaRPr>
          </a:p>
        </p:txBody>
      </p:sp>
      <p:sp>
        <p:nvSpPr>
          <p:cNvPr id="17" name="Right Arrow 16"/>
          <p:cNvSpPr/>
          <p:nvPr/>
        </p:nvSpPr>
        <p:spPr>
          <a:xfrm>
            <a:off x="1115616" y="4941168"/>
            <a:ext cx="216024" cy="14401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2411760" y="4941168"/>
            <a:ext cx="216024" cy="14401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3779912" y="4941168"/>
            <a:ext cx="216024" cy="14401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5148064" y="4941168"/>
            <a:ext cx="216024" cy="14401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6444208" y="4941168"/>
            <a:ext cx="216024" cy="14401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7812360" y="4941168"/>
            <a:ext cx="216024" cy="14401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52736"/>
            <a:ext cx="9144000" cy="2764904"/>
          </a:xfrm>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p>
            <a:r>
              <a:rPr lang="sr-Cyrl-CS" dirty="0" smtClean="0">
                <a:latin typeface="Arial Black" pitchFamily="34" charset="0"/>
              </a:rPr>
              <a:t>Веома често неким животињама величина, истрајност или специјалне способности могу помоћи да савладају већи плен. Вуци у чопору лако савладају далеко крупнијег јелена. </a:t>
            </a:r>
          </a:p>
          <a:p>
            <a:r>
              <a:rPr lang="sr-Cyrl-CS" dirty="0" smtClean="0">
                <a:latin typeface="Arial Black" pitchFamily="34" charset="0"/>
              </a:rPr>
              <a:t>Афрички путујући мрави у ројевима од више милиона јединки су опасни чак и за крупније сисаре. </a:t>
            </a:r>
          </a:p>
          <a:p>
            <a:r>
              <a:rPr lang="sr-Cyrl-CS" dirty="0" smtClean="0">
                <a:latin typeface="Arial Black" pitchFamily="34" charset="0"/>
              </a:rPr>
              <a:t>Неки крупни сисари, као безуби кит, се хране зоопланктоном, ситним пленом; несразмерно својој величини, мравојед који се храни мравима.</a:t>
            </a:r>
            <a:endParaRPr lang="en-US" dirty="0" smtClean="0">
              <a:latin typeface="Arial Black" pitchFamily="34" charset="0"/>
            </a:endParaRPr>
          </a:p>
          <a:p>
            <a:endParaRPr lang="en-US" dirty="0"/>
          </a:p>
        </p:txBody>
      </p:sp>
      <p:sp>
        <p:nvSpPr>
          <p:cNvPr id="4" name="Title 1"/>
          <p:cNvSpPr>
            <a:spLocks noGrp="1"/>
          </p:cNvSpPr>
          <p:nvPr>
            <p:ph type="title"/>
          </p:nvPr>
        </p:nvSpPr>
        <p:spPr>
          <a:xfrm>
            <a:off x="395536" y="0"/>
            <a:ext cx="8229600" cy="692696"/>
          </a:xfrm>
        </p:spPr>
        <p:txBody>
          <a:bodyPr>
            <a:normAutofit fontScale="90000"/>
          </a:bodyPr>
          <a:lstStyle/>
          <a:p>
            <a:r>
              <a:rPr lang="sr-Cyrl-CS" sz="3600" b="1" dirty="0" smtClean="0">
                <a:latin typeface="Arial Black" pitchFamily="34" charset="0"/>
              </a:rPr>
              <a:t>Величински односи чланова ланаца исхране</a:t>
            </a:r>
            <a:endParaRPr lang="en-US" dirty="0"/>
          </a:p>
        </p:txBody>
      </p:sp>
      <p:pic>
        <p:nvPicPr>
          <p:cNvPr id="6146" name="Picture 2" descr="http://newswatch.nationalgeographic.com/files/2014/01/frog-and-ant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589747"/>
            <a:ext cx="3024336" cy="2268253"/>
          </a:xfrm>
          <a:prstGeom prst="rect">
            <a:avLst/>
          </a:prstGeom>
          <a:noFill/>
        </p:spPr>
      </p:pic>
      <p:pic>
        <p:nvPicPr>
          <p:cNvPr id="6148" name="Picture 4" descr="http://images.nationalgeographic.com/wpf/media-live/photos/000/006/cache/krill_601_600x45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0694" y="3717032"/>
            <a:ext cx="1693306" cy="1268760"/>
          </a:xfrm>
          <a:prstGeom prst="rect">
            <a:avLst/>
          </a:prstGeom>
          <a:noFill/>
        </p:spPr>
      </p:pic>
      <p:sp>
        <p:nvSpPr>
          <p:cNvPr id="6" name="TextBox 5"/>
          <p:cNvSpPr txBox="1"/>
          <p:nvPr/>
        </p:nvSpPr>
        <p:spPr>
          <a:xfrm>
            <a:off x="3347864" y="4077072"/>
            <a:ext cx="4032448" cy="523220"/>
          </a:xfrm>
          <a:prstGeom prst="rect">
            <a:avLst/>
          </a:prstGeom>
          <a:noFill/>
        </p:spPr>
        <p:txBody>
          <a:bodyPr wrap="square" rtlCol="0">
            <a:spAutoFit/>
          </a:bodyPr>
          <a:lstStyle/>
          <a:p>
            <a:r>
              <a:rPr lang="sr-Cyrl-RS" sz="1400" dirty="0" smtClean="0">
                <a:latin typeface="Arial Black" pitchFamily="34" charset="0"/>
              </a:rPr>
              <a:t>Плави кит од 100 тона се храни искључиво рачићима величине 2 см</a:t>
            </a:r>
            <a:endParaRPr lang="en-US" sz="1400" dirty="0">
              <a:latin typeface="Arial Black" pitchFamily="34" charset="0"/>
            </a:endParaRPr>
          </a:p>
        </p:txBody>
      </p:sp>
      <p:pic>
        <p:nvPicPr>
          <p:cNvPr id="6150" name="Picture 6" descr="http://www.gundemim.net/wp-content/uploads/2014/01/mavi-balina.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87824" y="4903236"/>
            <a:ext cx="6156176" cy="1954764"/>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22114"/>
          </a:xfrm>
        </p:spPr>
        <p:txBody>
          <a:bodyPr>
            <a:normAutofit fontScale="90000"/>
          </a:bodyPr>
          <a:lstStyle/>
          <a:p>
            <a:r>
              <a:rPr lang="sr-Cyrl-CS" sz="3600" b="1" dirty="0" smtClean="0">
                <a:latin typeface="Arial Black" pitchFamily="34" charset="0"/>
              </a:rPr>
              <a:t>Бројни односи међу члановима ланца исхране</a:t>
            </a:r>
            <a:endParaRPr lang="en-US" dirty="0"/>
          </a:p>
        </p:txBody>
      </p:sp>
      <p:sp>
        <p:nvSpPr>
          <p:cNvPr id="3" name="Content Placeholder 2"/>
          <p:cNvSpPr>
            <a:spLocks noGrp="1"/>
          </p:cNvSpPr>
          <p:nvPr>
            <p:ph idx="1"/>
          </p:nvPr>
        </p:nvSpPr>
        <p:spPr>
          <a:xfrm>
            <a:off x="0" y="1124744"/>
            <a:ext cx="9144000" cy="2880320"/>
          </a:xfrm>
        </p:spPr>
        <p:style>
          <a:lnRef idx="1">
            <a:schemeClr val="accent6"/>
          </a:lnRef>
          <a:fillRef idx="2">
            <a:schemeClr val="accent6"/>
          </a:fillRef>
          <a:effectRef idx="1">
            <a:schemeClr val="accent6"/>
          </a:effectRef>
          <a:fontRef idx="minor">
            <a:schemeClr val="dk1"/>
          </a:fontRef>
        </p:style>
        <p:txBody>
          <a:bodyPr>
            <a:noAutofit/>
          </a:bodyPr>
          <a:lstStyle/>
          <a:p>
            <a:pPr>
              <a:lnSpc>
                <a:spcPts val="1600"/>
              </a:lnSpc>
            </a:pPr>
            <a:r>
              <a:rPr lang="sr-Cyrl-CS" sz="2000" dirty="0" smtClean="0">
                <a:solidFill>
                  <a:srgbClr val="FF0000"/>
                </a:solidFill>
                <a:latin typeface="Arial Black" pitchFamily="34" charset="0"/>
              </a:rPr>
              <a:t>У једном ланцу исхране највећи је број јединки почетних чланова ланаца а најмањи број завршних чланова</a:t>
            </a:r>
            <a:r>
              <a:rPr lang="sr-Cyrl-CS" sz="2000" dirty="0" smtClean="0">
                <a:latin typeface="Arial Black" pitchFamily="34" charset="0"/>
              </a:rPr>
              <a:t>.</a:t>
            </a:r>
            <a:endParaRPr lang="en-US" sz="2000" dirty="0" smtClean="0">
              <a:latin typeface="Arial Black" pitchFamily="34" charset="0"/>
            </a:endParaRPr>
          </a:p>
          <a:p>
            <a:pPr>
              <a:lnSpc>
                <a:spcPts val="1600"/>
              </a:lnSpc>
            </a:pPr>
            <a:r>
              <a:rPr lang="sr-Cyrl-CS" sz="2000" dirty="0" smtClean="0">
                <a:latin typeface="Arial Black" pitchFamily="34" charset="0"/>
              </a:rPr>
              <a:t>У шумској заједници највећи је број биљних ваши и других биљоједних инсеката. Њихова маса је и поред великог броја неупоредиво мања од масе биљака којима се хране. Много је мањи број јединки паукова који се хране биљним вашима, још је мањи број птица певачица који се хране пауцима, а број грабљивица који су завршни члан ланца је ограничен</a:t>
            </a:r>
          </a:p>
          <a:p>
            <a:pPr>
              <a:lnSpc>
                <a:spcPts val="1600"/>
              </a:lnSpc>
            </a:pPr>
            <a:r>
              <a:rPr lang="sr-Cyrl-CS" sz="2000" dirty="0" smtClean="0">
                <a:latin typeface="Arial Black" pitchFamily="34" charset="0"/>
              </a:rPr>
              <a:t>Ови односи се представљају </a:t>
            </a:r>
            <a:r>
              <a:rPr lang="sr-Cyrl-CS" sz="2000" dirty="0" smtClean="0">
                <a:solidFill>
                  <a:srgbClr val="FF0000"/>
                </a:solidFill>
                <a:latin typeface="Arial Black" pitchFamily="34" charset="0"/>
              </a:rPr>
              <a:t>пирамидом бројева или </a:t>
            </a:r>
          </a:p>
          <a:p>
            <a:pPr>
              <a:lnSpc>
                <a:spcPts val="1600"/>
              </a:lnSpc>
            </a:pPr>
            <a:r>
              <a:rPr lang="sr-Cyrl-CS" sz="2000" dirty="0" smtClean="0">
                <a:solidFill>
                  <a:srgbClr val="FF0000"/>
                </a:solidFill>
                <a:latin typeface="Arial Black" pitchFamily="34" charset="0"/>
              </a:rPr>
              <a:t>пирамидом маса</a:t>
            </a:r>
            <a:endParaRPr lang="en-US" sz="2000" dirty="0">
              <a:solidFill>
                <a:srgbClr val="FF0000"/>
              </a:solidFill>
              <a:latin typeface="Arial Black" pitchFamily="34" charset="0"/>
            </a:endParaRPr>
          </a:p>
        </p:txBody>
      </p:sp>
      <p:pic>
        <p:nvPicPr>
          <p:cNvPr id="5122" name="Picture 2" descr="http://ykonline.yksd.com/distanceedcourses/Courses/Biology/lessons/FourthQuarter/Chapter%2012/12-2/images/Pyramid%20of%20Numbers.gif"/>
          <p:cNvPicPr>
            <a:picLocks noChangeAspect="1" noChangeArrowheads="1"/>
          </p:cNvPicPr>
          <p:nvPr/>
        </p:nvPicPr>
        <p:blipFill>
          <a:blip r:embed="rId2" cstate="print"/>
          <a:srcRect/>
          <a:stretch>
            <a:fillRect/>
          </a:stretch>
        </p:blipFill>
        <p:spPr bwMode="auto">
          <a:xfrm>
            <a:off x="5759624" y="3742419"/>
            <a:ext cx="3384376" cy="3115581"/>
          </a:xfrm>
          <a:prstGeom prst="rect">
            <a:avLst/>
          </a:prstGeom>
          <a:noFill/>
        </p:spPr>
      </p:pic>
      <p:pic>
        <p:nvPicPr>
          <p:cNvPr id="5124" name="Picture 4" descr="http://www.citruscollege.edu/lc/archive/biology/PublishingImages/0856a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3886" y="3789040"/>
            <a:ext cx="4085892" cy="306896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563888" y="2636912"/>
            <a:ext cx="2880320" cy="3024336"/>
          </a:xfrm>
          <a:prstGeom prst="roundRect">
            <a:avLst/>
          </a:prstGeom>
          <a:solidFill>
            <a:srgbClr val="F7D7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0" y="1052736"/>
            <a:ext cx="9144000" cy="1512168"/>
          </a:xfrm>
        </p:spPr>
        <p:txBody>
          <a:bodyPr>
            <a:normAutofit fontScale="92500" lnSpcReduction="20000"/>
          </a:bodyPr>
          <a:lstStyle/>
          <a:p>
            <a:pPr algn="l"/>
            <a:r>
              <a:rPr lang="sr-Cyrl-CS" sz="2400" dirty="0">
                <a:solidFill>
                  <a:schemeClr val="tx1"/>
                </a:solidFill>
                <a:latin typeface="Arial Black" pitchFamily="34" charset="0"/>
              </a:rPr>
              <a:t>Биљке </a:t>
            </a:r>
            <a:r>
              <a:rPr lang="sr-Cyrl-CS" sz="2400" dirty="0" smtClean="0">
                <a:solidFill>
                  <a:schemeClr val="tx1"/>
                </a:solidFill>
                <a:latin typeface="Arial Black" pitchFamily="34" charset="0"/>
              </a:rPr>
              <a:t>и неке бактерије </a:t>
            </a:r>
            <a:r>
              <a:rPr lang="sr-Cyrl-CS" sz="2400" dirty="0">
                <a:solidFill>
                  <a:schemeClr val="tx1"/>
                </a:solidFill>
                <a:latin typeface="Arial Black" pitchFamily="34" charset="0"/>
              </a:rPr>
              <a:t>су једино способне да користе непосредно неорганске материје и да из њих изграђују органска једињења, која затим користе као извор енергије за животне процесе и као материјал за своје биосинтезе.</a:t>
            </a:r>
            <a:endParaRPr lang="en-US" sz="2400" dirty="0">
              <a:solidFill>
                <a:schemeClr val="tx1"/>
              </a:solidFill>
              <a:latin typeface="Arial Black" pitchFamily="34" charset="0"/>
            </a:endParaRPr>
          </a:p>
          <a:p>
            <a:pPr algn="l"/>
            <a:endParaRPr lang="en-US" sz="2200" dirty="0">
              <a:solidFill>
                <a:schemeClr val="tx1"/>
              </a:solidFill>
              <a:latin typeface="Arial Black" pitchFamily="34" charset="0"/>
            </a:endParaRPr>
          </a:p>
        </p:txBody>
      </p:sp>
      <p:sp>
        <p:nvSpPr>
          <p:cNvPr id="4" name="Title 1"/>
          <p:cNvSpPr>
            <a:spLocks noGrp="1"/>
          </p:cNvSpPr>
          <p:nvPr>
            <p:ph type="ctrTitle"/>
          </p:nvPr>
        </p:nvSpPr>
        <p:spPr>
          <a:xfrm>
            <a:off x="755650" y="0"/>
            <a:ext cx="7772400" cy="866775"/>
          </a:xfrm>
        </p:spPr>
        <p:txBody>
          <a:bodyPr>
            <a:normAutofit fontScale="90000"/>
          </a:bodyPr>
          <a:lstStyle/>
          <a:p>
            <a:r>
              <a:rPr lang="sr-Cyrl-CS" dirty="0"/>
              <a:t> </a:t>
            </a:r>
            <a:r>
              <a:rPr lang="en-US" dirty="0"/>
              <a:t/>
            </a:r>
            <a:br>
              <a:rPr lang="en-US" dirty="0"/>
            </a:br>
            <a:r>
              <a:rPr lang="sr-Cyrl-CS" sz="3600" b="1" dirty="0">
                <a:latin typeface="Arial Black" pitchFamily="34" charset="0"/>
              </a:rPr>
              <a:t>ТИПОВИ ИСХРАНЕ</a:t>
            </a:r>
            <a:r>
              <a:rPr lang="en-US" dirty="0"/>
              <a:t/>
            </a:r>
            <a:br>
              <a:rPr lang="en-US" dirty="0"/>
            </a:br>
            <a:endParaRPr lang="en-US" dirty="0"/>
          </a:p>
        </p:txBody>
      </p:sp>
      <p:sp>
        <p:nvSpPr>
          <p:cNvPr id="7" name="TextBox 6"/>
          <p:cNvSpPr txBox="1"/>
          <p:nvPr/>
        </p:nvSpPr>
        <p:spPr>
          <a:xfrm>
            <a:off x="2915816" y="4149080"/>
            <a:ext cx="864096" cy="369332"/>
          </a:xfrm>
          <a:prstGeom prst="rect">
            <a:avLst/>
          </a:prstGeom>
          <a:noFill/>
        </p:spPr>
        <p:txBody>
          <a:bodyPr wrap="square" rtlCol="0">
            <a:spAutoFit/>
          </a:bodyPr>
          <a:lstStyle/>
          <a:p>
            <a:r>
              <a:rPr lang="en-US" dirty="0" smtClean="0">
                <a:latin typeface="Arial Black"/>
              </a:rPr>
              <a:t>►►</a:t>
            </a:r>
            <a:endParaRPr lang="en-US" dirty="0"/>
          </a:p>
        </p:txBody>
      </p:sp>
      <p:sp>
        <p:nvSpPr>
          <p:cNvPr id="8" name="TextBox 7"/>
          <p:cNvSpPr txBox="1"/>
          <p:nvPr/>
        </p:nvSpPr>
        <p:spPr>
          <a:xfrm>
            <a:off x="3635896" y="2996952"/>
            <a:ext cx="2736304" cy="2308324"/>
          </a:xfrm>
          <a:prstGeom prst="rect">
            <a:avLst/>
          </a:prstGeom>
          <a:noFill/>
        </p:spPr>
        <p:txBody>
          <a:bodyPr wrap="square" rtlCol="0">
            <a:spAutoFit/>
          </a:bodyPr>
          <a:lstStyle/>
          <a:p>
            <a:r>
              <a:rPr lang="sr-Cyrl-RS" dirty="0" smtClean="0">
                <a:solidFill>
                  <a:srgbClr val="0070C0"/>
                </a:solidFill>
                <a:latin typeface="Arial Black" pitchFamily="34" charset="0"/>
              </a:rPr>
              <a:t>Органска материја:</a:t>
            </a:r>
          </a:p>
          <a:p>
            <a:r>
              <a:rPr lang="sr-Cyrl-RS" sz="1400" dirty="0" smtClean="0">
                <a:latin typeface="Arial Black" pitchFamily="34" charset="0"/>
              </a:rPr>
              <a:t>Молекули базирани на ланцима угљеника:</a:t>
            </a:r>
          </a:p>
          <a:p>
            <a:r>
              <a:rPr lang="sr-Cyrl-RS" sz="1400" dirty="0" smtClean="0">
                <a:latin typeface="Arial Black" pitchFamily="34" charset="0"/>
              </a:rPr>
              <a:t>Прости шећери </a:t>
            </a:r>
            <a:r>
              <a:rPr lang="en-US" sz="1400" dirty="0" smtClean="0">
                <a:latin typeface="Arial Black"/>
              </a:rPr>
              <a:t>►</a:t>
            </a:r>
            <a:r>
              <a:rPr lang="sr-Cyrl-RS" sz="1400" dirty="0" smtClean="0">
                <a:latin typeface="Arial Black" pitchFamily="34" charset="0"/>
              </a:rPr>
              <a:t>угљени хидрати, </a:t>
            </a:r>
          </a:p>
          <a:p>
            <a:r>
              <a:rPr lang="sr-Cyrl-RS" sz="1400" dirty="0" smtClean="0">
                <a:latin typeface="Arial Black" pitchFamily="34" charset="0"/>
              </a:rPr>
              <a:t>Аминокиселине</a:t>
            </a:r>
            <a:r>
              <a:rPr lang="en-US" sz="1400" dirty="0" smtClean="0">
                <a:latin typeface="Arial Black"/>
              </a:rPr>
              <a:t> ►</a:t>
            </a:r>
            <a:r>
              <a:rPr lang="sr-Cyrl-RS" sz="1400" dirty="0" smtClean="0">
                <a:latin typeface="Arial Black" pitchFamily="34" charset="0"/>
              </a:rPr>
              <a:t>протеини, </a:t>
            </a:r>
          </a:p>
          <a:p>
            <a:r>
              <a:rPr lang="sr-Cyrl-RS" sz="1400" dirty="0" smtClean="0">
                <a:latin typeface="Arial Black" pitchFamily="34" charset="0"/>
              </a:rPr>
              <a:t>Масне киселине </a:t>
            </a:r>
            <a:r>
              <a:rPr lang="en-US" sz="1400" dirty="0" smtClean="0">
                <a:latin typeface="Arial Black"/>
              </a:rPr>
              <a:t>►</a:t>
            </a:r>
            <a:endParaRPr lang="sr-Cyrl-RS" sz="1400" dirty="0" smtClean="0">
              <a:latin typeface="Arial Black" pitchFamily="34" charset="0"/>
            </a:endParaRPr>
          </a:p>
          <a:p>
            <a:r>
              <a:rPr lang="sr-Cyrl-RS" sz="1400" dirty="0" smtClean="0">
                <a:latin typeface="Arial Black" pitchFamily="34" charset="0"/>
              </a:rPr>
              <a:t>липиди, </a:t>
            </a:r>
          </a:p>
          <a:p>
            <a:r>
              <a:rPr lang="sr-Cyrl-RS" sz="1400" dirty="0" smtClean="0">
                <a:latin typeface="Arial Black" pitchFamily="34" charset="0"/>
              </a:rPr>
              <a:t>Нуклеотиди </a:t>
            </a:r>
            <a:r>
              <a:rPr lang="en-US" sz="1400" dirty="0" smtClean="0">
                <a:latin typeface="Arial Black"/>
              </a:rPr>
              <a:t>►</a:t>
            </a:r>
            <a:r>
              <a:rPr lang="sr-Cyrl-RS" sz="1400" dirty="0" smtClean="0">
                <a:latin typeface="Arial Black"/>
              </a:rPr>
              <a:t> </a:t>
            </a:r>
            <a:r>
              <a:rPr lang="sr-Cyrl-RS" sz="1400" dirty="0" smtClean="0">
                <a:latin typeface="Arial Black" pitchFamily="34" charset="0"/>
              </a:rPr>
              <a:t>ДНК, РНК</a:t>
            </a:r>
            <a:endParaRPr lang="en-US" sz="1400" dirty="0">
              <a:latin typeface="Arial Black" pitchFamily="34" charset="0"/>
            </a:endParaRPr>
          </a:p>
        </p:txBody>
      </p:sp>
      <p:sp>
        <p:nvSpPr>
          <p:cNvPr id="9" name="Rounded Rectangle 8"/>
          <p:cNvSpPr/>
          <p:nvPr/>
        </p:nvSpPr>
        <p:spPr>
          <a:xfrm>
            <a:off x="0" y="2636912"/>
            <a:ext cx="2987824" cy="302433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solidFill>
                  <a:srgbClr val="FF0000"/>
                </a:solidFill>
                <a:latin typeface="Arial Black" pitchFamily="34" charset="0"/>
              </a:rPr>
              <a:t>Неорганска материја:</a:t>
            </a:r>
          </a:p>
          <a:p>
            <a:r>
              <a:rPr lang="sr-Cyrl-RS" sz="1400" dirty="0" smtClean="0">
                <a:solidFill>
                  <a:schemeClr val="tx1"/>
                </a:solidFill>
                <a:latin typeface="Arial Black" pitchFamily="34" charset="0"/>
              </a:rPr>
              <a:t>Вода -</a:t>
            </a:r>
            <a:r>
              <a:rPr lang="sr-Latn-RS" sz="1400" dirty="0" smtClean="0">
                <a:solidFill>
                  <a:schemeClr val="tx1"/>
                </a:solidFill>
                <a:latin typeface="Arial Black" pitchFamily="34" charset="0"/>
              </a:rPr>
              <a:t>H</a:t>
            </a:r>
            <a:r>
              <a:rPr lang="sr-Latn-RS" sz="1400" baseline="-25000" dirty="0" smtClean="0">
                <a:solidFill>
                  <a:schemeClr val="tx1"/>
                </a:solidFill>
                <a:latin typeface="Arial Black" pitchFamily="34" charset="0"/>
              </a:rPr>
              <a:t>2</a:t>
            </a:r>
            <a:r>
              <a:rPr lang="sr-Latn-RS" sz="1400" dirty="0" smtClean="0">
                <a:solidFill>
                  <a:schemeClr val="tx1"/>
                </a:solidFill>
                <a:latin typeface="Arial Black" pitchFamily="34" charset="0"/>
              </a:rPr>
              <a:t>O, </a:t>
            </a:r>
            <a:endParaRPr lang="sr-Cyrl-RS" sz="1400" dirty="0" smtClean="0">
              <a:solidFill>
                <a:schemeClr val="tx1"/>
              </a:solidFill>
              <a:latin typeface="Arial Black" pitchFamily="34" charset="0"/>
            </a:endParaRPr>
          </a:p>
          <a:p>
            <a:r>
              <a:rPr lang="sr-Cyrl-RS" sz="1400" dirty="0" smtClean="0">
                <a:solidFill>
                  <a:schemeClr val="tx1"/>
                </a:solidFill>
                <a:latin typeface="Arial Black" pitchFamily="34" charset="0"/>
              </a:rPr>
              <a:t>угљен-диоксид -</a:t>
            </a:r>
            <a:r>
              <a:rPr lang="sr-Latn-RS" sz="1400" dirty="0" smtClean="0">
                <a:solidFill>
                  <a:schemeClr val="tx1"/>
                </a:solidFill>
                <a:latin typeface="Arial Black" pitchFamily="34" charset="0"/>
              </a:rPr>
              <a:t>C</a:t>
            </a:r>
            <a:r>
              <a:rPr lang="sr-Cyrl-RS" sz="1400" dirty="0" smtClean="0">
                <a:solidFill>
                  <a:schemeClr val="tx1"/>
                </a:solidFill>
                <a:latin typeface="Arial Black" pitchFamily="34" charset="0"/>
              </a:rPr>
              <a:t>О</a:t>
            </a:r>
            <a:r>
              <a:rPr lang="sr-Cyrl-RS" sz="1400" baseline="-25000" dirty="0" smtClean="0">
                <a:solidFill>
                  <a:schemeClr val="tx1"/>
                </a:solidFill>
                <a:latin typeface="Arial Black" pitchFamily="34" charset="0"/>
              </a:rPr>
              <a:t>2</a:t>
            </a:r>
            <a:r>
              <a:rPr lang="sr-Cyrl-RS" sz="1400" dirty="0" smtClean="0">
                <a:solidFill>
                  <a:schemeClr val="tx1"/>
                </a:solidFill>
                <a:latin typeface="Arial Black" pitchFamily="34" charset="0"/>
              </a:rPr>
              <a:t>, </a:t>
            </a:r>
          </a:p>
          <a:p>
            <a:r>
              <a:rPr lang="sr-Cyrl-RS" sz="1400" dirty="0" smtClean="0">
                <a:solidFill>
                  <a:schemeClr val="tx1"/>
                </a:solidFill>
                <a:latin typeface="Arial Black" pitchFamily="34" charset="0"/>
              </a:rPr>
              <a:t>јони соли: нитрати -</a:t>
            </a:r>
            <a:r>
              <a:rPr lang="sr-Latn-RS" sz="1400" dirty="0" smtClean="0">
                <a:solidFill>
                  <a:schemeClr val="tx1"/>
                </a:solidFill>
                <a:latin typeface="Arial Black" pitchFamily="34" charset="0"/>
              </a:rPr>
              <a:t>NO</a:t>
            </a:r>
            <a:r>
              <a:rPr lang="sr-Latn-RS" sz="1400" baseline="-25000" dirty="0" smtClean="0">
                <a:solidFill>
                  <a:schemeClr val="tx1"/>
                </a:solidFill>
                <a:latin typeface="Arial Black" pitchFamily="34" charset="0"/>
              </a:rPr>
              <a:t>2</a:t>
            </a:r>
            <a:r>
              <a:rPr lang="sr-Latn-RS" sz="1400" dirty="0" smtClean="0">
                <a:solidFill>
                  <a:schemeClr val="tx1"/>
                </a:solidFill>
                <a:latin typeface="Arial Black" pitchFamily="34" charset="0"/>
              </a:rPr>
              <a:t>, </a:t>
            </a:r>
            <a:r>
              <a:rPr lang="sr-Cyrl-RS" sz="1400" dirty="0" smtClean="0">
                <a:solidFill>
                  <a:schemeClr val="tx1"/>
                </a:solidFill>
                <a:latin typeface="Arial Black" pitchFamily="34" charset="0"/>
              </a:rPr>
              <a:t>сулфати -</a:t>
            </a:r>
            <a:r>
              <a:rPr lang="sr-Latn-RS" sz="1400" dirty="0" smtClean="0">
                <a:solidFill>
                  <a:schemeClr val="tx1"/>
                </a:solidFill>
                <a:latin typeface="Arial Black" pitchFamily="34" charset="0"/>
              </a:rPr>
              <a:t>SO</a:t>
            </a:r>
            <a:r>
              <a:rPr lang="sr-Latn-RS" sz="1400" baseline="-25000" dirty="0" smtClean="0">
                <a:solidFill>
                  <a:schemeClr val="tx1"/>
                </a:solidFill>
                <a:latin typeface="Arial Black" pitchFamily="34" charset="0"/>
              </a:rPr>
              <a:t>4</a:t>
            </a:r>
            <a:r>
              <a:rPr lang="sr-Latn-RS" sz="1400" dirty="0" smtClean="0">
                <a:solidFill>
                  <a:schemeClr val="tx1"/>
                </a:solidFill>
                <a:latin typeface="Arial Black" pitchFamily="34" charset="0"/>
              </a:rPr>
              <a:t>, </a:t>
            </a:r>
            <a:r>
              <a:rPr lang="sr-Cyrl-RS" sz="1400" dirty="0" smtClean="0">
                <a:solidFill>
                  <a:schemeClr val="tx1"/>
                </a:solidFill>
                <a:latin typeface="Arial Black" pitchFamily="34" charset="0"/>
              </a:rPr>
              <a:t>фосфати -</a:t>
            </a:r>
            <a:r>
              <a:rPr lang="sr-Latn-RS" sz="1400" dirty="0" smtClean="0">
                <a:solidFill>
                  <a:schemeClr val="tx1"/>
                </a:solidFill>
                <a:latin typeface="Arial Black" pitchFamily="34" charset="0"/>
              </a:rPr>
              <a:t>PO</a:t>
            </a:r>
            <a:r>
              <a:rPr lang="sr-Latn-RS" sz="1400" baseline="-25000" dirty="0" smtClean="0">
                <a:solidFill>
                  <a:schemeClr val="tx1"/>
                </a:solidFill>
                <a:latin typeface="Arial Black" pitchFamily="34" charset="0"/>
              </a:rPr>
              <a:t>4</a:t>
            </a:r>
            <a:r>
              <a:rPr lang="sr-Latn-RS" sz="1400" dirty="0" smtClean="0">
                <a:solidFill>
                  <a:schemeClr val="tx1"/>
                </a:solidFill>
                <a:latin typeface="Arial Black" pitchFamily="34" charset="0"/>
              </a:rPr>
              <a:t>,</a:t>
            </a:r>
            <a:r>
              <a:rPr lang="sr-Cyrl-RS" sz="1400" dirty="0" smtClean="0">
                <a:solidFill>
                  <a:schemeClr val="tx1"/>
                </a:solidFill>
                <a:latin typeface="Arial Black" pitchFamily="34" charset="0"/>
              </a:rPr>
              <a:t> хлориди,</a:t>
            </a:r>
            <a:r>
              <a:rPr lang="sr-Latn-RS" sz="1400" dirty="0" smtClean="0">
                <a:solidFill>
                  <a:schemeClr val="tx1"/>
                </a:solidFill>
                <a:latin typeface="Arial Black" pitchFamily="34" charset="0"/>
              </a:rPr>
              <a:t> </a:t>
            </a:r>
            <a:endParaRPr lang="sr-Cyrl-RS" sz="1400" dirty="0" smtClean="0">
              <a:solidFill>
                <a:schemeClr val="tx1"/>
              </a:solidFill>
              <a:latin typeface="Arial Black" pitchFamily="34" charset="0"/>
            </a:endParaRPr>
          </a:p>
          <a:p>
            <a:r>
              <a:rPr lang="sr-Cyrl-RS" sz="1400" dirty="0" smtClean="0">
                <a:solidFill>
                  <a:schemeClr val="tx1"/>
                </a:solidFill>
                <a:latin typeface="Arial Black" pitchFamily="34" charset="0"/>
              </a:rPr>
              <a:t>калцијум -</a:t>
            </a:r>
            <a:r>
              <a:rPr lang="sr-Latn-RS" sz="1400" dirty="0" smtClean="0">
                <a:solidFill>
                  <a:schemeClr val="tx1"/>
                </a:solidFill>
                <a:latin typeface="Arial Black" pitchFamily="34" charset="0"/>
              </a:rPr>
              <a:t>Ca, </a:t>
            </a:r>
            <a:r>
              <a:rPr lang="sr-Cyrl-RS" sz="1400" dirty="0" smtClean="0">
                <a:solidFill>
                  <a:schemeClr val="tx1"/>
                </a:solidFill>
                <a:latin typeface="Arial Black" pitchFamily="34" charset="0"/>
              </a:rPr>
              <a:t>магнезијум -</a:t>
            </a:r>
            <a:r>
              <a:rPr lang="sr-Latn-RS" sz="1400" dirty="0" smtClean="0">
                <a:solidFill>
                  <a:schemeClr val="tx1"/>
                </a:solidFill>
                <a:latin typeface="Arial Black" pitchFamily="34" charset="0"/>
              </a:rPr>
              <a:t>Mg, </a:t>
            </a:r>
            <a:r>
              <a:rPr lang="sr-Cyrl-RS" sz="1400" dirty="0" smtClean="0">
                <a:solidFill>
                  <a:schemeClr val="tx1"/>
                </a:solidFill>
                <a:latin typeface="Arial Black" pitchFamily="34" charset="0"/>
              </a:rPr>
              <a:t>гвожђе -</a:t>
            </a:r>
            <a:r>
              <a:rPr lang="sr-Latn-RS" sz="1400" dirty="0" smtClean="0">
                <a:solidFill>
                  <a:schemeClr val="tx1"/>
                </a:solidFill>
                <a:latin typeface="Arial Black" pitchFamily="34" charset="0"/>
              </a:rPr>
              <a:t>Fe, </a:t>
            </a:r>
            <a:r>
              <a:rPr lang="sr-Cyrl-RS" sz="1400" dirty="0" smtClean="0">
                <a:solidFill>
                  <a:schemeClr val="tx1"/>
                </a:solidFill>
                <a:latin typeface="Arial Black" pitchFamily="34" charset="0"/>
              </a:rPr>
              <a:t>калијум -</a:t>
            </a:r>
            <a:r>
              <a:rPr lang="sr-Latn-RS" sz="1400" dirty="0" smtClean="0">
                <a:solidFill>
                  <a:schemeClr val="tx1"/>
                </a:solidFill>
                <a:latin typeface="Arial Black" pitchFamily="34" charset="0"/>
              </a:rPr>
              <a:t>K, </a:t>
            </a:r>
            <a:r>
              <a:rPr lang="sr-Cyrl-RS" sz="1400" dirty="0" smtClean="0">
                <a:solidFill>
                  <a:schemeClr val="tx1"/>
                </a:solidFill>
                <a:latin typeface="Arial Black" pitchFamily="34" charset="0"/>
              </a:rPr>
              <a:t>натријум -</a:t>
            </a:r>
            <a:r>
              <a:rPr lang="sr-Latn-RS" sz="1400" dirty="0" smtClean="0">
                <a:solidFill>
                  <a:schemeClr val="tx1"/>
                </a:solidFill>
                <a:latin typeface="Arial Black" pitchFamily="34" charset="0"/>
              </a:rPr>
              <a:t>Na, </a:t>
            </a:r>
            <a:r>
              <a:rPr lang="sr-Cyrl-RS" sz="1400" dirty="0" smtClean="0">
                <a:solidFill>
                  <a:schemeClr val="tx1"/>
                </a:solidFill>
                <a:latin typeface="Arial Black" pitchFamily="34" charset="0"/>
              </a:rPr>
              <a:t>микроелементи (М</a:t>
            </a:r>
            <a:r>
              <a:rPr lang="sr-Latn-RS" sz="1400" dirty="0" smtClean="0">
                <a:solidFill>
                  <a:schemeClr val="tx1"/>
                </a:solidFill>
                <a:latin typeface="Arial Black" pitchFamily="34" charset="0"/>
              </a:rPr>
              <a:t>n, Cu, Mo,...)</a:t>
            </a:r>
            <a:endParaRPr lang="en-US" dirty="0"/>
          </a:p>
        </p:txBody>
      </p:sp>
      <p:sp>
        <p:nvSpPr>
          <p:cNvPr id="12" name="Rounded Rectangle 11"/>
          <p:cNvSpPr/>
          <p:nvPr/>
        </p:nvSpPr>
        <p:spPr>
          <a:xfrm>
            <a:off x="611560" y="5661248"/>
            <a:ext cx="1728192" cy="72008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600" dirty="0" smtClean="0">
                <a:solidFill>
                  <a:srgbClr val="FF0000"/>
                </a:solidFill>
                <a:latin typeface="Arial Black" pitchFamily="34" charset="0"/>
              </a:rPr>
              <a:t>Земљиште</a:t>
            </a:r>
            <a:endParaRPr lang="en-US" sz="1600" dirty="0">
              <a:solidFill>
                <a:srgbClr val="FF0000"/>
              </a:solidFill>
              <a:latin typeface="Arial Black" pitchFamily="34" charset="0"/>
            </a:endParaRPr>
          </a:p>
        </p:txBody>
      </p:sp>
      <p:sp>
        <p:nvSpPr>
          <p:cNvPr id="13" name="Rounded Rectangle 12"/>
          <p:cNvSpPr/>
          <p:nvPr/>
        </p:nvSpPr>
        <p:spPr>
          <a:xfrm>
            <a:off x="3635896" y="5661248"/>
            <a:ext cx="2592288" cy="728464"/>
          </a:xfrm>
          <a:prstGeom prst="roundRect">
            <a:avLst/>
          </a:prstGeom>
          <a:solidFill>
            <a:srgbClr val="F7D7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600" dirty="0" smtClean="0">
                <a:solidFill>
                  <a:schemeClr val="tx1"/>
                </a:solidFill>
                <a:latin typeface="Arial Black" pitchFamily="34" charset="0"/>
              </a:rPr>
              <a:t>Биљке</a:t>
            </a:r>
            <a:r>
              <a:rPr lang="en-US" sz="1600" dirty="0" smtClean="0">
                <a:solidFill>
                  <a:schemeClr val="tx1"/>
                </a:solidFill>
                <a:latin typeface="Arial Black"/>
              </a:rPr>
              <a:t>►►</a:t>
            </a:r>
            <a:r>
              <a:rPr lang="sr-Cyrl-RS" sz="1600" dirty="0" smtClean="0">
                <a:solidFill>
                  <a:schemeClr val="tx1"/>
                </a:solidFill>
                <a:latin typeface="Arial Black" pitchFamily="34" charset="0"/>
              </a:rPr>
              <a:t> Остала жива бића</a:t>
            </a:r>
            <a:endParaRPr lang="en-US" sz="1600" dirty="0">
              <a:solidFill>
                <a:schemeClr val="tx1"/>
              </a:solidFill>
              <a:latin typeface="Arial Black" pitchFamily="34" charset="0"/>
            </a:endParaRPr>
          </a:p>
        </p:txBody>
      </p:sp>
      <p:sp>
        <p:nvSpPr>
          <p:cNvPr id="14" name="TextBox 13"/>
          <p:cNvSpPr txBox="1"/>
          <p:nvPr/>
        </p:nvSpPr>
        <p:spPr>
          <a:xfrm>
            <a:off x="6372200" y="4077072"/>
            <a:ext cx="864096" cy="369332"/>
          </a:xfrm>
          <a:prstGeom prst="rect">
            <a:avLst/>
          </a:prstGeom>
          <a:noFill/>
        </p:spPr>
        <p:txBody>
          <a:bodyPr wrap="square" rtlCol="0">
            <a:spAutoFit/>
          </a:bodyPr>
          <a:lstStyle/>
          <a:p>
            <a:r>
              <a:rPr lang="en-US" dirty="0" smtClean="0">
                <a:latin typeface="Arial Black"/>
              </a:rPr>
              <a:t>►►►</a:t>
            </a:r>
            <a:endParaRPr lang="en-US" dirty="0"/>
          </a:p>
        </p:txBody>
      </p:sp>
      <p:sp>
        <p:nvSpPr>
          <p:cNvPr id="15" name="Rounded Rectangle 14"/>
          <p:cNvSpPr/>
          <p:nvPr/>
        </p:nvSpPr>
        <p:spPr>
          <a:xfrm>
            <a:off x="7236296" y="4941168"/>
            <a:ext cx="1728192" cy="72008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600" dirty="0" smtClean="0">
                <a:solidFill>
                  <a:srgbClr val="FF0000"/>
                </a:solidFill>
                <a:latin typeface="Arial Black" pitchFamily="34" charset="0"/>
              </a:rPr>
              <a:t>Земљиште</a:t>
            </a:r>
            <a:endParaRPr lang="en-US" sz="1600" dirty="0">
              <a:solidFill>
                <a:srgbClr val="FF0000"/>
              </a:solidFill>
              <a:latin typeface="Arial Black" pitchFamily="34" charset="0"/>
            </a:endParaRPr>
          </a:p>
        </p:txBody>
      </p:sp>
      <p:sp>
        <p:nvSpPr>
          <p:cNvPr id="17" name="Rounded Rectangle 16"/>
          <p:cNvSpPr/>
          <p:nvPr/>
        </p:nvSpPr>
        <p:spPr>
          <a:xfrm>
            <a:off x="7127776" y="3645024"/>
            <a:ext cx="2016224" cy="128776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solidFill>
                  <a:srgbClr val="FF0000"/>
                </a:solidFill>
                <a:latin typeface="Arial Black" pitchFamily="34" charset="0"/>
              </a:rPr>
              <a:t>Неорганска материја:</a:t>
            </a:r>
          </a:p>
        </p:txBody>
      </p:sp>
      <p:sp>
        <p:nvSpPr>
          <p:cNvPr id="18" name="Oval 17"/>
          <p:cNvSpPr/>
          <p:nvPr/>
        </p:nvSpPr>
        <p:spPr>
          <a:xfrm>
            <a:off x="6516216" y="4365104"/>
            <a:ext cx="648072" cy="208823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r-Cyrl-RS" sz="1400" dirty="0" smtClean="0">
                <a:solidFill>
                  <a:schemeClr val="tx1"/>
                </a:solidFill>
                <a:latin typeface="Arial Black" pitchFamily="34" charset="0"/>
              </a:rPr>
              <a:t>Бактерије!!!</a:t>
            </a:r>
            <a:endParaRPr lang="en-US" sz="1400" dirty="0">
              <a:solidFill>
                <a:schemeClr val="tx1"/>
              </a:solidFill>
              <a:latin typeface="Arial Black" pitchFamily="34" charset="0"/>
            </a:endParaRPr>
          </a:p>
        </p:txBody>
      </p:sp>
      <p:sp>
        <p:nvSpPr>
          <p:cNvPr id="19" name="Oval 18"/>
          <p:cNvSpPr/>
          <p:nvPr/>
        </p:nvSpPr>
        <p:spPr>
          <a:xfrm>
            <a:off x="6516216" y="2132856"/>
            <a:ext cx="648072" cy="2016224"/>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r-Cyrl-RS" sz="1400" dirty="0" smtClean="0">
                <a:solidFill>
                  <a:schemeClr val="tx1"/>
                </a:solidFill>
                <a:latin typeface="Arial Black" pitchFamily="34" charset="0"/>
              </a:rPr>
              <a:t>Бактерије!!!</a:t>
            </a:r>
            <a:endParaRPr lang="en-US" sz="1400" dirty="0">
              <a:solidFill>
                <a:schemeClr val="tx1"/>
              </a:solidFill>
              <a:latin typeface="Arial Black" pitchFamily="34" charset="0"/>
            </a:endParaRPr>
          </a:p>
        </p:txBody>
      </p:sp>
      <p:sp>
        <p:nvSpPr>
          <p:cNvPr id="20" name="Oval 19"/>
          <p:cNvSpPr/>
          <p:nvPr/>
        </p:nvSpPr>
        <p:spPr>
          <a:xfrm>
            <a:off x="2915816" y="4581128"/>
            <a:ext cx="648072" cy="2088232"/>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r-Cyrl-RS" sz="1400" dirty="0" smtClean="0">
                <a:solidFill>
                  <a:schemeClr val="tx1"/>
                </a:solidFill>
                <a:latin typeface="Arial Black" pitchFamily="34" charset="0"/>
              </a:rPr>
              <a:t>Фотосинтеза!</a:t>
            </a:r>
            <a:endParaRPr lang="en-US" sz="1400" dirty="0">
              <a:solidFill>
                <a:schemeClr val="tx1"/>
              </a:solidFill>
              <a:latin typeface="Arial Black" pitchFamily="34" charset="0"/>
            </a:endParaRPr>
          </a:p>
        </p:txBody>
      </p:sp>
      <p:sp>
        <p:nvSpPr>
          <p:cNvPr id="21" name="Oval 20"/>
          <p:cNvSpPr/>
          <p:nvPr/>
        </p:nvSpPr>
        <p:spPr>
          <a:xfrm>
            <a:off x="2915816" y="2132856"/>
            <a:ext cx="648072" cy="2088232"/>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r-Cyrl-RS" sz="1400" dirty="0" smtClean="0">
                <a:solidFill>
                  <a:schemeClr val="tx1"/>
                </a:solidFill>
                <a:latin typeface="Arial Black" pitchFamily="34" charset="0"/>
              </a:rPr>
              <a:t>Фотосинтеза!</a:t>
            </a:r>
            <a:endParaRPr lang="en-US" sz="1400" dirty="0">
              <a:solidFill>
                <a:schemeClr val="tx1"/>
              </a:solidFill>
              <a:latin typeface="Arial Black"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24744"/>
            <a:ext cx="9144000" cy="1612775"/>
          </a:xfrm>
        </p:spPr>
        <p:style>
          <a:lnRef idx="1">
            <a:schemeClr val="dk1"/>
          </a:lnRef>
          <a:fillRef idx="2">
            <a:schemeClr val="dk1"/>
          </a:fillRef>
          <a:effectRef idx="1">
            <a:schemeClr val="dk1"/>
          </a:effectRef>
          <a:fontRef idx="minor">
            <a:schemeClr val="dk1"/>
          </a:fontRef>
        </p:style>
        <p:txBody>
          <a:bodyPr>
            <a:normAutofit fontScale="92500" lnSpcReduction="20000"/>
          </a:bodyPr>
          <a:lstStyle/>
          <a:p>
            <a:r>
              <a:rPr lang="sr-Cyrl-CS" sz="2400" b="1" dirty="0" smtClean="0">
                <a:latin typeface="Arial Black" pitchFamily="34" charset="0"/>
              </a:rPr>
              <a:t>Овај бројни однос између чланова ланца исхране је означен као пирамида бројева</a:t>
            </a:r>
            <a:r>
              <a:rPr lang="sr-Cyrl-CS" sz="2400" dirty="0" smtClean="0">
                <a:latin typeface="Arial Black" pitchFamily="34" charset="0"/>
              </a:rPr>
              <a:t> </a:t>
            </a:r>
            <a:r>
              <a:rPr lang="sr-Cyrl-CS" sz="2400" b="1" dirty="0" smtClean="0">
                <a:latin typeface="Arial Black" pitchFamily="34" charset="0"/>
              </a:rPr>
              <a:t>( Елтон 1927 ) – </a:t>
            </a:r>
          </a:p>
          <a:p>
            <a:r>
              <a:rPr lang="sr-Cyrl-CS" sz="2400" b="1" dirty="0" smtClean="0">
                <a:solidFill>
                  <a:srgbClr val="FF0000"/>
                </a:solidFill>
                <a:latin typeface="Arial Black" pitchFamily="34" charset="0"/>
              </a:rPr>
              <a:t>„сваки предходни члан у ланцу својом бројношћу обезбеђује опстанак следећег члана чији број јединки нужно мора бити мањи.“</a:t>
            </a:r>
            <a:endParaRPr lang="en-US" sz="2400" dirty="0" smtClean="0">
              <a:solidFill>
                <a:srgbClr val="FF0000"/>
              </a:solidFill>
              <a:latin typeface="Arial Black" pitchFamily="34" charset="0"/>
            </a:endParaRPr>
          </a:p>
          <a:p>
            <a:endParaRPr lang="en-US" dirty="0"/>
          </a:p>
        </p:txBody>
      </p:sp>
      <p:sp>
        <p:nvSpPr>
          <p:cNvPr id="6" name="Title 1"/>
          <p:cNvSpPr txBox="1">
            <a:spLocks/>
          </p:cNvSpPr>
          <p:nvPr/>
        </p:nvSpPr>
        <p:spPr>
          <a:xfrm>
            <a:off x="395536" y="0"/>
            <a:ext cx="8229600" cy="922114"/>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r-Cyrl-CS" sz="3600" b="1" i="0" u="none" strike="noStrike" kern="1200" cap="none" spc="0" normalizeH="0" baseline="0" noProof="0" dirty="0" smtClean="0">
                <a:ln>
                  <a:noFill/>
                </a:ln>
                <a:solidFill>
                  <a:schemeClr val="tx1"/>
                </a:solidFill>
                <a:effectLst/>
                <a:uLnTx/>
                <a:uFillTx/>
                <a:latin typeface="Arial Black" pitchFamily="34" charset="0"/>
                <a:ea typeface="+mj-ea"/>
                <a:cs typeface="+mj-cs"/>
              </a:rPr>
              <a:t>Бројни однос међу члановима ланца исхране</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4100" name="Picture 4" descr="http://schoolworkhelper.net/wp-content/uploads/2011/01/EnergyPyramid-26a65z5.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7248" y="2636912"/>
            <a:ext cx="3806752" cy="2852936"/>
          </a:xfrm>
          <a:prstGeom prst="rect">
            <a:avLst/>
          </a:prstGeom>
          <a:noFill/>
        </p:spPr>
      </p:pic>
      <p:pic>
        <p:nvPicPr>
          <p:cNvPr id="7" name="Picture 2" descr="http://www.rspb.org.uk/Images/fc8_750_tcm9-96729.gif?width=76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714105"/>
            <a:ext cx="5367447" cy="214389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40768"/>
            <a:ext cx="9144000" cy="4032448"/>
          </a:xfrm>
        </p:spPr>
        <p:style>
          <a:lnRef idx="1">
            <a:schemeClr val="accent4"/>
          </a:lnRef>
          <a:fillRef idx="2">
            <a:schemeClr val="accent4"/>
          </a:fillRef>
          <a:effectRef idx="1">
            <a:schemeClr val="accent4"/>
          </a:effectRef>
          <a:fontRef idx="minor">
            <a:schemeClr val="dk1"/>
          </a:fontRef>
        </p:style>
        <p:txBody>
          <a:bodyPr>
            <a:normAutofit fontScale="62500" lnSpcReduction="20000"/>
          </a:bodyPr>
          <a:lstStyle/>
          <a:p>
            <a:r>
              <a:rPr lang="sr-Cyrl-CS" dirty="0" smtClean="0">
                <a:latin typeface="Arial Black" pitchFamily="34" charset="0"/>
              </a:rPr>
              <a:t>У </a:t>
            </a:r>
            <a:r>
              <a:rPr lang="sr-Cyrl-CS" dirty="0" smtClean="0">
                <a:solidFill>
                  <a:srgbClr val="FF0000"/>
                </a:solidFill>
                <a:latin typeface="Arial Black" pitchFamily="34" charset="0"/>
              </a:rPr>
              <a:t>пирамиди биомасе </a:t>
            </a:r>
            <a:r>
              <a:rPr lang="sr-Cyrl-CS" dirty="0" smtClean="0">
                <a:latin typeface="Arial Black" pitchFamily="34" charset="0"/>
              </a:rPr>
              <a:t>чланови ланца исхране се не представљају бројем јединки него њиховом </a:t>
            </a:r>
            <a:r>
              <a:rPr lang="sr-Cyrl-CS" dirty="0" smtClean="0">
                <a:solidFill>
                  <a:srgbClr val="FF0000"/>
                </a:solidFill>
                <a:latin typeface="Arial Black" pitchFamily="34" charset="0"/>
              </a:rPr>
              <a:t>укупном биомасом</a:t>
            </a:r>
            <a:r>
              <a:rPr lang="sr-Cyrl-CS" dirty="0" smtClean="0">
                <a:latin typeface="Arial Black" pitchFamily="34" charset="0"/>
              </a:rPr>
              <a:t>, чиме се боље изражавају квантитативни (количински) односи између њих.</a:t>
            </a:r>
            <a:endParaRPr lang="en-US" dirty="0" smtClean="0">
              <a:latin typeface="Arial Black" pitchFamily="34" charset="0"/>
            </a:endParaRPr>
          </a:p>
          <a:p>
            <a:r>
              <a:rPr lang="sr-Cyrl-CS" dirty="0" smtClean="0">
                <a:latin typeface="Arial Black" pitchFamily="34" charset="0"/>
              </a:rPr>
              <a:t>Пирамида биомасе не показује којом се брзином у оквиру ланца исхране органска материја ствара и троши. </a:t>
            </a:r>
          </a:p>
          <a:p>
            <a:r>
              <a:rPr lang="sr-Cyrl-CS" dirty="0" smtClean="0">
                <a:latin typeface="Arial Black" pitchFamily="34" charset="0"/>
              </a:rPr>
              <a:t>Стварне квантитативне односе </a:t>
            </a:r>
          </a:p>
          <a:p>
            <a:r>
              <a:rPr lang="sr-Cyrl-CS" dirty="0" smtClean="0">
                <a:latin typeface="Arial Black" pitchFamily="34" charset="0"/>
              </a:rPr>
              <a:t>између чланова ланца је </a:t>
            </a:r>
          </a:p>
          <a:p>
            <a:r>
              <a:rPr lang="sr-Cyrl-CS" dirty="0" smtClean="0">
                <a:latin typeface="Arial Black" pitchFamily="34" charset="0"/>
              </a:rPr>
              <a:t>могуће утврдити кроз </a:t>
            </a:r>
          </a:p>
          <a:p>
            <a:r>
              <a:rPr lang="sr-Cyrl-CS" dirty="0" smtClean="0">
                <a:solidFill>
                  <a:srgbClr val="FF0000"/>
                </a:solidFill>
                <a:latin typeface="Arial Black" pitchFamily="34" charset="0"/>
              </a:rPr>
              <a:t>пирамиду енергије </a:t>
            </a:r>
            <a:r>
              <a:rPr lang="sr-Cyrl-CS" dirty="0" smtClean="0">
                <a:latin typeface="Arial Black" pitchFamily="34" charset="0"/>
              </a:rPr>
              <a:t>(изражава </a:t>
            </a:r>
          </a:p>
          <a:p>
            <a:r>
              <a:rPr lang="sr-Cyrl-CS" dirty="0" smtClean="0">
                <a:latin typeface="Arial Black" pitchFamily="34" charset="0"/>
              </a:rPr>
              <a:t>количину енергије која у </a:t>
            </a:r>
          </a:p>
          <a:p>
            <a:r>
              <a:rPr lang="sr-Cyrl-CS" dirty="0" smtClean="0">
                <a:latin typeface="Arial Black" pitchFamily="34" charset="0"/>
              </a:rPr>
              <a:t>Јединици времена протиче </a:t>
            </a:r>
          </a:p>
          <a:p>
            <a:r>
              <a:rPr lang="sr-Cyrl-CS" dirty="0" smtClean="0">
                <a:latin typeface="Arial Black" pitchFamily="34" charset="0"/>
              </a:rPr>
              <a:t>кроз сваки трофички ступањ).</a:t>
            </a:r>
            <a:endParaRPr lang="en-US" dirty="0" smtClean="0">
              <a:latin typeface="Arial Black" pitchFamily="34" charset="0"/>
            </a:endParaRPr>
          </a:p>
          <a:p>
            <a:endParaRPr lang="en-US" dirty="0"/>
          </a:p>
        </p:txBody>
      </p:sp>
      <p:sp>
        <p:nvSpPr>
          <p:cNvPr id="4" name="Title 1"/>
          <p:cNvSpPr txBox="1">
            <a:spLocks noGrp="1"/>
          </p:cNvSpPr>
          <p:nvPr>
            <p:ph type="title"/>
          </p:nvPr>
        </p:nvSpPr>
        <p:spPr>
          <a:xfrm>
            <a:off x="467544" y="0"/>
            <a:ext cx="8229600" cy="980728"/>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r-Cyrl-CS" sz="3600" b="1" i="0" u="none" strike="noStrike" kern="1200" cap="none" spc="0" normalizeH="0" baseline="0" noProof="0" dirty="0" smtClean="0">
                <a:ln>
                  <a:noFill/>
                </a:ln>
                <a:solidFill>
                  <a:schemeClr val="tx1"/>
                </a:solidFill>
                <a:effectLst/>
                <a:uLnTx/>
                <a:uFillTx/>
                <a:latin typeface="Arial Black" pitchFamily="34" charset="0"/>
                <a:ea typeface="+mj-ea"/>
                <a:cs typeface="+mj-cs"/>
              </a:rPr>
              <a:t>Бројни однос међу члановима ланца исхране</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026" name="Picture 2" descr="Biomass Upright Pyramid in Terrestrial Ecosystem"/>
          <p:cNvPicPr>
            <a:picLocks noChangeAspect="1" noChangeArrowheads="1"/>
          </p:cNvPicPr>
          <p:nvPr/>
        </p:nvPicPr>
        <p:blipFill>
          <a:blip r:embed="rId2" cstate="print"/>
          <a:srcRect/>
          <a:stretch>
            <a:fillRect/>
          </a:stretch>
        </p:blipFill>
        <p:spPr bwMode="auto">
          <a:xfrm>
            <a:off x="5085708" y="2924944"/>
            <a:ext cx="4058292" cy="3429000"/>
          </a:xfrm>
          <a:prstGeom prst="rect">
            <a:avLst/>
          </a:prstGeom>
          <a:noFill/>
        </p:spPr>
      </p:pic>
      <p:sp>
        <p:nvSpPr>
          <p:cNvPr id="5" name="TextBox 4"/>
          <p:cNvSpPr txBox="1"/>
          <p:nvPr/>
        </p:nvSpPr>
        <p:spPr>
          <a:xfrm>
            <a:off x="5436096" y="6211669"/>
            <a:ext cx="3384376" cy="646331"/>
          </a:xfrm>
          <a:prstGeom prst="rect">
            <a:avLst/>
          </a:prstGeom>
          <a:noFill/>
        </p:spPr>
        <p:txBody>
          <a:bodyPr wrap="square" rtlCol="0">
            <a:spAutoFit/>
          </a:bodyPr>
          <a:lstStyle/>
          <a:p>
            <a:r>
              <a:rPr lang="sr-Cyrl-RS" dirty="0" smtClean="0">
                <a:latin typeface="Arial Black" pitchFamily="34" charset="0"/>
              </a:rPr>
              <a:t>Пирамида биомасе у копненом екосистему</a:t>
            </a:r>
            <a:endParaRPr lang="en-US" dirty="0">
              <a:latin typeface="Arial Black" pitchFamily="34" charset="0"/>
            </a:endParaRPr>
          </a:p>
        </p:txBody>
      </p:sp>
      <p:sp>
        <p:nvSpPr>
          <p:cNvPr id="6" name="Rectangle 5"/>
          <p:cNvSpPr/>
          <p:nvPr/>
        </p:nvSpPr>
        <p:spPr>
          <a:xfrm>
            <a:off x="5580112" y="6165304"/>
            <a:ext cx="356388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52736"/>
            <a:ext cx="9144000" cy="3024336"/>
          </a:xfrm>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p>
            <a:r>
              <a:rPr lang="sr-Cyrl-CS" sz="2800" dirty="0" smtClean="0">
                <a:latin typeface="Arial Black" pitchFamily="34" charset="0"/>
              </a:rPr>
              <a:t>Очигледно се може закључити да постоји веза између бројног односа израженог пирамидом бројева и величинског односа између чланова ланца исхране. </a:t>
            </a:r>
            <a:r>
              <a:rPr lang="sr-Cyrl-CS" sz="2800" dirty="0" smtClean="0">
                <a:solidFill>
                  <a:srgbClr val="FF0000"/>
                </a:solidFill>
                <a:latin typeface="Arial Black" pitchFamily="34" charset="0"/>
              </a:rPr>
              <a:t>У животној заједници  ситнији организми показују већи потенцијал размножавања и већу бројну густину од крупнијих организама</a:t>
            </a:r>
            <a:r>
              <a:rPr lang="sr-Cyrl-CS" sz="2800" dirty="0" smtClean="0">
                <a:latin typeface="Arial Black" pitchFamily="34" charset="0"/>
              </a:rPr>
              <a:t>. </a:t>
            </a:r>
          </a:p>
          <a:p>
            <a:r>
              <a:rPr lang="sr-Cyrl-CS" sz="2800" dirty="0" smtClean="0">
                <a:latin typeface="Arial Black" pitchFamily="34" charset="0"/>
              </a:rPr>
              <a:t>Различите  животињске врсте, груписане по величини пораста, изградиће својом бројношћу једники пирамиду бројева, без обзира на односе исхране међу њима. </a:t>
            </a:r>
            <a:endParaRPr lang="en-US" sz="2800" dirty="0" smtClean="0">
              <a:latin typeface="Arial Black" pitchFamily="34" charset="0"/>
            </a:endParaRPr>
          </a:p>
          <a:p>
            <a:endParaRPr lang="en-US" dirty="0"/>
          </a:p>
        </p:txBody>
      </p:sp>
      <p:sp>
        <p:nvSpPr>
          <p:cNvPr id="5" name="Title 1"/>
          <p:cNvSpPr txBox="1">
            <a:spLocks/>
          </p:cNvSpPr>
          <p:nvPr/>
        </p:nvSpPr>
        <p:spPr>
          <a:xfrm>
            <a:off x="467544" y="0"/>
            <a:ext cx="8229600" cy="922114"/>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r-Cyrl-CS" sz="3600" b="1" i="0" u="none" strike="noStrike" kern="1200" cap="none" spc="0" normalizeH="0" baseline="0" noProof="0" dirty="0" smtClean="0">
                <a:ln>
                  <a:noFill/>
                </a:ln>
                <a:solidFill>
                  <a:schemeClr val="tx1"/>
                </a:solidFill>
                <a:effectLst/>
                <a:uLnTx/>
                <a:uFillTx/>
                <a:latin typeface="Arial Black" pitchFamily="34" charset="0"/>
                <a:ea typeface="+mj-ea"/>
                <a:cs typeface="+mj-cs"/>
              </a:rPr>
              <a:t>Бројни однос међу члановима ланца исхране</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971600" y="4221088"/>
            <a:ext cx="2664296" cy="523220"/>
          </a:xfrm>
          <a:prstGeom prst="rect">
            <a:avLst/>
          </a:prstGeom>
          <a:noFill/>
        </p:spPr>
        <p:txBody>
          <a:bodyPr wrap="square" rtlCol="0">
            <a:spAutoFit/>
          </a:bodyPr>
          <a:lstStyle/>
          <a:p>
            <a:r>
              <a:rPr lang="sr-Cyrl-RS" sz="1400" dirty="0" smtClean="0">
                <a:latin typeface="Arial Black" pitchFamily="34" charset="0"/>
              </a:rPr>
              <a:t>Пример: лавица рађа</a:t>
            </a:r>
          </a:p>
          <a:p>
            <a:r>
              <a:rPr lang="sr-Cyrl-RS" sz="1400" dirty="0" smtClean="0">
                <a:latin typeface="Arial Black" pitchFamily="34" charset="0"/>
              </a:rPr>
              <a:t> 2 - 4 младунца</a:t>
            </a:r>
            <a:endParaRPr lang="en-US" sz="1400" dirty="0">
              <a:latin typeface="Arial Black" pitchFamily="34" charset="0"/>
            </a:endParaRPr>
          </a:p>
        </p:txBody>
      </p:sp>
      <p:pic>
        <p:nvPicPr>
          <p:cNvPr id="3076" name="Picture 4" descr="http://www.myballard.com/wp-content/uploads/Lion-Cubs-Outdoors-Ryan-Hawk-2-1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568" y="4725144"/>
            <a:ext cx="3220103" cy="2132856"/>
          </a:xfrm>
          <a:prstGeom prst="rect">
            <a:avLst/>
          </a:prstGeom>
          <a:noFill/>
        </p:spPr>
      </p:pic>
      <p:sp>
        <p:nvSpPr>
          <p:cNvPr id="7" name="TextBox 6"/>
          <p:cNvSpPr txBox="1"/>
          <p:nvPr/>
        </p:nvSpPr>
        <p:spPr>
          <a:xfrm>
            <a:off x="5652120" y="4077072"/>
            <a:ext cx="2232248" cy="584775"/>
          </a:xfrm>
          <a:prstGeom prst="rect">
            <a:avLst/>
          </a:prstGeom>
          <a:noFill/>
        </p:spPr>
        <p:txBody>
          <a:bodyPr wrap="square" rtlCol="0">
            <a:spAutoFit/>
          </a:bodyPr>
          <a:lstStyle/>
          <a:p>
            <a:r>
              <a:rPr lang="sr-Cyrl-RS" sz="1400" dirty="0" smtClean="0">
                <a:latin typeface="Arial Black" pitchFamily="34" charset="0"/>
              </a:rPr>
              <a:t>Мишица рађа 84 младунца</a:t>
            </a:r>
            <a:r>
              <a:rPr lang="sr-Cyrl-RS" dirty="0" smtClean="0"/>
              <a:t> </a:t>
            </a:r>
            <a:r>
              <a:rPr lang="sr-Cyrl-RS" sz="1400" dirty="0" smtClean="0">
                <a:latin typeface="Arial Black" pitchFamily="34" charset="0"/>
              </a:rPr>
              <a:t>годишње</a:t>
            </a:r>
            <a:endParaRPr lang="en-US" dirty="0"/>
          </a:p>
        </p:txBody>
      </p:sp>
      <p:pic>
        <p:nvPicPr>
          <p:cNvPr id="3080" name="Picture 8" descr="http://www.acuteaday.com/blog/wp-content/uploads/2012/05/mother-mouse-with-babie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4088" y="4719638"/>
            <a:ext cx="2849141" cy="2138362"/>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96752"/>
            <a:ext cx="9144000" cy="2736304"/>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r>
              <a:rPr lang="sr-Cyrl-CS" sz="2400" dirty="0" smtClean="0">
                <a:solidFill>
                  <a:srgbClr val="FF0000"/>
                </a:solidFill>
                <a:latin typeface="Arial Black" pitchFamily="34" charset="0"/>
              </a:rPr>
              <a:t>У паразитском ланцу исхране су изврнути величински и бројни односи тј. пирамида бројева је изврнута</a:t>
            </a:r>
            <a:r>
              <a:rPr lang="sr-Cyrl-CS" sz="2400" dirty="0" smtClean="0">
                <a:latin typeface="Arial Black" pitchFamily="34" charset="0"/>
              </a:rPr>
              <a:t>. </a:t>
            </a:r>
          </a:p>
          <a:p>
            <a:r>
              <a:rPr lang="sr-Cyrl-CS" sz="2400" dirty="0" smtClean="0">
                <a:latin typeface="Arial Black" pitchFamily="34" charset="0"/>
              </a:rPr>
              <a:t>На пример, буве које живе као ектопаразити на сисарима су многобројније на </a:t>
            </a:r>
          </a:p>
          <a:p>
            <a:r>
              <a:rPr lang="sr-Cyrl-CS" sz="2400" dirty="0" smtClean="0">
                <a:latin typeface="Arial Black" pitchFamily="34" charset="0"/>
              </a:rPr>
              <a:t>једном домаћину а у свакој </a:t>
            </a:r>
          </a:p>
          <a:p>
            <a:r>
              <a:rPr lang="sr-Cyrl-CS" sz="2400" dirty="0" smtClean="0">
                <a:latin typeface="Arial Black" pitchFamily="34" charset="0"/>
              </a:rPr>
              <a:t>буви може живети хиљаде </a:t>
            </a:r>
          </a:p>
          <a:p>
            <a:r>
              <a:rPr lang="sr-Cyrl-CS" sz="2400" dirty="0" smtClean="0">
                <a:latin typeface="Arial Black" pitchFamily="34" charset="0"/>
              </a:rPr>
              <a:t>других паразита</a:t>
            </a:r>
            <a:r>
              <a:rPr lang="sr-Latn-CS" sz="2400" dirty="0" smtClean="0">
                <a:latin typeface="Arial Black" pitchFamily="34" charset="0"/>
              </a:rPr>
              <a:t>. </a:t>
            </a:r>
            <a:endParaRPr lang="en-US" sz="2400" dirty="0" smtClean="0">
              <a:latin typeface="Arial Black" pitchFamily="34" charset="0"/>
            </a:endParaRPr>
          </a:p>
          <a:p>
            <a:endParaRPr lang="en-US" dirty="0"/>
          </a:p>
        </p:txBody>
      </p:sp>
      <p:sp>
        <p:nvSpPr>
          <p:cNvPr id="5" name="Title 1"/>
          <p:cNvSpPr txBox="1">
            <a:spLocks noGrp="1"/>
          </p:cNvSpPr>
          <p:nvPr>
            <p:ph type="title"/>
          </p:nvPr>
        </p:nvSpPr>
        <p:spPr>
          <a:xfrm>
            <a:off x="395536" y="0"/>
            <a:ext cx="8229600" cy="980728"/>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r-Cyrl-CS" sz="3600" b="1" i="0" u="none" strike="noStrike" kern="1200" cap="none" spc="0" normalizeH="0" baseline="0" noProof="0" dirty="0" smtClean="0">
                <a:ln>
                  <a:noFill/>
                </a:ln>
                <a:solidFill>
                  <a:schemeClr val="tx1"/>
                </a:solidFill>
                <a:effectLst/>
                <a:uLnTx/>
                <a:uFillTx/>
                <a:latin typeface="Arial Black" pitchFamily="34" charset="0"/>
                <a:ea typeface="+mj-ea"/>
                <a:cs typeface="+mj-cs"/>
              </a:rPr>
              <a:t>Бројни однос међу члановима ланца исхране</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2050" name="Picture 2" descr="Inverted Pyramid of Number"/>
          <p:cNvPicPr>
            <a:picLocks noChangeAspect="1" noChangeArrowheads="1"/>
          </p:cNvPicPr>
          <p:nvPr/>
        </p:nvPicPr>
        <p:blipFill>
          <a:blip r:embed="rId2" cstate="print"/>
          <a:srcRect/>
          <a:stretch>
            <a:fillRect/>
          </a:stretch>
        </p:blipFill>
        <p:spPr bwMode="auto">
          <a:xfrm>
            <a:off x="5364088" y="2791876"/>
            <a:ext cx="3779912" cy="3907804"/>
          </a:xfrm>
          <a:prstGeom prst="rect">
            <a:avLst/>
          </a:prstGeom>
          <a:noFill/>
        </p:spPr>
      </p:pic>
      <p:sp>
        <p:nvSpPr>
          <p:cNvPr id="6" name="Rectangle 5"/>
          <p:cNvSpPr/>
          <p:nvPr/>
        </p:nvSpPr>
        <p:spPr>
          <a:xfrm>
            <a:off x="6228184" y="5445224"/>
            <a:ext cx="115212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b="1" dirty="0" smtClean="0">
                <a:solidFill>
                  <a:schemeClr val="tx1"/>
                </a:solidFill>
                <a:latin typeface="Arial Narrow" pitchFamily="34" charset="0"/>
              </a:rPr>
              <a:t>ПРОИЗВОЂАЧИ</a:t>
            </a:r>
            <a:endParaRPr lang="en-US" sz="1000" b="1" dirty="0">
              <a:solidFill>
                <a:schemeClr val="tx1"/>
              </a:solidFill>
              <a:latin typeface="Arial Narrow" pitchFamily="34" charset="0"/>
            </a:endParaRPr>
          </a:p>
        </p:txBody>
      </p:sp>
      <p:sp>
        <p:nvSpPr>
          <p:cNvPr id="7" name="Rectangle 6"/>
          <p:cNvSpPr/>
          <p:nvPr/>
        </p:nvSpPr>
        <p:spPr>
          <a:xfrm>
            <a:off x="5868144" y="4581128"/>
            <a:ext cx="115212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b="1" dirty="0" smtClean="0">
                <a:solidFill>
                  <a:schemeClr val="tx1"/>
                </a:solidFill>
                <a:latin typeface="Arial Narrow" pitchFamily="34" charset="0"/>
              </a:rPr>
              <a:t>БИЉОЈЕДИ</a:t>
            </a:r>
            <a:endParaRPr lang="en-US" sz="1000" b="1" dirty="0">
              <a:solidFill>
                <a:schemeClr val="tx1"/>
              </a:solidFill>
              <a:latin typeface="Arial Narrow" pitchFamily="34" charset="0"/>
            </a:endParaRPr>
          </a:p>
        </p:txBody>
      </p:sp>
      <p:sp>
        <p:nvSpPr>
          <p:cNvPr id="8" name="Rectangle 7"/>
          <p:cNvSpPr/>
          <p:nvPr/>
        </p:nvSpPr>
        <p:spPr>
          <a:xfrm>
            <a:off x="5652120" y="3861048"/>
            <a:ext cx="115212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b="1" dirty="0" smtClean="0">
                <a:solidFill>
                  <a:schemeClr val="tx1"/>
                </a:solidFill>
                <a:latin typeface="Arial Narrow" pitchFamily="34" charset="0"/>
              </a:rPr>
              <a:t>ПАРАЗИТИ</a:t>
            </a:r>
            <a:endParaRPr lang="en-US" sz="1000" b="1" dirty="0">
              <a:solidFill>
                <a:schemeClr val="tx1"/>
              </a:solidFill>
              <a:latin typeface="Arial Narrow" pitchFamily="34" charset="0"/>
            </a:endParaRPr>
          </a:p>
        </p:txBody>
      </p:sp>
      <p:sp>
        <p:nvSpPr>
          <p:cNvPr id="9" name="Rectangle 8"/>
          <p:cNvSpPr/>
          <p:nvPr/>
        </p:nvSpPr>
        <p:spPr>
          <a:xfrm>
            <a:off x="5364088" y="3284984"/>
            <a:ext cx="115212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b="1" dirty="0" smtClean="0">
                <a:solidFill>
                  <a:schemeClr val="tx1"/>
                </a:solidFill>
                <a:latin typeface="Arial Narrow" pitchFamily="34" charset="0"/>
              </a:rPr>
              <a:t>ХИПЕРПАРАЗИТИ</a:t>
            </a:r>
            <a:endParaRPr lang="en-US" sz="1000" b="1" dirty="0">
              <a:solidFill>
                <a:schemeClr val="tx1"/>
              </a:solidFill>
              <a:latin typeface="Arial Narrow" pitchFamily="34" charset="0"/>
            </a:endParaRPr>
          </a:p>
        </p:txBody>
      </p:sp>
      <p:sp>
        <p:nvSpPr>
          <p:cNvPr id="10" name="Rectangle 9"/>
          <p:cNvSpPr/>
          <p:nvPr/>
        </p:nvSpPr>
        <p:spPr>
          <a:xfrm>
            <a:off x="5724128" y="6237312"/>
            <a:ext cx="3168352"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600" b="1" dirty="0" smtClean="0">
                <a:solidFill>
                  <a:schemeClr val="tx1"/>
                </a:solidFill>
                <a:latin typeface="Arial Narrow" pitchFamily="34" charset="0"/>
              </a:rPr>
              <a:t>ИЗВРНУТА ПИРАМИДА БРОЈЕВА</a:t>
            </a:r>
            <a:endParaRPr lang="en-US" sz="1600" b="1" dirty="0">
              <a:solidFill>
                <a:schemeClr val="tx1"/>
              </a:solidFill>
              <a:latin typeface="Arial Narrow"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80728"/>
            <a:ext cx="9144000" cy="1944215"/>
          </a:xfrm>
        </p:spPr>
        <p:txBody>
          <a:bodyPr>
            <a:normAutofit fontScale="62500" lnSpcReduction="20000"/>
          </a:bodyPr>
          <a:lstStyle/>
          <a:p>
            <a:r>
              <a:rPr lang="sr-Cyrl-CS" dirty="0" smtClean="0">
                <a:solidFill>
                  <a:schemeClr val="tx1"/>
                </a:solidFill>
                <a:latin typeface="Arial Black" pitchFamily="34" charset="0"/>
              </a:rPr>
              <a:t>Биљке, алге </a:t>
            </a:r>
            <a:r>
              <a:rPr lang="sr-Cyrl-CS" dirty="0" smtClean="0">
                <a:latin typeface="Arial Black" pitchFamily="34" charset="0"/>
              </a:rPr>
              <a:t>и неке бактерије </a:t>
            </a:r>
            <a:r>
              <a:rPr lang="sr-Cyrl-CS" dirty="0" smtClean="0">
                <a:solidFill>
                  <a:schemeClr val="tx1"/>
                </a:solidFill>
                <a:latin typeface="Arial Black" pitchFamily="34" charset="0"/>
              </a:rPr>
              <a:t>су по типу исхране </a:t>
            </a:r>
            <a:r>
              <a:rPr lang="sr-Cyrl-CS" dirty="0" smtClean="0">
                <a:solidFill>
                  <a:srgbClr val="FF0000"/>
                </a:solidFill>
                <a:latin typeface="Arial Black" pitchFamily="34" charset="0"/>
              </a:rPr>
              <a:t>аутотрофни</a:t>
            </a:r>
            <a:r>
              <a:rPr lang="sr-Cyrl-CS" dirty="0" smtClean="0">
                <a:solidFill>
                  <a:schemeClr val="tx1"/>
                </a:solidFill>
                <a:latin typeface="Arial Black" pitchFamily="34" charset="0"/>
              </a:rPr>
              <a:t> организми јер </a:t>
            </a:r>
            <a:r>
              <a:rPr lang="sr-Cyrl-CS" dirty="0" smtClean="0">
                <a:latin typeface="Arial Black" pitchFamily="34" charset="0"/>
              </a:rPr>
              <a:t>у процесу </a:t>
            </a:r>
            <a:r>
              <a:rPr lang="sr-Cyrl-CS" dirty="0" smtClean="0">
                <a:solidFill>
                  <a:srgbClr val="00B050"/>
                </a:solidFill>
                <a:latin typeface="Arial Black" pitchFamily="34" charset="0"/>
              </a:rPr>
              <a:t>фотосинтезе </a:t>
            </a:r>
            <a:r>
              <a:rPr lang="sr-Cyrl-CS" dirty="0" smtClean="0">
                <a:solidFill>
                  <a:srgbClr val="FF0000"/>
                </a:solidFill>
                <a:latin typeface="Arial Black" pitchFamily="34" charset="0"/>
              </a:rPr>
              <a:t>производе самостално храну</a:t>
            </a:r>
            <a:r>
              <a:rPr lang="sr-Cyrl-CS" dirty="0" smtClean="0">
                <a:solidFill>
                  <a:schemeClr val="tx1"/>
                </a:solidFill>
                <a:latin typeface="Arial Black" pitchFamily="34" charset="0"/>
              </a:rPr>
              <a:t>, за себе и остали живи свет. </a:t>
            </a:r>
          </a:p>
          <a:p>
            <a:r>
              <a:rPr lang="sr-Cyrl-CS" dirty="0" smtClean="0">
                <a:solidFill>
                  <a:schemeClr val="tx1"/>
                </a:solidFill>
                <a:latin typeface="Arial Black" pitchFamily="34" charset="0"/>
              </a:rPr>
              <a:t>Сви остали организми, животиње, гљиве и неке бактерије, су </a:t>
            </a:r>
            <a:r>
              <a:rPr lang="sr-Cyrl-CS" dirty="0" smtClean="0">
                <a:solidFill>
                  <a:srgbClr val="FF0000"/>
                </a:solidFill>
                <a:latin typeface="Arial Black" pitchFamily="34" charset="0"/>
              </a:rPr>
              <a:t>хетеротрофни</a:t>
            </a:r>
            <a:r>
              <a:rPr lang="sr-Cyrl-CS" dirty="0" smtClean="0">
                <a:solidFill>
                  <a:schemeClr val="tx1"/>
                </a:solidFill>
                <a:latin typeface="Arial Black" pitchFamily="34" charset="0"/>
              </a:rPr>
              <a:t> организми по начину исхране, јер </a:t>
            </a:r>
            <a:r>
              <a:rPr lang="sr-Cyrl-CS" dirty="0" smtClean="0">
                <a:solidFill>
                  <a:srgbClr val="FF0000"/>
                </a:solidFill>
                <a:latin typeface="Arial Black" pitchFamily="34" charset="0"/>
              </a:rPr>
              <a:t>користе готову органску храну </a:t>
            </a:r>
            <a:r>
              <a:rPr lang="sr-Cyrl-CS" dirty="0" smtClean="0">
                <a:solidFill>
                  <a:schemeClr val="tx1"/>
                </a:solidFill>
                <a:latin typeface="Arial Black" pitchFamily="34" charset="0"/>
              </a:rPr>
              <a:t>коју производе биљке.</a:t>
            </a:r>
          </a:p>
          <a:p>
            <a:endParaRPr lang="en-US" dirty="0"/>
          </a:p>
        </p:txBody>
      </p:sp>
      <p:sp>
        <p:nvSpPr>
          <p:cNvPr id="4" name="Title 1"/>
          <p:cNvSpPr>
            <a:spLocks noGrp="1"/>
          </p:cNvSpPr>
          <p:nvPr>
            <p:ph type="title"/>
          </p:nvPr>
        </p:nvSpPr>
        <p:spPr>
          <a:xfrm>
            <a:off x="467544" y="188640"/>
            <a:ext cx="8229600" cy="634082"/>
          </a:xfrm>
        </p:spPr>
        <p:txBody>
          <a:bodyPr>
            <a:normAutofit fontScale="90000"/>
          </a:bodyPr>
          <a:lstStyle/>
          <a:p>
            <a:r>
              <a:rPr lang="sr-Cyrl-CS" dirty="0"/>
              <a:t> </a:t>
            </a:r>
            <a:r>
              <a:rPr lang="en-US" dirty="0"/>
              <a:t/>
            </a:r>
            <a:br>
              <a:rPr lang="en-US" dirty="0"/>
            </a:br>
            <a:r>
              <a:rPr lang="sr-Cyrl-CS" sz="3600" b="1" dirty="0">
                <a:latin typeface="Arial Black" pitchFamily="34" charset="0"/>
              </a:rPr>
              <a:t>ТИПОВИ ИСХРАНЕ</a:t>
            </a:r>
            <a:r>
              <a:rPr lang="en-US" dirty="0"/>
              <a:t/>
            </a:r>
            <a:br>
              <a:rPr lang="en-US" dirty="0"/>
            </a:br>
            <a:endParaRPr lang="en-US" dirty="0"/>
          </a:p>
        </p:txBody>
      </p:sp>
      <p:grpSp>
        <p:nvGrpSpPr>
          <p:cNvPr id="9" name="Group 8"/>
          <p:cNvGrpSpPr/>
          <p:nvPr/>
        </p:nvGrpSpPr>
        <p:grpSpPr>
          <a:xfrm>
            <a:off x="467544" y="2924944"/>
            <a:ext cx="7920880" cy="2952328"/>
            <a:chOff x="683568" y="2852936"/>
            <a:chExt cx="7920880" cy="2952328"/>
          </a:xfrm>
        </p:grpSpPr>
        <p:sp>
          <p:nvSpPr>
            <p:cNvPr id="8" name="Oval 7"/>
            <p:cNvSpPr/>
            <p:nvPr/>
          </p:nvSpPr>
          <p:spPr>
            <a:xfrm>
              <a:off x="5148064" y="4221088"/>
              <a:ext cx="3456384" cy="1584176"/>
            </a:xfrm>
            <a:prstGeom prst="ellipse">
              <a:avLst/>
            </a:prstGeom>
            <a:solidFill>
              <a:schemeClr val="tx2">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b="1" dirty="0" smtClean="0">
                  <a:solidFill>
                    <a:srgbClr val="FF0000"/>
                  </a:solidFill>
                  <a:latin typeface="Arial Narrow" pitchFamily="34" charset="0"/>
                </a:rPr>
                <a:t>ПОТРОШАЧИ</a:t>
              </a:r>
              <a:r>
                <a:rPr lang="sr-Cyrl-RS" b="1" dirty="0" smtClean="0">
                  <a:solidFill>
                    <a:schemeClr val="tx1"/>
                  </a:solidFill>
                  <a:latin typeface="Arial Narrow" pitchFamily="34" charset="0"/>
                </a:rPr>
                <a:t>:</a:t>
              </a:r>
            </a:p>
            <a:p>
              <a:pPr algn="ctr"/>
              <a:r>
                <a:rPr lang="sr-Cyrl-RS" b="1" dirty="0" smtClean="0">
                  <a:solidFill>
                    <a:schemeClr val="tx1"/>
                  </a:solidFill>
                  <a:latin typeface="Arial Narrow" pitchFamily="34" charset="0"/>
                </a:rPr>
                <a:t>ЖИВОТИЊЕ</a:t>
              </a:r>
            </a:p>
            <a:p>
              <a:pPr algn="ctr"/>
              <a:r>
                <a:rPr lang="sr-Cyrl-RS" b="1" dirty="0" smtClean="0">
                  <a:solidFill>
                    <a:srgbClr val="FF0000"/>
                  </a:solidFill>
                  <a:latin typeface="Arial Narrow" pitchFamily="34" charset="0"/>
                </a:rPr>
                <a:t>РАЗЛАГАЧИ</a:t>
              </a:r>
              <a:r>
                <a:rPr lang="sr-Cyrl-RS" b="1" dirty="0" smtClean="0">
                  <a:solidFill>
                    <a:schemeClr val="tx1"/>
                  </a:solidFill>
                  <a:latin typeface="Arial Narrow" pitchFamily="34" charset="0"/>
                </a:rPr>
                <a:t>:</a:t>
              </a:r>
            </a:p>
            <a:p>
              <a:pPr algn="ctr"/>
              <a:r>
                <a:rPr lang="sr-Cyrl-RS" b="1" dirty="0" smtClean="0">
                  <a:solidFill>
                    <a:schemeClr val="tx1"/>
                  </a:solidFill>
                  <a:latin typeface="Arial Narrow" pitchFamily="34" charset="0"/>
                </a:rPr>
                <a:t>ГЉИВЕ</a:t>
              </a:r>
            </a:p>
            <a:p>
              <a:pPr algn="ctr"/>
              <a:r>
                <a:rPr lang="sr-Cyrl-RS" b="1" dirty="0" smtClean="0">
                  <a:solidFill>
                    <a:schemeClr val="tx1"/>
                  </a:solidFill>
                  <a:latin typeface="Arial Narrow" pitchFamily="34" charset="0"/>
                </a:rPr>
                <a:t>НЕКЕ БАКТЕРИЈЕ</a:t>
              </a:r>
              <a:endParaRPr lang="en-US" b="1" dirty="0">
                <a:solidFill>
                  <a:schemeClr val="tx1"/>
                </a:solidFill>
                <a:latin typeface="Arial Narrow" pitchFamily="34" charset="0"/>
              </a:endParaRPr>
            </a:p>
          </p:txBody>
        </p:sp>
        <p:sp>
          <p:nvSpPr>
            <p:cNvPr id="5" name="Oval 4"/>
            <p:cNvSpPr/>
            <p:nvPr/>
          </p:nvSpPr>
          <p:spPr>
            <a:xfrm>
              <a:off x="683568" y="4149080"/>
              <a:ext cx="3456384" cy="1440160"/>
            </a:xfrm>
            <a:prstGeom prst="ellipse">
              <a:avLst/>
            </a:prstGeom>
            <a:solidFill>
              <a:srgbClr val="96E78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b="1" dirty="0" smtClean="0">
                  <a:solidFill>
                    <a:srgbClr val="FF0000"/>
                  </a:solidFill>
                  <a:latin typeface="Arial Narrow" pitchFamily="34" charset="0"/>
                </a:rPr>
                <a:t>ПРОИЗВОЂАЧИ</a:t>
              </a:r>
              <a:r>
                <a:rPr lang="sr-Cyrl-RS" b="1" dirty="0" smtClean="0">
                  <a:solidFill>
                    <a:schemeClr val="tx1"/>
                  </a:solidFill>
                  <a:latin typeface="Arial Narrow" pitchFamily="34" charset="0"/>
                </a:rPr>
                <a:t>:</a:t>
              </a:r>
            </a:p>
            <a:p>
              <a:pPr algn="ctr"/>
              <a:r>
                <a:rPr lang="sr-Cyrl-RS" b="1" dirty="0" smtClean="0">
                  <a:solidFill>
                    <a:schemeClr val="tx1"/>
                  </a:solidFill>
                  <a:latin typeface="Arial Narrow" pitchFamily="34" charset="0"/>
                </a:rPr>
                <a:t>БИЉКЕ</a:t>
              </a:r>
            </a:p>
            <a:p>
              <a:pPr algn="ctr"/>
              <a:r>
                <a:rPr lang="sr-Cyrl-RS" b="1" dirty="0" smtClean="0">
                  <a:solidFill>
                    <a:schemeClr val="tx1"/>
                  </a:solidFill>
                  <a:latin typeface="Arial Narrow" pitchFamily="34" charset="0"/>
                </a:rPr>
                <a:t>НЕКЕ БАКТЕРИЈЕ</a:t>
              </a:r>
              <a:endParaRPr lang="en-US" b="1" dirty="0">
                <a:solidFill>
                  <a:schemeClr val="tx1"/>
                </a:solidFill>
                <a:latin typeface="Arial Narrow" pitchFamily="34" charset="0"/>
              </a:endParaRPr>
            </a:p>
          </p:txBody>
        </p:sp>
        <p:sp>
          <p:nvSpPr>
            <p:cNvPr id="6" name="Oval 5"/>
            <p:cNvSpPr/>
            <p:nvPr/>
          </p:nvSpPr>
          <p:spPr>
            <a:xfrm>
              <a:off x="5076056" y="2852936"/>
              <a:ext cx="3456384" cy="1440160"/>
            </a:xfrm>
            <a:prstGeom prst="ellipse">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b="1" dirty="0" smtClean="0">
                  <a:solidFill>
                    <a:schemeClr val="tx1"/>
                  </a:solidFill>
                  <a:latin typeface="Arial Narrow" pitchFamily="34" charset="0"/>
                </a:rPr>
                <a:t>ХЕТЕРОТРОФИ</a:t>
              </a:r>
              <a:endParaRPr lang="en-US" b="1" dirty="0">
                <a:solidFill>
                  <a:schemeClr val="tx1"/>
                </a:solidFill>
                <a:latin typeface="Arial Narrow" pitchFamily="34" charset="0"/>
              </a:endParaRPr>
            </a:p>
          </p:txBody>
        </p:sp>
        <p:sp>
          <p:nvSpPr>
            <p:cNvPr id="7" name="Oval 6"/>
            <p:cNvSpPr/>
            <p:nvPr/>
          </p:nvSpPr>
          <p:spPr>
            <a:xfrm>
              <a:off x="683568" y="2924944"/>
              <a:ext cx="3456384" cy="1440160"/>
            </a:xfrm>
            <a:prstGeom prst="ellipse">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b="1" dirty="0" smtClean="0">
                  <a:solidFill>
                    <a:schemeClr val="tx1"/>
                  </a:solidFill>
                  <a:latin typeface="Arial Narrow" pitchFamily="34" charset="0"/>
                </a:rPr>
                <a:t>АУТОТРОФИ</a:t>
              </a:r>
              <a:endParaRPr lang="en-US" b="1" dirty="0">
                <a:solidFill>
                  <a:schemeClr val="tx1"/>
                </a:solidFill>
                <a:latin typeface="Arial Narrow" pitchFamily="34" charset="0"/>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052736"/>
            <a:ext cx="9144000" cy="2952328"/>
          </a:xfrm>
        </p:spPr>
        <p:txBody>
          <a:bodyPr>
            <a:normAutofit/>
          </a:bodyPr>
          <a:lstStyle/>
          <a:p>
            <a:pPr algn="l"/>
            <a:r>
              <a:rPr lang="sr-Cyrl-CS" sz="2400" dirty="0" smtClean="0">
                <a:solidFill>
                  <a:srgbClr val="0070C0"/>
                </a:solidFill>
                <a:latin typeface="Arial Black" pitchFamily="34" charset="0"/>
              </a:rPr>
              <a:t>Кроз </a:t>
            </a:r>
            <a:r>
              <a:rPr lang="sr-Cyrl-CS" sz="2400" dirty="0">
                <a:solidFill>
                  <a:srgbClr val="0070C0"/>
                </a:solidFill>
                <a:latin typeface="Arial Black" pitchFamily="34" charset="0"/>
              </a:rPr>
              <a:t>процес фотосинтезе уз помоћ хлорофила, сунчева енергија се трансформише и уграђује у храну, претварајући је у потенцијалну хемијску енергију</a:t>
            </a:r>
            <a:r>
              <a:rPr lang="sr-Cyrl-CS" sz="2400" dirty="0" smtClean="0">
                <a:solidFill>
                  <a:srgbClr val="0070C0"/>
                </a:solidFill>
                <a:latin typeface="Arial Black" pitchFamily="34" charset="0"/>
              </a:rPr>
              <a:t>.</a:t>
            </a:r>
          </a:p>
          <a:p>
            <a:pPr algn="l"/>
            <a:r>
              <a:rPr lang="sr-Cyrl-CS" sz="2400" dirty="0">
                <a:solidFill>
                  <a:schemeClr val="tx1"/>
                </a:solidFill>
                <a:latin typeface="Arial Black" pitchFamily="34" charset="0"/>
              </a:rPr>
              <a:t>	</a:t>
            </a:r>
            <a:endParaRPr lang="sr-Cyrl-CS" sz="2400" dirty="0" smtClean="0">
              <a:solidFill>
                <a:schemeClr val="tx1"/>
              </a:solidFill>
              <a:latin typeface="Arial Black" pitchFamily="34" charset="0"/>
            </a:endParaRPr>
          </a:p>
          <a:p>
            <a:pPr algn="l"/>
            <a:endParaRPr lang="en-US" sz="2400" dirty="0">
              <a:solidFill>
                <a:schemeClr val="tx1"/>
              </a:solidFill>
              <a:latin typeface="Arial Black" pitchFamily="34" charset="0"/>
            </a:endParaRPr>
          </a:p>
          <a:p>
            <a:pPr algn="l"/>
            <a:r>
              <a:rPr lang="sr-Cyrl-CS" sz="2400" dirty="0">
                <a:solidFill>
                  <a:schemeClr val="tx1"/>
                </a:solidFill>
                <a:latin typeface="Arial Black" pitchFamily="34" charset="0"/>
              </a:rPr>
              <a:t>	</a:t>
            </a:r>
            <a:r>
              <a:rPr lang="sr-Cyrl-CS" sz="2400" dirty="0" smtClean="0">
                <a:solidFill>
                  <a:schemeClr val="tx1"/>
                </a:solidFill>
                <a:latin typeface="Arial Black" pitchFamily="34" charset="0"/>
              </a:rPr>
              <a:t>   </a:t>
            </a:r>
            <a:r>
              <a:rPr lang="sr-Cyrl-CS" sz="2800" dirty="0" smtClean="0">
                <a:solidFill>
                  <a:srgbClr val="FF0000"/>
                </a:solidFill>
                <a:latin typeface="Arial Black" pitchFamily="34" charset="0"/>
              </a:rPr>
              <a:t>6Н</a:t>
            </a:r>
            <a:r>
              <a:rPr lang="sr-Cyrl-CS" sz="2800" baseline="-25000" dirty="0" smtClean="0">
                <a:solidFill>
                  <a:srgbClr val="FF0000"/>
                </a:solidFill>
                <a:latin typeface="Arial Black" pitchFamily="34" charset="0"/>
              </a:rPr>
              <a:t>2</a:t>
            </a:r>
            <a:r>
              <a:rPr lang="sr-Cyrl-CS" sz="2800" dirty="0" smtClean="0">
                <a:solidFill>
                  <a:srgbClr val="FF0000"/>
                </a:solidFill>
                <a:latin typeface="Arial Black" pitchFamily="34" charset="0"/>
              </a:rPr>
              <a:t>О </a:t>
            </a:r>
            <a:r>
              <a:rPr lang="sr-Cyrl-CS" sz="2800" dirty="0">
                <a:solidFill>
                  <a:srgbClr val="FF0000"/>
                </a:solidFill>
                <a:latin typeface="Arial Black" pitchFamily="34" charset="0"/>
              </a:rPr>
              <a:t>+ 6СО</a:t>
            </a:r>
            <a:r>
              <a:rPr lang="sr-Cyrl-CS" sz="2800" baseline="-25000" dirty="0">
                <a:solidFill>
                  <a:srgbClr val="FF0000"/>
                </a:solidFill>
                <a:latin typeface="Arial Black" pitchFamily="34" charset="0"/>
              </a:rPr>
              <a:t>2  </a:t>
            </a:r>
            <a:r>
              <a:rPr lang="sr-Cyrl-CS" sz="2800" dirty="0">
                <a:solidFill>
                  <a:srgbClr val="FF0000"/>
                </a:solidFill>
                <a:latin typeface="Arial Black" pitchFamily="34" charset="0"/>
              </a:rPr>
              <a:t>→ С</a:t>
            </a:r>
            <a:r>
              <a:rPr lang="sr-Cyrl-CS" sz="2800" baseline="-25000" dirty="0">
                <a:solidFill>
                  <a:srgbClr val="FF0000"/>
                </a:solidFill>
                <a:latin typeface="Arial Black" pitchFamily="34" charset="0"/>
              </a:rPr>
              <a:t>6</a:t>
            </a:r>
            <a:r>
              <a:rPr lang="sr-Cyrl-CS" sz="2800" dirty="0">
                <a:solidFill>
                  <a:srgbClr val="FF0000"/>
                </a:solidFill>
                <a:latin typeface="Arial Black" pitchFamily="34" charset="0"/>
              </a:rPr>
              <a:t>Н</a:t>
            </a:r>
            <a:r>
              <a:rPr lang="sr-Cyrl-CS" sz="2800" baseline="-25000" dirty="0">
                <a:solidFill>
                  <a:srgbClr val="FF0000"/>
                </a:solidFill>
                <a:latin typeface="Arial Black" pitchFamily="34" charset="0"/>
              </a:rPr>
              <a:t>12</a:t>
            </a:r>
            <a:r>
              <a:rPr lang="sr-Cyrl-CS" sz="2800" dirty="0">
                <a:solidFill>
                  <a:srgbClr val="FF0000"/>
                </a:solidFill>
                <a:latin typeface="Arial Black" pitchFamily="34" charset="0"/>
              </a:rPr>
              <a:t>О</a:t>
            </a:r>
            <a:r>
              <a:rPr lang="sr-Cyrl-CS" sz="2800" baseline="-25000" dirty="0">
                <a:solidFill>
                  <a:srgbClr val="FF0000"/>
                </a:solidFill>
                <a:latin typeface="Arial Black" pitchFamily="34" charset="0"/>
              </a:rPr>
              <a:t>6 </a:t>
            </a:r>
            <a:r>
              <a:rPr lang="sr-Cyrl-CS" sz="2800" dirty="0">
                <a:solidFill>
                  <a:srgbClr val="FF0000"/>
                </a:solidFill>
                <a:latin typeface="Arial Black" pitchFamily="34" charset="0"/>
              </a:rPr>
              <a:t>+ 6О</a:t>
            </a:r>
            <a:r>
              <a:rPr lang="sr-Cyrl-CS" sz="2800" baseline="-25000" dirty="0">
                <a:solidFill>
                  <a:srgbClr val="FF0000"/>
                </a:solidFill>
                <a:latin typeface="Arial Black" pitchFamily="34" charset="0"/>
              </a:rPr>
              <a:t>2</a:t>
            </a:r>
            <a:endParaRPr lang="en-US" sz="2800" dirty="0">
              <a:solidFill>
                <a:srgbClr val="FF0000"/>
              </a:solidFill>
              <a:latin typeface="Arial Black" pitchFamily="34" charset="0"/>
            </a:endParaRPr>
          </a:p>
          <a:p>
            <a:pPr algn="l"/>
            <a:endParaRPr lang="en-US" sz="2200" dirty="0">
              <a:solidFill>
                <a:schemeClr val="tx1"/>
              </a:solidFill>
              <a:latin typeface="Arial Black" pitchFamily="34" charset="0"/>
            </a:endParaRPr>
          </a:p>
        </p:txBody>
      </p:sp>
      <p:sp>
        <p:nvSpPr>
          <p:cNvPr id="4" name="Title 1"/>
          <p:cNvSpPr>
            <a:spLocks noGrp="1"/>
          </p:cNvSpPr>
          <p:nvPr>
            <p:ph type="ctrTitle"/>
          </p:nvPr>
        </p:nvSpPr>
        <p:spPr>
          <a:xfrm>
            <a:off x="683568" y="0"/>
            <a:ext cx="7772400" cy="938535"/>
          </a:xfrm>
        </p:spPr>
        <p:txBody>
          <a:bodyPr>
            <a:normAutofit fontScale="90000"/>
          </a:bodyPr>
          <a:lstStyle/>
          <a:p>
            <a:r>
              <a:rPr lang="sr-Cyrl-CS" dirty="0"/>
              <a:t> </a:t>
            </a:r>
            <a:r>
              <a:rPr lang="en-US" dirty="0"/>
              <a:t/>
            </a:r>
            <a:br>
              <a:rPr lang="en-US" dirty="0"/>
            </a:br>
            <a:r>
              <a:rPr lang="sr-Cyrl-CS" sz="3600" b="1" dirty="0">
                <a:latin typeface="Arial Black" pitchFamily="34" charset="0"/>
              </a:rPr>
              <a:t>ТИПОВИ ИСХРАНЕ</a:t>
            </a:r>
            <a:r>
              <a:rPr lang="en-US" dirty="0"/>
              <a:t/>
            </a:r>
            <a:br>
              <a:rPr lang="en-US" dirty="0"/>
            </a:br>
            <a:endParaRPr lang="en-US" dirty="0"/>
          </a:p>
        </p:txBody>
      </p:sp>
      <p:sp>
        <p:nvSpPr>
          <p:cNvPr id="5" name="TextBox 4"/>
          <p:cNvSpPr txBox="1"/>
          <p:nvPr/>
        </p:nvSpPr>
        <p:spPr>
          <a:xfrm>
            <a:off x="395536" y="4581128"/>
            <a:ext cx="7848872" cy="461665"/>
          </a:xfrm>
          <a:prstGeom prst="rect">
            <a:avLst/>
          </a:prstGeom>
          <a:noFill/>
        </p:spPr>
        <p:txBody>
          <a:bodyPr wrap="square" rtlCol="0">
            <a:spAutoFit/>
          </a:bodyPr>
          <a:lstStyle/>
          <a:p>
            <a:r>
              <a:rPr lang="sr-Cyrl-RS" sz="2400" dirty="0" smtClean="0">
                <a:solidFill>
                  <a:srgbClr val="FF0000"/>
                </a:solidFill>
                <a:latin typeface="Arial Black" pitchFamily="34" charset="0"/>
              </a:rPr>
              <a:t>Вода + угљен-диоксид</a:t>
            </a:r>
            <a:r>
              <a:rPr lang="sr-Cyrl-CS" sz="2400" dirty="0" smtClean="0">
                <a:solidFill>
                  <a:srgbClr val="FF0000"/>
                </a:solidFill>
                <a:latin typeface="Arial Black" pitchFamily="34" charset="0"/>
              </a:rPr>
              <a:t> → шећер + кисеоник</a:t>
            </a:r>
            <a:r>
              <a:rPr lang="sr-Cyrl-RS" dirty="0" smtClean="0">
                <a:latin typeface="Arial Black" pitchFamily="34" charset="0"/>
              </a:rPr>
              <a:t>   </a:t>
            </a:r>
            <a:r>
              <a:rPr lang="sr-Cyrl-RS" dirty="0" smtClean="0"/>
              <a:t>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4258816" cy="706090"/>
          </a:xfrm>
        </p:spPr>
        <p:txBody>
          <a:bodyPr>
            <a:normAutofit/>
          </a:bodyPr>
          <a:lstStyle/>
          <a:p>
            <a:r>
              <a:rPr lang="sr-Cyrl-RS" sz="3200" dirty="0" smtClean="0">
                <a:latin typeface="Arial Black" pitchFamily="34" charset="0"/>
              </a:rPr>
              <a:t>ФОТОСИНТЕЗА</a:t>
            </a:r>
            <a:endParaRPr lang="en-US" sz="3200" dirty="0">
              <a:latin typeface="Arial Black" pitchFamily="34" charset="0"/>
            </a:endParaRPr>
          </a:p>
        </p:txBody>
      </p:sp>
      <p:sp>
        <p:nvSpPr>
          <p:cNvPr id="15" name="TextBox 14"/>
          <p:cNvSpPr txBox="1"/>
          <p:nvPr/>
        </p:nvSpPr>
        <p:spPr>
          <a:xfrm>
            <a:off x="0" y="1124744"/>
            <a:ext cx="3635896" cy="258532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sr-Cyrl-RS" dirty="0" smtClean="0">
                <a:latin typeface="Arial Black" pitchFamily="34" charset="0"/>
              </a:rPr>
              <a:t>Фотосинтеза се одвија у зеленим деловима биљака, алги и у неким бактеријама.</a:t>
            </a:r>
          </a:p>
          <a:p>
            <a:r>
              <a:rPr lang="sr-Cyrl-RS" dirty="0" smtClean="0">
                <a:latin typeface="Arial Black" pitchFamily="34" charset="0"/>
              </a:rPr>
              <a:t>Ћелије у зеленим деловима садрже органеле </a:t>
            </a:r>
            <a:r>
              <a:rPr lang="sr-Cyrl-RS" dirty="0" smtClean="0">
                <a:solidFill>
                  <a:srgbClr val="FF0000"/>
                </a:solidFill>
                <a:latin typeface="Arial Black" pitchFamily="34" charset="0"/>
              </a:rPr>
              <a:t>хлоропласте</a:t>
            </a:r>
            <a:r>
              <a:rPr lang="sr-Cyrl-RS" dirty="0" smtClean="0">
                <a:latin typeface="Arial Black" pitchFamily="34" charset="0"/>
              </a:rPr>
              <a:t> у којима је пигмент </a:t>
            </a:r>
            <a:r>
              <a:rPr lang="sr-Cyrl-RS" dirty="0" smtClean="0">
                <a:solidFill>
                  <a:srgbClr val="00B050"/>
                </a:solidFill>
                <a:latin typeface="Arial Black" pitchFamily="34" charset="0"/>
              </a:rPr>
              <a:t>хлорофил </a:t>
            </a:r>
            <a:endParaRPr lang="en-US" dirty="0">
              <a:solidFill>
                <a:srgbClr val="00B050"/>
              </a:solidFill>
              <a:latin typeface="Arial Black" pitchFamily="34" charset="0"/>
            </a:endParaRPr>
          </a:p>
        </p:txBody>
      </p:sp>
      <p:pic>
        <p:nvPicPr>
          <p:cNvPr id="1028" name="Picture 4" descr="http://assets.inhabitat.com/wp-content/blogs.dir/1/files/2011/03/photosynthesis1-537x42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789040"/>
            <a:ext cx="3481021" cy="3068960"/>
          </a:xfrm>
          <a:prstGeom prst="rect">
            <a:avLst/>
          </a:prstGeom>
          <a:noFill/>
        </p:spPr>
      </p:pic>
      <p:grpSp>
        <p:nvGrpSpPr>
          <p:cNvPr id="18" name="Group 17"/>
          <p:cNvGrpSpPr/>
          <p:nvPr/>
        </p:nvGrpSpPr>
        <p:grpSpPr>
          <a:xfrm>
            <a:off x="3563888" y="260648"/>
            <a:ext cx="5436096" cy="6597352"/>
            <a:chOff x="3563888" y="260648"/>
            <a:chExt cx="5436096" cy="6597352"/>
          </a:xfrm>
        </p:grpSpPr>
        <p:grpSp>
          <p:nvGrpSpPr>
            <p:cNvPr id="17" name="Group 16"/>
            <p:cNvGrpSpPr/>
            <p:nvPr/>
          </p:nvGrpSpPr>
          <p:grpSpPr>
            <a:xfrm>
              <a:off x="4000755" y="260648"/>
              <a:ext cx="4999229" cy="6597352"/>
              <a:chOff x="4000755" y="260648"/>
              <a:chExt cx="4999229" cy="6597352"/>
            </a:xfrm>
          </p:grpSpPr>
          <p:pic>
            <p:nvPicPr>
              <p:cNvPr id="1026" name="Picture 2" descr="http://www.sciencepartners.info/wp-content/uploads/2012/08/photosynth_respiration.gif"/>
              <p:cNvPicPr>
                <a:picLocks noChangeAspect="1" noChangeArrowheads="1"/>
              </p:cNvPicPr>
              <p:nvPr/>
            </p:nvPicPr>
            <p:blipFill>
              <a:blip r:embed="rId3" cstate="print"/>
              <a:srcRect/>
              <a:stretch>
                <a:fillRect/>
              </a:stretch>
            </p:blipFill>
            <p:spPr bwMode="auto">
              <a:xfrm>
                <a:off x="4000755" y="260648"/>
                <a:ext cx="4897003" cy="6597352"/>
              </a:xfrm>
              <a:prstGeom prst="rect">
                <a:avLst/>
              </a:prstGeom>
              <a:noFill/>
            </p:spPr>
          </p:pic>
          <p:sp>
            <p:nvSpPr>
              <p:cNvPr id="5" name="Rectangle 4"/>
              <p:cNvSpPr/>
              <p:nvPr/>
            </p:nvSpPr>
            <p:spPr>
              <a:xfrm>
                <a:off x="4427984" y="692696"/>
                <a:ext cx="93610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b="1" dirty="0" smtClean="0">
                    <a:solidFill>
                      <a:schemeClr val="tx1"/>
                    </a:solidFill>
                    <a:latin typeface="Arial Narrow" pitchFamily="34" charset="0"/>
                  </a:rPr>
                  <a:t>СУНЧЕВА ЕНЕРГИЈА</a:t>
                </a:r>
                <a:endParaRPr lang="en-US" sz="1000" b="1" dirty="0">
                  <a:solidFill>
                    <a:schemeClr val="tx1"/>
                  </a:solidFill>
                  <a:latin typeface="Arial Narrow" pitchFamily="34" charset="0"/>
                </a:endParaRPr>
              </a:p>
            </p:txBody>
          </p:sp>
          <p:sp>
            <p:nvSpPr>
              <p:cNvPr id="6" name="Rectangle 5"/>
              <p:cNvSpPr/>
              <p:nvPr/>
            </p:nvSpPr>
            <p:spPr>
              <a:xfrm>
                <a:off x="4067944" y="1844824"/>
                <a:ext cx="129614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b="1" dirty="0" smtClean="0">
                    <a:solidFill>
                      <a:schemeClr val="tx1"/>
                    </a:solidFill>
                    <a:latin typeface="Arial Narrow" pitchFamily="34" charset="0"/>
                  </a:rPr>
                  <a:t>ФОТОСИНТЕЗА И ДИСАЊЕ</a:t>
                </a:r>
                <a:endParaRPr lang="en-US" sz="1000" b="1" dirty="0">
                  <a:solidFill>
                    <a:schemeClr val="tx1"/>
                  </a:solidFill>
                  <a:latin typeface="Arial Narrow" pitchFamily="34" charset="0"/>
                </a:endParaRPr>
              </a:p>
            </p:txBody>
          </p:sp>
          <p:sp>
            <p:nvSpPr>
              <p:cNvPr id="7" name="Rectangle 6"/>
              <p:cNvSpPr/>
              <p:nvPr/>
            </p:nvSpPr>
            <p:spPr>
              <a:xfrm>
                <a:off x="5436096" y="3284984"/>
                <a:ext cx="93610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b="1" dirty="0" smtClean="0">
                    <a:solidFill>
                      <a:schemeClr val="tx1"/>
                    </a:solidFill>
                    <a:latin typeface="Arial Narrow" pitchFamily="34" charset="0"/>
                  </a:rPr>
                  <a:t>ШЕЋЕРИ </a:t>
                </a:r>
              </a:p>
              <a:p>
                <a:pPr algn="ctr"/>
                <a:r>
                  <a:rPr lang="sr-Cyrl-RS" sz="1000" b="1" dirty="0" smtClean="0">
                    <a:solidFill>
                      <a:schemeClr val="tx1"/>
                    </a:solidFill>
                    <a:latin typeface="Arial Narrow" pitchFamily="34" charset="0"/>
                  </a:rPr>
                  <a:t>СКРОБ</a:t>
                </a:r>
                <a:endParaRPr lang="en-US" sz="1000" b="1" dirty="0">
                  <a:solidFill>
                    <a:schemeClr val="tx1"/>
                  </a:solidFill>
                  <a:latin typeface="Arial Narrow" pitchFamily="34" charset="0"/>
                </a:endParaRPr>
              </a:p>
            </p:txBody>
          </p:sp>
          <p:sp>
            <p:nvSpPr>
              <p:cNvPr id="8" name="Rectangle 7"/>
              <p:cNvSpPr/>
              <p:nvPr/>
            </p:nvSpPr>
            <p:spPr>
              <a:xfrm>
                <a:off x="7596336" y="1556792"/>
                <a:ext cx="1152128"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b="1" dirty="0" smtClean="0">
                    <a:solidFill>
                      <a:schemeClr val="tx1"/>
                    </a:solidFill>
                    <a:latin typeface="Arial Narrow" pitchFamily="34" charset="0"/>
                  </a:rPr>
                  <a:t>ПЛОД КАО РЕЗЕРВОАР СКРОБА ИЛИ ШЕЋЕРА</a:t>
                </a:r>
                <a:endParaRPr lang="en-US" sz="1000" b="1" dirty="0">
                  <a:solidFill>
                    <a:schemeClr val="tx1"/>
                  </a:solidFill>
                  <a:latin typeface="Arial Narrow" pitchFamily="34" charset="0"/>
                </a:endParaRPr>
              </a:p>
            </p:txBody>
          </p:sp>
          <p:sp>
            <p:nvSpPr>
              <p:cNvPr id="9" name="Rectangle 8"/>
              <p:cNvSpPr/>
              <p:nvPr/>
            </p:nvSpPr>
            <p:spPr>
              <a:xfrm>
                <a:off x="8388424" y="2996952"/>
                <a:ext cx="61156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b="1" dirty="0" smtClean="0">
                    <a:solidFill>
                      <a:schemeClr val="tx1"/>
                    </a:solidFill>
                    <a:latin typeface="Arial Narrow" pitchFamily="34" charset="0"/>
                  </a:rPr>
                  <a:t>ИСПАРАВАЊЕ</a:t>
                </a:r>
                <a:endParaRPr lang="en-US" sz="900" b="1" dirty="0">
                  <a:solidFill>
                    <a:schemeClr val="tx1"/>
                  </a:solidFill>
                  <a:latin typeface="Arial Narrow" pitchFamily="34" charset="0"/>
                </a:endParaRPr>
              </a:p>
            </p:txBody>
          </p:sp>
          <p:sp>
            <p:nvSpPr>
              <p:cNvPr id="11" name="Rectangle 10"/>
              <p:cNvSpPr/>
              <p:nvPr/>
            </p:nvSpPr>
            <p:spPr>
              <a:xfrm>
                <a:off x="7740352" y="6065912"/>
                <a:ext cx="1008112"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b="1" dirty="0" smtClean="0">
                    <a:solidFill>
                      <a:schemeClr val="tx1"/>
                    </a:solidFill>
                    <a:latin typeface="Arial Narrow" pitchFamily="34" charset="0"/>
                  </a:rPr>
                  <a:t>ВОДА И МИНЕРАЛИ УЛАЗЕ КРОЗ КОРЕНОВ СИСТЕМ</a:t>
                </a:r>
                <a:endParaRPr lang="en-US" sz="1000" b="1" dirty="0">
                  <a:solidFill>
                    <a:schemeClr val="tx1"/>
                  </a:solidFill>
                  <a:latin typeface="Arial Narrow" pitchFamily="34" charset="0"/>
                </a:endParaRPr>
              </a:p>
            </p:txBody>
          </p:sp>
          <p:sp>
            <p:nvSpPr>
              <p:cNvPr id="12" name="Rectangle 11"/>
              <p:cNvSpPr/>
              <p:nvPr/>
            </p:nvSpPr>
            <p:spPr>
              <a:xfrm>
                <a:off x="4067944" y="5661248"/>
                <a:ext cx="122413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b="1" dirty="0" smtClean="0">
                    <a:solidFill>
                      <a:schemeClr val="tx1"/>
                    </a:solidFill>
                    <a:latin typeface="Arial Narrow" pitchFamily="34" charset="0"/>
                  </a:rPr>
                  <a:t>ДИСАЊЕ</a:t>
                </a:r>
                <a:endParaRPr lang="en-US" sz="1000" b="1" dirty="0">
                  <a:solidFill>
                    <a:schemeClr val="tx1"/>
                  </a:solidFill>
                  <a:latin typeface="Arial Narrow" pitchFamily="34" charset="0"/>
                </a:endParaRPr>
              </a:p>
            </p:txBody>
          </p:sp>
          <p:sp>
            <p:nvSpPr>
              <p:cNvPr id="13" name="Rectangle 12"/>
              <p:cNvSpPr/>
              <p:nvPr/>
            </p:nvSpPr>
            <p:spPr>
              <a:xfrm>
                <a:off x="6156176" y="2492896"/>
                <a:ext cx="72008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b="1" dirty="0" smtClean="0">
                    <a:solidFill>
                      <a:schemeClr val="tx1"/>
                    </a:solidFill>
                    <a:latin typeface="Arial Narrow" pitchFamily="34" charset="0"/>
                  </a:rPr>
                  <a:t>ШЕЋЕРИ </a:t>
                </a:r>
              </a:p>
            </p:txBody>
          </p:sp>
          <p:sp>
            <p:nvSpPr>
              <p:cNvPr id="14" name="Rectangle 13"/>
              <p:cNvSpPr/>
              <p:nvPr/>
            </p:nvSpPr>
            <p:spPr>
              <a:xfrm>
                <a:off x="6372200" y="3933056"/>
                <a:ext cx="72008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b="1" dirty="0" smtClean="0">
                    <a:solidFill>
                      <a:schemeClr val="tx1"/>
                    </a:solidFill>
                    <a:latin typeface="Arial Narrow" pitchFamily="34" charset="0"/>
                  </a:rPr>
                  <a:t>ШЕЋЕРИ </a:t>
                </a:r>
              </a:p>
            </p:txBody>
          </p:sp>
        </p:grpSp>
        <p:sp>
          <p:nvSpPr>
            <p:cNvPr id="10" name="Rectangle 9"/>
            <p:cNvSpPr/>
            <p:nvPr/>
          </p:nvSpPr>
          <p:spPr>
            <a:xfrm>
              <a:off x="3563888" y="4365104"/>
              <a:ext cx="158417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b="1" dirty="0" smtClean="0">
                  <a:solidFill>
                    <a:schemeClr val="tx1"/>
                  </a:solidFill>
                  <a:latin typeface="Arial Narrow" pitchFamily="34" charset="0"/>
                </a:rPr>
                <a:t>КРТОЛА КАО РЕЗЕРВОАР СКРОБА ИЛИ ШЕЋЕРА</a:t>
              </a:r>
              <a:endParaRPr lang="en-US" sz="1000" b="1" dirty="0">
                <a:solidFill>
                  <a:schemeClr val="tx1"/>
                </a:solidFill>
                <a:latin typeface="Arial Narrow"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519264" y="116632"/>
            <a:ext cx="6624736" cy="6480720"/>
            <a:chOff x="1475656" y="377280"/>
            <a:chExt cx="6624736" cy="6480720"/>
          </a:xfrm>
        </p:grpSpPr>
        <p:pic>
          <p:nvPicPr>
            <p:cNvPr id="27652" name="Picture 4" descr="http://www.appliedscience.org.uk/images/contents/as_unit_3_frontpage/photosynthesis.jpg"/>
            <p:cNvPicPr>
              <a:picLocks noChangeAspect="1" noChangeArrowheads="1"/>
            </p:cNvPicPr>
            <p:nvPr/>
          </p:nvPicPr>
          <p:blipFill>
            <a:blip r:embed="rId2" cstate="print"/>
            <a:srcRect/>
            <a:stretch>
              <a:fillRect/>
            </a:stretch>
          </p:blipFill>
          <p:spPr bwMode="auto">
            <a:xfrm>
              <a:off x="1619672" y="377280"/>
              <a:ext cx="6480720" cy="6480720"/>
            </a:xfrm>
            <a:prstGeom prst="rect">
              <a:avLst/>
            </a:prstGeom>
            <a:noFill/>
          </p:spPr>
        </p:pic>
        <p:sp>
          <p:nvSpPr>
            <p:cNvPr id="6" name="Rectangle 5"/>
            <p:cNvSpPr/>
            <p:nvPr/>
          </p:nvSpPr>
          <p:spPr>
            <a:xfrm>
              <a:off x="2843808" y="476672"/>
              <a:ext cx="4104456" cy="86409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600" b="1" dirty="0" smtClean="0">
                  <a:solidFill>
                    <a:schemeClr val="tx1"/>
                  </a:solidFill>
                  <a:latin typeface="Arial Narrow" pitchFamily="34" charset="0"/>
                </a:rPr>
                <a:t>ФОТОСИНТЕЗА:</a:t>
              </a:r>
            </a:p>
            <a:p>
              <a:pPr algn="ctr"/>
              <a:r>
                <a:rPr lang="sr-Cyrl-RS" sz="1600" b="1" dirty="0" smtClean="0">
                  <a:solidFill>
                    <a:schemeClr val="tx1"/>
                  </a:solidFill>
                  <a:latin typeface="Arial Narrow" pitchFamily="34" charset="0"/>
                </a:rPr>
                <a:t>ВОДА + СВЕТЛОСТ = ХЕМИЈСКА ЕНЕРГИЈА </a:t>
              </a:r>
              <a:endParaRPr lang="en-US" sz="1600" b="1" dirty="0">
                <a:solidFill>
                  <a:schemeClr val="tx1"/>
                </a:solidFill>
                <a:latin typeface="Arial Narrow" pitchFamily="34" charset="0"/>
              </a:endParaRPr>
            </a:p>
          </p:txBody>
        </p:sp>
        <p:sp>
          <p:nvSpPr>
            <p:cNvPr id="7" name="Rectangle 6"/>
            <p:cNvSpPr/>
            <p:nvPr/>
          </p:nvSpPr>
          <p:spPr>
            <a:xfrm>
              <a:off x="6372200" y="2348880"/>
              <a:ext cx="1368152"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600" b="1" dirty="0" smtClean="0">
                  <a:solidFill>
                    <a:schemeClr val="tx1"/>
                  </a:solidFill>
                  <a:latin typeface="Arial Narrow" pitchFamily="34" charset="0"/>
                </a:rPr>
                <a:t>ВОДА УЛАЗИ У ЛИСТ</a:t>
              </a:r>
              <a:endParaRPr lang="en-US" sz="1600" b="1" dirty="0">
                <a:solidFill>
                  <a:schemeClr val="tx1"/>
                </a:solidFill>
                <a:latin typeface="Arial Narrow" pitchFamily="34" charset="0"/>
              </a:endParaRPr>
            </a:p>
          </p:txBody>
        </p:sp>
        <p:sp>
          <p:nvSpPr>
            <p:cNvPr id="8" name="Rectangle 7"/>
            <p:cNvSpPr/>
            <p:nvPr/>
          </p:nvSpPr>
          <p:spPr>
            <a:xfrm>
              <a:off x="4716016" y="1340768"/>
              <a:ext cx="288032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600" b="1" dirty="0" smtClean="0">
                  <a:solidFill>
                    <a:schemeClr val="tx1"/>
                  </a:solidFill>
                  <a:latin typeface="Arial Narrow" pitchFamily="34" charset="0"/>
                </a:rPr>
                <a:t>ХЛОРОПЛАСТИ ЗАРОБЉАВАЈУ ЕНЕРГИЈУ СУНЦА</a:t>
              </a:r>
              <a:endParaRPr lang="en-US" sz="1600" b="1" dirty="0">
                <a:solidFill>
                  <a:schemeClr val="tx1"/>
                </a:solidFill>
                <a:latin typeface="Arial Narrow" pitchFamily="34" charset="0"/>
              </a:endParaRPr>
            </a:p>
          </p:txBody>
        </p:sp>
        <p:sp>
          <p:nvSpPr>
            <p:cNvPr id="9" name="Rectangle 8"/>
            <p:cNvSpPr/>
            <p:nvPr/>
          </p:nvSpPr>
          <p:spPr>
            <a:xfrm>
              <a:off x="1547664" y="2348880"/>
              <a:ext cx="144016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600" b="1" dirty="0" smtClean="0">
                  <a:solidFill>
                    <a:schemeClr val="tx1"/>
                  </a:solidFill>
                  <a:latin typeface="Arial Narrow" pitchFamily="34" charset="0"/>
                </a:rPr>
                <a:t>ЕНЕРГИЈА СУНЦА</a:t>
              </a:r>
              <a:endParaRPr lang="en-US" sz="1600" b="1" dirty="0">
                <a:solidFill>
                  <a:schemeClr val="tx1"/>
                </a:solidFill>
                <a:latin typeface="Arial Narrow" pitchFamily="34" charset="0"/>
              </a:endParaRPr>
            </a:p>
          </p:txBody>
        </p:sp>
        <p:sp>
          <p:nvSpPr>
            <p:cNvPr id="10" name="Rectangle 9"/>
            <p:cNvSpPr/>
            <p:nvPr/>
          </p:nvSpPr>
          <p:spPr>
            <a:xfrm>
              <a:off x="1475656" y="5085184"/>
              <a:ext cx="180020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600" b="1" dirty="0" smtClean="0">
                  <a:solidFill>
                    <a:schemeClr val="tx1"/>
                  </a:solidFill>
                  <a:latin typeface="Arial Narrow" pitchFamily="34" charset="0"/>
                </a:rPr>
                <a:t>ШЕЋЕР ИЗЛАЗИ ИЗ ЛИСТА</a:t>
              </a:r>
              <a:endParaRPr lang="en-US" sz="1600" b="1" dirty="0">
                <a:solidFill>
                  <a:schemeClr val="tx1"/>
                </a:solidFill>
                <a:latin typeface="Arial Narrow" pitchFamily="34" charset="0"/>
              </a:endParaRPr>
            </a:p>
          </p:txBody>
        </p:sp>
        <p:sp>
          <p:nvSpPr>
            <p:cNvPr id="11" name="Rectangle 10"/>
            <p:cNvSpPr/>
            <p:nvPr/>
          </p:nvSpPr>
          <p:spPr>
            <a:xfrm>
              <a:off x="5652120" y="5517232"/>
              <a:ext cx="223224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600" b="1" dirty="0" smtClean="0">
                  <a:solidFill>
                    <a:schemeClr val="tx1"/>
                  </a:solidFill>
                  <a:latin typeface="Arial Narrow" pitchFamily="34" charset="0"/>
                </a:rPr>
                <a:t>УГЉЕН ДИОКСИД УЛАЗИ У ЛИСТ КРОЗ СТОМЕ</a:t>
              </a:r>
              <a:endParaRPr lang="en-US" sz="1600" b="1" dirty="0">
                <a:solidFill>
                  <a:schemeClr val="tx1"/>
                </a:solidFill>
                <a:latin typeface="Arial Narrow" pitchFamily="34" charset="0"/>
              </a:endParaRPr>
            </a:p>
          </p:txBody>
        </p:sp>
        <p:sp>
          <p:nvSpPr>
            <p:cNvPr id="12" name="Rectangle 11"/>
            <p:cNvSpPr/>
            <p:nvPr/>
          </p:nvSpPr>
          <p:spPr>
            <a:xfrm>
              <a:off x="2339752" y="6381328"/>
              <a:ext cx="5040560" cy="47667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600" b="1" dirty="0" smtClean="0">
                  <a:solidFill>
                    <a:schemeClr val="tx1"/>
                  </a:solidFill>
                  <a:latin typeface="Arial Narrow" pitchFamily="34" charset="0"/>
                </a:rPr>
                <a:t>ХЕМИЈСКА ЕНЕРГИЈА + УГЉЕН ДИОКСИД = ШЕЋЕР</a:t>
              </a:r>
              <a:endParaRPr lang="en-US" sz="1600" b="1" dirty="0">
                <a:solidFill>
                  <a:schemeClr val="tx1"/>
                </a:solidFill>
                <a:latin typeface="Arial Narrow" pitchFamily="34" charset="0"/>
              </a:endParaRPr>
            </a:p>
          </p:txBody>
        </p:sp>
      </p:grpSp>
      <p:pic>
        <p:nvPicPr>
          <p:cNvPr id="27654" name="Picture 6" descr="http://olympusmicro.com/primer/java/photosynthesis/javaphotosynthesisfigure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861048"/>
            <a:ext cx="2674530" cy="2804543"/>
          </a:xfrm>
          <a:prstGeom prst="rect">
            <a:avLst/>
          </a:prstGeom>
          <a:noFill/>
        </p:spPr>
      </p:pic>
      <p:pic>
        <p:nvPicPr>
          <p:cNvPr id="27656" name="Picture 8" descr="http://3.bp.blogspot.com/-Bcakfg2oUcI/TwcgbahgK_I/AAAAAAAAAAo/QtQgtIVrwEI/s1600/Plant-Cell-labe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60649"/>
            <a:ext cx="2835900" cy="2808312"/>
          </a:xfrm>
          <a:prstGeom prst="rect">
            <a:avLst/>
          </a:prstGeom>
          <a:noFill/>
        </p:spPr>
      </p:pic>
      <p:sp>
        <p:nvSpPr>
          <p:cNvPr id="16" name="Rectangle 15"/>
          <p:cNvSpPr/>
          <p:nvPr/>
        </p:nvSpPr>
        <p:spPr>
          <a:xfrm>
            <a:off x="0" y="3861048"/>
            <a:ext cx="277180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b="1" dirty="0" smtClean="0">
                <a:solidFill>
                  <a:schemeClr val="tx1"/>
                </a:solidFill>
                <a:latin typeface="Arial Narrow" pitchFamily="34" charset="0"/>
              </a:rPr>
              <a:t>ХЛОРОПЛАСТ</a:t>
            </a:r>
            <a:endParaRPr lang="en-US" sz="1000" b="1" dirty="0">
              <a:solidFill>
                <a:schemeClr val="tx1"/>
              </a:solidFill>
              <a:latin typeface="Arial Narrow"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24744"/>
            <a:ext cx="9144000" cy="3268959"/>
          </a:xfrm>
        </p:spPr>
        <p:style>
          <a:lnRef idx="1">
            <a:schemeClr val="accent5"/>
          </a:lnRef>
          <a:fillRef idx="2">
            <a:schemeClr val="accent5"/>
          </a:fillRef>
          <a:effectRef idx="1">
            <a:schemeClr val="accent5"/>
          </a:effectRef>
          <a:fontRef idx="minor">
            <a:schemeClr val="dk1"/>
          </a:fontRef>
        </p:style>
        <p:txBody>
          <a:bodyPr>
            <a:normAutofit fontScale="92500"/>
          </a:bodyPr>
          <a:lstStyle/>
          <a:p>
            <a:r>
              <a:rPr lang="sr-Cyrl-CS" sz="2400" dirty="0">
                <a:latin typeface="Arial Black" pitchFamily="34" charset="0"/>
              </a:rPr>
              <a:t>Међу животињским организмима је могуће разликовати три основна типа исхране: </a:t>
            </a:r>
            <a:endParaRPr lang="en-US" sz="2400" dirty="0">
              <a:latin typeface="Arial Black" pitchFamily="34" charset="0"/>
            </a:endParaRPr>
          </a:p>
          <a:p>
            <a:pPr lvl="0"/>
            <a:r>
              <a:rPr lang="sr-Cyrl-CS" sz="2400" dirty="0">
                <a:solidFill>
                  <a:srgbClr val="FF0000"/>
                </a:solidFill>
                <a:latin typeface="Arial Black" pitchFamily="34" charset="0"/>
              </a:rPr>
              <a:t>биљоједи</a:t>
            </a:r>
            <a:r>
              <a:rPr lang="sr-Cyrl-CS" sz="2400" dirty="0">
                <a:latin typeface="Arial Black" pitchFamily="34" charset="0"/>
              </a:rPr>
              <a:t> </a:t>
            </a:r>
            <a:r>
              <a:rPr lang="sr-Cyrl-CS" sz="2400" dirty="0" smtClean="0">
                <a:latin typeface="Arial Black" pitchFamily="34" charset="0"/>
              </a:rPr>
              <a:t>(фитофаги) </a:t>
            </a:r>
            <a:r>
              <a:rPr lang="sr-Cyrl-CS" sz="2400" dirty="0">
                <a:latin typeface="Arial Black" pitchFamily="34" charset="0"/>
              </a:rPr>
              <a:t>су животињске врсте који се хране биљкама или њиховим деловима;</a:t>
            </a:r>
            <a:endParaRPr lang="en-US" sz="2400" dirty="0">
              <a:latin typeface="Arial Black" pitchFamily="34" charset="0"/>
            </a:endParaRPr>
          </a:p>
          <a:p>
            <a:pPr lvl="0"/>
            <a:r>
              <a:rPr lang="sr-Cyrl-CS" sz="2400" dirty="0">
                <a:solidFill>
                  <a:srgbClr val="FF0000"/>
                </a:solidFill>
                <a:latin typeface="Arial Black" pitchFamily="34" charset="0"/>
              </a:rPr>
              <a:t>месоједи </a:t>
            </a:r>
            <a:r>
              <a:rPr lang="sr-Cyrl-CS" sz="2400" dirty="0" smtClean="0">
                <a:latin typeface="Arial Black" pitchFamily="34" charset="0"/>
              </a:rPr>
              <a:t>(зоофаги) </a:t>
            </a:r>
            <a:r>
              <a:rPr lang="sr-Cyrl-CS" sz="2400" dirty="0">
                <a:latin typeface="Arial Black" pitchFamily="34" charset="0"/>
              </a:rPr>
              <a:t>се хране на рачун других животиња;</a:t>
            </a:r>
            <a:endParaRPr lang="en-US" sz="2400" dirty="0">
              <a:latin typeface="Arial Black" pitchFamily="34" charset="0"/>
            </a:endParaRPr>
          </a:p>
          <a:p>
            <a:pPr lvl="0"/>
            <a:r>
              <a:rPr lang="sr-Cyrl-CS" sz="2400" dirty="0">
                <a:solidFill>
                  <a:srgbClr val="FF0000"/>
                </a:solidFill>
                <a:latin typeface="Arial Black" pitchFamily="34" charset="0"/>
              </a:rPr>
              <a:t>сапрофаги</a:t>
            </a:r>
            <a:r>
              <a:rPr lang="sr-Cyrl-CS" sz="2400" dirty="0">
                <a:latin typeface="Arial Black" pitchFamily="34" charset="0"/>
              </a:rPr>
              <a:t> су група животињских организама који се хране остацима угинулих биљака и </a:t>
            </a:r>
            <a:r>
              <a:rPr lang="sr-Cyrl-CS" sz="2400" dirty="0" smtClean="0">
                <a:latin typeface="Arial Black" pitchFamily="34" charset="0"/>
              </a:rPr>
              <a:t>животиња.</a:t>
            </a:r>
            <a:endParaRPr lang="en-US" sz="2400" dirty="0">
              <a:latin typeface="Arial Black" pitchFamily="34" charset="0"/>
            </a:endParaRPr>
          </a:p>
          <a:p>
            <a:endParaRPr lang="en-US" sz="2200" dirty="0">
              <a:latin typeface="Arial Black" pitchFamily="34" charset="0"/>
            </a:endParaRPr>
          </a:p>
        </p:txBody>
      </p:sp>
      <p:sp>
        <p:nvSpPr>
          <p:cNvPr id="4" name="Title 1"/>
          <p:cNvSpPr>
            <a:spLocks noGrp="1"/>
          </p:cNvSpPr>
          <p:nvPr>
            <p:ph type="title"/>
          </p:nvPr>
        </p:nvSpPr>
        <p:spPr>
          <a:xfrm>
            <a:off x="395536" y="0"/>
            <a:ext cx="8229600" cy="1143000"/>
          </a:xfrm>
        </p:spPr>
        <p:txBody>
          <a:bodyPr>
            <a:normAutofit fontScale="90000"/>
          </a:bodyPr>
          <a:lstStyle/>
          <a:p>
            <a:r>
              <a:rPr lang="sr-Cyrl-CS" dirty="0"/>
              <a:t> </a:t>
            </a:r>
            <a:r>
              <a:rPr lang="en-US" dirty="0"/>
              <a:t/>
            </a:r>
            <a:br>
              <a:rPr lang="en-US" dirty="0"/>
            </a:br>
            <a:r>
              <a:rPr lang="sr-Cyrl-CS" sz="3600" b="1" dirty="0">
                <a:latin typeface="Arial Black" pitchFamily="34" charset="0"/>
              </a:rPr>
              <a:t>ТИПОВИ ИСХРАНЕ</a:t>
            </a:r>
            <a:r>
              <a:rPr lang="en-US" dirty="0"/>
              <a:t/>
            </a:r>
            <a:br>
              <a:rPr lang="en-US" dirty="0"/>
            </a:b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4366320" cy="1143000"/>
          </a:xfrm>
        </p:spPr>
        <p:txBody>
          <a:bodyPr>
            <a:normAutofit fontScale="90000"/>
          </a:bodyPr>
          <a:lstStyle/>
          <a:p>
            <a:r>
              <a:rPr lang="sr-Cyrl-RS" sz="3200" dirty="0" smtClean="0">
                <a:latin typeface="Arial Black" pitchFamily="34" charset="0"/>
              </a:rPr>
              <a:t>ТИПОВИ ИСХРАНЕ</a:t>
            </a:r>
            <a:br>
              <a:rPr lang="sr-Cyrl-RS" sz="3200" dirty="0" smtClean="0">
                <a:latin typeface="Arial Black" pitchFamily="34" charset="0"/>
              </a:rPr>
            </a:br>
            <a:r>
              <a:rPr lang="sr-Cyrl-RS" sz="3200" dirty="0" smtClean="0">
                <a:latin typeface="Arial Black" pitchFamily="34" charset="0"/>
              </a:rPr>
              <a:t>ТРОФИЧКИ НИВОИ</a:t>
            </a:r>
            <a:endParaRPr lang="en-US" sz="3200" dirty="0">
              <a:latin typeface="Arial Black" pitchFamily="34" charset="0"/>
            </a:endParaRPr>
          </a:p>
        </p:txBody>
      </p:sp>
      <p:pic>
        <p:nvPicPr>
          <p:cNvPr id="34818" name="Picture 2" descr="https://lh4.googleusercontent.com/YzD5OlcsOAawvu1Br_ndUY-hTqlbaAtg-ef17-bwEL0-0wLR0iUXr9iajiCNqWLcLMrm5Wk75ghAlMi9Siio8KsE7zb6AqnN0ZzunAkmL0HEVNbxVvPUxCHbyQ"/>
          <p:cNvPicPr>
            <a:picLocks noChangeAspect="1" noChangeArrowheads="1"/>
          </p:cNvPicPr>
          <p:nvPr/>
        </p:nvPicPr>
        <p:blipFill>
          <a:blip r:embed="rId2" cstate="print"/>
          <a:srcRect/>
          <a:stretch>
            <a:fillRect/>
          </a:stretch>
        </p:blipFill>
        <p:spPr bwMode="auto">
          <a:xfrm>
            <a:off x="4465676" y="0"/>
            <a:ext cx="4678324" cy="6858000"/>
          </a:xfrm>
          <a:prstGeom prst="rect">
            <a:avLst/>
          </a:prstGeom>
          <a:noFill/>
        </p:spPr>
      </p:pic>
      <p:sp>
        <p:nvSpPr>
          <p:cNvPr id="5" name="Rectangle 4"/>
          <p:cNvSpPr/>
          <p:nvPr/>
        </p:nvSpPr>
        <p:spPr>
          <a:xfrm>
            <a:off x="4572000" y="6381328"/>
            <a:ext cx="20882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200" b="1" dirty="0" smtClean="0">
                <a:solidFill>
                  <a:schemeClr val="tx1"/>
                </a:solidFill>
                <a:latin typeface="Arial Narrow" pitchFamily="34" charset="0"/>
              </a:rPr>
              <a:t>ЛАНАЦ ИСХРАНЕ НА КОПНУ</a:t>
            </a:r>
            <a:endParaRPr lang="en-US" sz="1200" b="1" dirty="0">
              <a:solidFill>
                <a:schemeClr val="tx1"/>
              </a:solidFill>
              <a:latin typeface="Arial Narrow" pitchFamily="34" charset="0"/>
            </a:endParaRPr>
          </a:p>
        </p:txBody>
      </p:sp>
      <p:sp>
        <p:nvSpPr>
          <p:cNvPr id="6" name="Rectangle 5"/>
          <p:cNvSpPr/>
          <p:nvPr/>
        </p:nvSpPr>
        <p:spPr>
          <a:xfrm>
            <a:off x="7055768" y="6381328"/>
            <a:ext cx="20882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200" b="1" dirty="0" smtClean="0">
                <a:solidFill>
                  <a:schemeClr val="tx1"/>
                </a:solidFill>
                <a:latin typeface="Arial Narrow" pitchFamily="34" charset="0"/>
              </a:rPr>
              <a:t>ЛАНАЦ ИСХРАНЕ У ОКЕАНУ</a:t>
            </a:r>
            <a:endParaRPr lang="en-US" sz="1200" b="1" dirty="0">
              <a:solidFill>
                <a:schemeClr val="tx1"/>
              </a:solidFill>
              <a:latin typeface="Arial Narrow" pitchFamily="34" charset="0"/>
            </a:endParaRPr>
          </a:p>
        </p:txBody>
      </p:sp>
      <p:sp>
        <p:nvSpPr>
          <p:cNvPr id="7" name="Rectangle 6"/>
          <p:cNvSpPr/>
          <p:nvPr/>
        </p:nvSpPr>
        <p:spPr>
          <a:xfrm>
            <a:off x="6084168" y="476672"/>
            <a:ext cx="1224136" cy="576064"/>
          </a:xfrm>
          <a:prstGeom prst="rect">
            <a:avLst/>
          </a:prstGeom>
          <a:solidFill>
            <a:srgbClr val="719B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200" b="1" dirty="0" smtClean="0">
                <a:solidFill>
                  <a:schemeClr val="bg1"/>
                </a:solidFill>
                <a:latin typeface="Arial Narrow" pitchFamily="34" charset="0"/>
              </a:rPr>
              <a:t>КВАРТЕРНЕРНИ ПОТРОШАЧИ</a:t>
            </a:r>
            <a:endParaRPr lang="en-US" sz="1200" b="1" dirty="0">
              <a:solidFill>
                <a:schemeClr val="bg1"/>
              </a:solidFill>
              <a:latin typeface="Arial Narrow" pitchFamily="34" charset="0"/>
            </a:endParaRPr>
          </a:p>
        </p:txBody>
      </p:sp>
      <p:sp>
        <p:nvSpPr>
          <p:cNvPr id="8" name="Rectangle 7"/>
          <p:cNvSpPr/>
          <p:nvPr/>
        </p:nvSpPr>
        <p:spPr>
          <a:xfrm>
            <a:off x="6084168" y="1700808"/>
            <a:ext cx="1224136" cy="576064"/>
          </a:xfrm>
          <a:prstGeom prst="rect">
            <a:avLst/>
          </a:prstGeom>
          <a:solidFill>
            <a:srgbClr val="A16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200" b="1" dirty="0" smtClean="0">
                <a:solidFill>
                  <a:schemeClr val="bg1"/>
                </a:solidFill>
                <a:latin typeface="Arial Narrow" pitchFamily="34" charset="0"/>
              </a:rPr>
              <a:t>ТЕРЦИЈЕРНИ ПОТРОШАЧИ</a:t>
            </a:r>
            <a:endParaRPr lang="en-US" sz="1200" b="1" dirty="0">
              <a:solidFill>
                <a:schemeClr val="bg1"/>
              </a:solidFill>
              <a:latin typeface="Arial Narrow" pitchFamily="34" charset="0"/>
            </a:endParaRPr>
          </a:p>
        </p:txBody>
      </p:sp>
      <p:sp>
        <p:nvSpPr>
          <p:cNvPr id="9" name="Rectangle 8"/>
          <p:cNvSpPr/>
          <p:nvPr/>
        </p:nvSpPr>
        <p:spPr>
          <a:xfrm>
            <a:off x="6084168" y="2924944"/>
            <a:ext cx="1224136" cy="64807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200" b="1" dirty="0" smtClean="0">
                <a:solidFill>
                  <a:schemeClr val="tx1"/>
                </a:solidFill>
                <a:latin typeface="Arial Narrow" pitchFamily="34" charset="0"/>
              </a:rPr>
              <a:t>СЕКУНДАРНИ ПОТРОШАЧИ</a:t>
            </a:r>
            <a:endParaRPr lang="en-US" sz="1200" b="1" dirty="0">
              <a:solidFill>
                <a:schemeClr val="tx1"/>
              </a:solidFill>
              <a:latin typeface="Arial Narrow" pitchFamily="34" charset="0"/>
            </a:endParaRPr>
          </a:p>
        </p:txBody>
      </p:sp>
      <p:sp>
        <p:nvSpPr>
          <p:cNvPr id="10" name="Rectangle 9"/>
          <p:cNvSpPr/>
          <p:nvPr/>
        </p:nvSpPr>
        <p:spPr>
          <a:xfrm>
            <a:off x="6084168" y="4221088"/>
            <a:ext cx="1224136" cy="57606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200" b="1" dirty="0" smtClean="0">
                <a:solidFill>
                  <a:schemeClr val="tx1"/>
                </a:solidFill>
                <a:latin typeface="Arial Narrow" pitchFamily="34" charset="0"/>
              </a:rPr>
              <a:t>ПРИМАРНИ ПОТРОШАЧИ</a:t>
            </a:r>
            <a:endParaRPr lang="en-US" sz="1200" b="1" dirty="0">
              <a:solidFill>
                <a:schemeClr val="tx1"/>
              </a:solidFill>
              <a:latin typeface="Arial Narrow" pitchFamily="34" charset="0"/>
            </a:endParaRPr>
          </a:p>
        </p:txBody>
      </p:sp>
      <p:sp>
        <p:nvSpPr>
          <p:cNvPr id="11" name="Rectangle 10"/>
          <p:cNvSpPr/>
          <p:nvPr/>
        </p:nvSpPr>
        <p:spPr>
          <a:xfrm>
            <a:off x="6084168" y="5445224"/>
            <a:ext cx="1224136" cy="576064"/>
          </a:xfrm>
          <a:prstGeom prst="rect">
            <a:avLst/>
          </a:prstGeom>
          <a:solidFill>
            <a:srgbClr val="96E7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200" b="1" dirty="0" smtClean="0">
                <a:solidFill>
                  <a:schemeClr val="tx1"/>
                </a:solidFill>
                <a:latin typeface="Arial Narrow" pitchFamily="34" charset="0"/>
              </a:rPr>
              <a:t>ПРИМАРНИ ПРОИЗВОЂАЧИ</a:t>
            </a:r>
            <a:endParaRPr lang="en-US" sz="1200" b="1" dirty="0">
              <a:solidFill>
                <a:schemeClr val="tx1"/>
              </a:solidFill>
              <a:latin typeface="Arial Narrow" pitchFamily="34" charset="0"/>
            </a:endParaRPr>
          </a:p>
        </p:txBody>
      </p:sp>
      <p:sp>
        <p:nvSpPr>
          <p:cNvPr id="12" name="Rectangle 11"/>
          <p:cNvSpPr/>
          <p:nvPr/>
        </p:nvSpPr>
        <p:spPr>
          <a:xfrm>
            <a:off x="4860032" y="1484784"/>
            <a:ext cx="72008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b="1" dirty="0" smtClean="0">
                <a:solidFill>
                  <a:schemeClr val="tx1"/>
                </a:solidFill>
                <a:latin typeface="Arial Narrow" pitchFamily="34" charset="0"/>
              </a:rPr>
              <a:t>МЕСОЈЕД</a:t>
            </a:r>
            <a:endParaRPr lang="en-US" sz="1000" b="1" dirty="0">
              <a:solidFill>
                <a:schemeClr val="tx1"/>
              </a:solidFill>
              <a:latin typeface="Arial Narrow" pitchFamily="34" charset="0"/>
            </a:endParaRPr>
          </a:p>
        </p:txBody>
      </p:sp>
      <p:sp>
        <p:nvSpPr>
          <p:cNvPr id="13" name="Rectangle 12"/>
          <p:cNvSpPr/>
          <p:nvPr/>
        </p:nvSpPr>
        <p:spPr>
          <a:xfrm>
            <a:off x="4860032" y="2420888"/>
            <a:ext cx="72008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b="1" dirty="0" smtClean="0">
                <a:solidFill>
                  <a:schemeClr val="tx1"/>
                </a:solidFill>
                <a:latin typeface="Arial Narrow" pitchFamily="34" charset="0"/>
              </a:rPr>
              <a:t>МЕСОЈЕД</a:t>
            </a:r>
            <a:endParaRPr lang="en-US" sz="1000" b="1" dirty="0">
              <a:solidFill>
                <a:schemeClr val="tx1"/>
              </a:solidFill>
              <a:latin typeface="Arial Narrow" pitchFamily="34" charset="0"/>
            </a:endParaRPr>
          </a:p>
        </p:txBody>
      </p:sp>
      <p:sp>
        <p:nvSpPr>
          <p:cNvPr id="14" name="Rectangle 13"/>
          <p:cNvSpPr/>
          <p:nvPr/>
        </p:nvSpPr>
        <p:spPr>
          <a:xfrm>
            <a:off x="7740352" y="1412776"/>
            <a:ext cx="72008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b="1" dirty="0" smtClean="0">
                <a:solidFill>
                  <a:schemeClr val="tx1"/>
                </a:solidFill>
                <a:latin typeface="Arial Narrow" pitchFamily="34" charset="0"/>
              </a:rPr>
              <a:t>МЕСОЈЕД</a:t>
            </a:r>
            <a:endParaRPr lang="en-US" sz="1000" b="1" dirty="0">
              <a:solidFill>
                <a:schemeClr val="tx1"/>
              </a:solidFill>
              <a:latin typeface="Arial Narrow" pitchFamily="34" charset="0"/>
            </a:endParaRPr>
          </a:p>
        </p:txBody>
      </p:sp>
      <p:sp>
        <p:nvSpPr>
          <p:cNvPr id="15" name="Rectangle 14"/>
          <p:cNvSpPr/>
          <p:nvPr/>
        </p:nvSpPr>
        <p:spPr>
          <a:xfrm>
            <a:off x="4860032" y="3573016"/>
            <a:ext cx="72008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b="1" dirty="0" smtClean="0">
                <a:solidFill>
                  <a:schemeClr val="tx1"/>
                </a:solidFill>
                <a:latin typeface="Arial Narrow" pitchFamily="34" charset="0"/>
              </a:rPr>
              <a:t>МЕСОЈЕД</a:t>
            </a:r>
            <a:endParaRPr lang="en-US" sz="1000" b="1" dirty="0">
              <a:solidFill>
                <a:schemeClr val="tx1"/>
              </a:solidFill>
              <a:latin typeface="Arial Narrow" pitchFamily="34" charset="0"/>
            </a:endParaRPr>
          </a:p>
        </p:txBody>
      </p:sp>
      <p:sp>
        <p:nvSpPr>
          <p:cNvPr id="16" name="Rectangle 15"/>
          <p:cNvSpPr/>
          <p:nvPr/>
        </p:nvSpPr>
        <p:spPr>
          <a:xfrm>
            <a:off x="7740352" y="2420888"/>
            <a:ext cx="72008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b="1" dirty="0" smtClean="0">
                <a:solidFill>
                  <a:schemeClr val="tx1"/>
                </a:solidFill>
                <a:latin typeface="Arial Narrow" pitchFamily="34" charset="0"/>
              </a:rPr>
              <a:t>МЕСОЈЕД</a:t>
            </a:r>
            <a:endParaRPr lang="en-US" sz="1000" b="1" dirty="0">
              <a:solidFill>
                <a:schemeClr val="tx1"/>
              </a:solidFill>
              <a:latin typeface="Arial Narrow" pitchFamily="34" charset="0"/>
            </a:endParaRPr>
          </a:p>
        </p:txBody>
      </p:sp>
      <p:sp>
        <p:nvSpPr>
          <p:cNvPr id="17" name="Rectangle 16"/>
          <p:cNvSpPr/>
          <p:nvPr/>
        </p:nvSpPr>
        <p:spPr>
          <a:xfrm>
            <a:off x="7668344" y="3645024"/>
            <a:ext cx="79208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b="1" dirty="0" smtClean="0">
                <a:solidFill>
                  <a:schemeClr val="tx1"/>
                </a:solidFill>
                <a:latin typeface="Arial Narrow" pitchFamily="34" charset="0"/>
              </a:rPr>
              <a:t>МЕСОЈЕД</a:t>
            </a:r>
            <a:endParaRPr lang="en-US" sz="1000" b="1" dirty="0">
              <a:solidFill>
                <a:schemeClr val="tx1"/>
              </a:solidFill>
              <a:latin typeface="Arial Narrow" pitchFamily="34" charset="0"/>
            </a:endParaRPr>
          </a:p>
        </p:txBody>
      </p:sp>
      <p:sp>
        <p:nvSpPr>
          <p:cNvPr id="18" name="Rectangle 17"/>
          <p:cNvSpPr/>
          <p:nvPr/>
        </p:nvSpPr>
        <p:spPr>
          <a:xfrm>
            <a:off x="4860032" y="4869160"/>
            <a:ext cx="79208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b="1" dirty="0" smtClean="0">
                <a:solidFill>
                  <a:schemeClr val="tx1"/>
                </a:solidFill>
                <a:latin typeface="Arial Narrow" pitchFamily="34" charset="0"/>
              </a:rPr>
              <a:t>БИЉОЈЕД</a:t>
            </a:r>
            <a:endParaRPr lang="en-US" sz="1000" b="1" dirty="0">
              <a:solidFill>
                <a:schemeClr val="tx1"/>
              </a:solidFill>
              <a:latin typeface="Arial Narrow" pitchFamily="34" charset="0"/>
            </a:endParaRPr>
          </a:p>
        </p:txBody>
      </p:sp>
      <p:sp>
        <p:nvSpPr>
          <p:cNvPr id="19" name="Rectangle 18"/>
          <p:cNvSpPr/>
          <p:nvPr/>
        </p:nvSpPr>
        <p:spPr>
          <a:xfrm>
            <a:off x="7668344" y="4869160"/>
            <a:ext cx="100811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b="1" dirty="0" smtClean="0">
                <a:solidFill>
                  <a:schemeClr val="tx1"/>
                </a:solidFill>
                <a:latin typeface="Arial Narrow" pitchFamily="34" charset="0"/>
              </a:rPr>
              <a:t>ЗООПЛАНКТОН БИЉОЈЕД</a:t>
            </a:r>
            <a:endParaRPr lang="en-US" sz="1000" b="1" dirty="0">
              <a:solidFill>
                <a:schemeClr val="tx1"/>
              </a:solidFill>
              <a:latin typeface="Arial Narrow" pitchFamily="34" charset="0"/>
            </a:endParaRPr>
          </a:p>
        </p:txBody>
      </p:sp>
      <p:sp>
        <p:nvSpPr>
          <p:cNvPr id="20" name="Rectangle 19"/>
          <p:cNvSpPr/>
          <p:nvPr/>
        </p:nvSpPr>
        <p:spPr>
          <a:xfrm>
            <a:off x="4932040" y="6093296"/>
            <a:ext cx="79208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b="1" dirty="0" smtClean="0">
                <a:solidFill>
                  <a:schemeClr val="tx1"/>
                </a:solidFill>
                <a:latin typeface="Arial Narrow" pitchFamily="34" charset="0"/>
              </a:rPr>
              <a:t>БИЉКА</a:t>
            </a:r>
            <a:endParaRPr lang="en-US" sz="1000" b="1" dirty="0">
              <a:solidFill>
                <a:schemeClr val="tx1"/>
              </a:solidFill>
              <a:latin typeface="Arial Narrow" pitchFamily="34" charset="0"/>
            </a:endParaRPr>
          </a:p>
        </p:txBody>
      </p:sp>
      <p:sp>
        <p:nvSpPr>
          <p:cNvPr id="21" name="Rectangle 20"/>
          <p:cNvSpPr/>
          <p:nvPr/>
        </p:nvSpPr>
        <p:spPr>
          <a:xfrm>
            <a:off x="7596336" y="6093296"/>
            <a:ext cx="108012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b="1" dirty="0" smtClean="0">
                <a:solidFill>
                  <a:schemeClr val="tx1"/>
                </a:solidFill>
                <a:latin typeface="Arial Narrow" pitchFamily="34" charset="0"/>
              </a:rPr>
              <a:t>ФИТОПЛАНКТОН</a:t>
            </a:r>
            <a:endParaRPr lang="en-US" sz="1000" b="1" dirty="0">
              <a:solidFill>
                <a:schemeClr val="tx1"/>
              </a:solidFill>
              <a:latin typeface="Arial Narrow" pitchFamily="34" charset="0"/>
            </a:endParaRPr>
          </a:p>
        </p:txBody>
      </p:sp>
      <p:pic>
        <p:nvPicPr>
          <p:cNvPr id="34822" name="Picture 6" descr="http://www.zo.utexas.edu/faculty/sjasper/images/decomposer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1943099"/>
            <a:ext cx="4467225" cy="4914901"/>
          </a:xfrm>
          <a:prstGeom prst="rect">
            <a:avLst/>
          </a:prstGeom>
          <a:noFill/>
        </p:spPr>
      </p:pic>
      <p:sp>
        <p:nvSpPr>
          <p:cNvPr id="24" name="Rectangle 23"/>
          <p:cNvSpPr/>
          <p:nvPr/>
        </p:nvSpPr>
        <p:spPr>
          <a:xfrm>
            <a:off x="2051720" y="2060848"/>
            <a:ext cx="79208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200" b="1" dirty="0" smtClean="0">
                <a:solidFill>
                  <a:schemeClr val="tx1"/>
                </a:solidFill>
                <a:latin typeface="Arial Narrow" pitchFamily="34" charset="0"/>
              </a:rPr>
              <a:t>ГАВРАН</a:t>
            </a:r>
            <a:endParaRPr lang="en-US" sz="1200" b="1" dirty="0">
              <a:solidFill>
                <a:schemeClr val="tx1"/>
              </a:solidFill>
              <a:latin typeface="Arial Narrow" pitchFamily="34" charset="0"/>
            </a:endParaRPr>
          </a:p>
        </p:txBody>
      </p:sp>
      <p:sp>
        <p:nvSpPr>
          <p:cNvPr id="25" name="Rectangle 24"/>
          <p:cNvSpPr/>
          <p:nvPr/>
        </p:nvSpPr>
        <p:spPr>
          <a:xfrm>
            <a:off x="323528" y="3645024"/>
            <a:ext cx="108012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b="1" dirty="0" smtClean="0">
                <a:solidFill>
                  <a:schemeClr val="tx1"/>
                </a:solidFill>
                <a:latin typeface="Arial Narrow" pitchFamily="34" charset="0"/>
              </a:rPr>
              <a:t>УГИНУЛЕ И ТРУЛЕ БИЉКЕ</a:t>
            </a:r>
            <a:endParaRPr lang="en-US" sz="1000" b="1" dirty="0">
              <a:solidFill>
                <a:schemeClr val="tx1"/>
              </a:solidFill>
              <a:latin typeface="Arial Narrow" pitchFamily="34" charset="0"/>
            </a:endParaRPr>
          </a:p>
        </p:txBody>
      </p:sp>
      <p:sp>
        <p:nvSpPr>
          <p:cNvPr id="26" name="Rectangle 25"/>
          <p:cNvSpPr/>
          <p:nvPr/>
        </p:nvSpPr>
        <p:spPr>
          <a:xfrm>
            <a:off x="323528" y="4077072"/>
            <a:ext cx="648072" cy="216024"/>
          </a:xfrm>
          <a:prstGeom prst="rect">
            <a:avLst/>
          </a:prstGeom>
          <a:solidFill>
            <a:srgbClr val="B2D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b="1" dirty="0" smtClean="0">
                <a:solidFill>
                  <a:schemeClr val="tx1"/>
                </a:solidFill>
                <a:latin typeface="Arial Narrow" pitchFamily="34" charset="0"/>
              </a:rPr>
              <a:t>ГЉИВЕ</a:t>
            </a:r>
            <a:endParaRPr lang="en-US" sz="1000" b="1" dirty="0">
              <a:solidFill>
                <a:schemeClr val="tx1"/>
              </a:solidFill>
              <a:latin typeface="Arial Narrow" pitchFamily="34" charset="0"/>
            </a:endParaRPr>
          </a:p>
        </p:txBody>
      </p:sp>
      <p:sp>
        <p:nvSpPr>
          <p:cNvPr id="27" name="Rectangle 26"/>
          <p:cNvSpPr/>
          <p:nvPr/>
        </p:nvSpPr>
        <p:spPr>
          <a:xfrm>
            <a:off x="1907704" y="3645024"/>
            <a:ext cx="57606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b="1" dirty="0" smtClean="0">
                <a:solidFill>
                  <a:schemeClr val="tx1"/>
                </a:solidFill>
                <a:latin typeface="Arial Narrow" pitchFamily="34" charset="0"/>
              </a:rPr>
              <a:t>ЛАРВЕ МУВЕ</a:t>
            </a:r>
            <a:endParaRPr lang="en-US" sz="1000" b="1" dirty="0">
              <a:solidFill>
                <a:schemeClr val="tx1"/>
              </a:solidFill>
              <a:latin typeface="Arial Narrow" pitchFamily="34" charset="0"/>
            </a:endParaRPr>
          </a:p>
        </p:txBody>
      </p:sp>
      <p:sp>
        <p:nvSpPr>
          <p:cNvPr id="28" name="Rectangle 27"/>
          <p:cNvSpPr/>
          <p:nvPr/>
        </p:nvSpPr>
        <p:spPr>
          <a:xfrm>
            <a:off x="3419872" y="3717032"/>
            <a:ext cx="57606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b="1" dirty="0" smtClean="0">
                <a:solidFill>
                  <a:schemeClr val="tx1"/>
                </a:solidFill>
                <a:latin typeface="Arial Narrow" pitchFamily="34" charset="0"/>
              </a:rPr>
              <a:t>ЛЕШ</a:t>
            </a:r>
            <a:endParaRPr lang="en-US" sz="1000" b="1" dirty="0">
              <a:solidFill>
                <a:schemeClr val="tx1"/>
              </a:solidFill>
              <a:latin typeface="Arial Narrow" pitchFamily="34" charset="0"/>
            </a:endParaRPr>
          </a:p>
        </p:txBody>
      </p:sp>
      <p:sp>
        <p:nvSpPr>
          <p:cNvPr id="29" name="Rectangle 28"/>
          <p:cNvSpPr/>
          <p:nvPr/>
        </p:nvSpPr>
        <p:spPr>
          <a:xfrm>
            <a:off x="1835696" y="5085184"/>
            <a:ext cx="720080" cy="216024"/>
          </a:xfrm>
          <a:prstGeom prst="rect">
            <a:avLst/>
          </a:prstGeom>
          <a:solidFill>
            <a:srgbClr val="8A8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b="1" dirty="0" smtClean="0">
                <a:solidFill>
                  <a:schemeClr val="tx1"/>
                </a:solidFill>
                <a:latin typeface="Arial Narrow" pitchFamily="34" charset="0"/>
              </a:rPr>
              <a:t>СТОНОГА</a:t>
            </a:r>
            <a:endParaRPr lang="en-US" sz="1000" b="1" dirty="0">
              <a:solidFill>
                <a:schemeClr val="tx1"/>
              </a:solidFill>
              <a:latin typeface="Arial Narrow" pitchFamily="34" charset="0"/>
            </a:endParaRPr>
          </a:p>
        </p:txBody>
      </p:sp>
      <p:sp>
        <p:nvSpPr>
          <p:cNvPr id="30" name="Rectangle 29"/>
          <p:cNvSpPr/>
          <p:nvPr/>
        </p:nvSpPr>
        <p:spPr>
          <a:xfrm>
            <a:off x="2123728" y="6021288"/>
            <a:ext cx="792088" cy="288032"/>
          </a:xfrm>
          <a:prstGeom prst="rect">
            <a:avLst/>
          </a:prstGeom>
          <a:solidFill>
            <a:srgbClr val="9C94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b="1" dirty="0" smtClean="0">
                <a:solidFill>
                  <a:schemeClr val="tx1"/>
                </a:solidFill>
                <a:latin typeface="Arial Narrow" pitchFamily="34" charset="0"/>
              </a:rPr>
              <a:t>КИШНА ГЛИСТА</a:t>
            </a:r>
            <a:endParaRPr lang="en-US" sz="1000" b="1" dirty="0">
              <a:solidFill>
                <a:schemeClr val="tx1"/>
              </a:solidFill>
              <a:latin typeface="Arial Narrow" pitchFamily="34" charset="0"/>
            </a:endParaRPr>
          </a:p>
        </p:txBody>
      </p:sp>
      <p:sp>
        <p:nvSpPr>
          <p:cNvPr id="31" name="Rectangle 30"/>
          <p:cNvSpPr/>
          <p:nvPr/>
        </p:nvSpPr>
        <p:spPr>
          <a:xfrm>
            <a:off x="3779912" y="4221088"/>
            <a:ext cx="720080" cy="288032"/>
          </a:xfrm>
          <a:prstGeom prst="rect">
            <a:avLst/>
          </a:prstGeom>
          <a:solidFill>
            <a:srgbClr val="B2D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000" b="1" dirty="0" smtClean="0">
                <a:solidFill>
                  <a:schemeClr val="tx1"/>
                </a:solidFill>
                <a:latin typeface="Arial Narrow" pitchFamily="34" charset="0"/>
              </a:rPr>
              <a:t>МОКРИЦЕ</a:t>
            </a:r>
            <a:endParaRPr lang="en-US" sz="1000" b="1" dirty="0">
              <a:solidFill>
                <a:schemeClr val="tx1"/>
              </a:solidFill>
              <a:latin typeface="Arial Narrow" pitchFamily="34" charset="0"/>
            </a:endParaRPr>
          </a:p>
        </p:txBody>
      </p:sp>
      <p:sp>
        <p:nvSpPr>
          <p:cNvPr id="32" name="Rectangle 31"/>
          <p:cNvSpPr/>
          <p:nvPr/>
        </p:nvSpPr>
        <p:spPr>
          <a:xfrm>
            <a:off x="0" y="1844824"/>
            <a:ext cx="1224136" cy="576064"/>
          </a:xfrm>
          <a:prstGeom prst="rect">
            <a:avLst/>
          </a:prstGeom>
          <a:solidFill>
            <a:srgbClr val="9285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200" b="1" dirty="0" smtClean="0">
                <a:solidFill>
                  <a:schemeClr val="bg1"/>
                </a:solidFill>
                <a:latin typeface="Arial Narrow" pitchFamily="34" charset="0"/>
              </a:rPr>
              <a:t>РАЗЛАГАЧИ</a:t>
            </a:r>
            <a:endParaRPr lang="en-US" sz="1200" b="1" dirty="0">
              <a:solidFill>
                <a:schemeClr val="bg1"/>
              </a:solidFill>
              <a:latin typeface="Arial Narrow"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1666</TotalTime>
  <Words>1888</Words>
  <Application>Microsoft Office PowerPoint</Application>
  <PresentationFormat>On-screen Show (4:3)</PresentationFormat>
  <Paragraphs>274</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6. ВЕЖБА</vt:lpstr>
      <vt:lpstr>  ТИПОВИ ИСХРАНЕ </vt:lpstr>
      <vt:lpstr>  ТИПОВИ ИСХРАНЕ </vt:lpstr>
      <vt:lpstr>  ТИПОВИ ИСХРАНЕ </vt:lpstr>
      <vt:lpstr>  ТИПОВИ ИСХРАНЕ </vt:lpstr>
      <vt:lpstr>ФОТОСИНТЕЗА</vt:lpstr>
      <vt:lpstr>PowerPoint Presentation</vt:lpstr>
      <vt:lpstr>  ТИПОВИ ИСХРАНЕ </vt:lpstr>
      <vt:lpstr>ТИПОВИ ИСХРАНЕ ТРОФИЧКИ НИВОИ</vt:lpstr>
      <vt:lpstr>ТИПОВИ ИСХРАНЕ  ТРОФИЧКИ НИВОИ</vt:lpstr>
      <vt:lpstr>СПЕЦИЈАЛИЗАЦИЈА ИСХРАНЕ </vt:lpstr>
      <vt:lpstr>СПЕЦИЈАЛИЗАЦИЈА ИСХРАНЕ</vt:lpstr>
      <vt:lpstr>СПЕЦИЈАЛИЗАЦИЈА ИСХРАНЕ</vt:lpstr>
      <vt:lpstr>ЛАНЦИ ИСХРАНЕ</vt:lpstr>
      <vt:lpstr>ЛАНЦИ ИСХРАНЕ</vt:lpstr>
      <vt:lpstr>ЛАНЦИ ИСХРАНЕ</vt:lpstr>
      <vt:lpstr>ЛАНЦИ ИСХРАНЕ</vt:lpstr>
      <vt:lpstr>PowerPoint Presentation</vt:lpstr>
      <vt:lpstr>ЛАНЦИ ИСХРАНЕ</vt:lpstr>
      <vt:lpstr>PowerPoint Presentation</vt:lpstr>
      <vt:lpstr>PowerPoint Presentation</vt:lpstr>
      <vt:lpstr>ЛАНЦИ ИСХРАНЕ</vt:lpstr>
      <vt:lpstr>PowerPoint Presentation</vt:lpstr>
      <vt:lpstr>ЕКОЛОШКЕ ПИРАМИДЕ</vt:lpstr>
      <vt:lpstr>Величински односи чланова ланаца исхране</vt:lpstr>
      <vt:lpstr>Величински односи чланова ланаца исхране</vt:lpstr>
      <vt:lpstr>Величински односи чланова ланаца исхране</vt:lpstr>
      <vt:lpstr>Величински односи чланова ланаца исхране</vt:lpstr>
      <vt:lpstr>Бројни односи међу члановима ланца исхране</vt:lpstr>
      <vt:lpstr>PowerPoint Presentation</vt:lpstr>
      <vt:lpstr>Бројни однос међу члановима ланца исхране</vt:lpstr>
      <vt:lpstr>PowerPoint Presentation</vt:lpstr>
      <vt:lpstr>Бројни однос међу члановима ланца исхране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 ВЕЖБА</dc:title>
  <dc:creator>Stojkov</dc:creator>
  <cp:lastModifiedBy>Master</cp:lastModifiedBy>
  <cp:revision>140</cp:revision>
  <dcterms:created xsi:type="dcterms:W3CDTF">2014-03-21T17:29:28Z</dcterms:created>
  <dcterms:modified xsi:type="dcterms:W3CDTF">2014-04-29T16:14:38Z</dcterms:modified>
</cp:coreProperties>
</file>