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2" r:id="rId7"/>
    <p:sldId id="261" r:id="rId8"/>
    <p:sldId id="260" r:id="rId9"/>
    <p:sldId id="263" r:id="rId10"/>
    <p:sldId id="267" r:id="rId11"/>
    <p:sldId id="264" r:id="rId12"/>
    <p:sldId id="265" r:id="rId13"/>
    <p:sldId id="266" r:id="rId14"/>
    <p:sldId id="268" r:id="rId15"/>
    <p:sldId id="269" r:id="rId16"/>
    <p:sldId id="274" r:id="rId17"/>
    <p:sldId id="273" r:id="rId18"/>
    <p:sldId id="275" r:id="rId19"/>
    <p:sldId id="276" r:id="rId20"/>
    <p:sldId id="277" r:id="rId21"/>
    <p:sldId id="278" r:id="rId22"/>
    <p:sldId id="270" r:id="rId23"/>
    <p:sldId id="279"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33CC"/>
    <a:srgbClr val="EED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8F2C4-DC06-4375-A9A3-01E7C3ADB180}"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8F2C4-DC06-4375-A9A3-01E7C3ADB180}"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8F2C4-DC06-4375-A9A3-01E7C3ADB180}"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8F2C4-DC06-4375-A9A3-01E7C3ADB180}"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8F2C4-DC06-4375-A9A3-01E7C3ADB180}"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8F2C4-DC06-4375-A9A3-01E7C3ADB180}"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8F2C4-DC06-4375-A9A3-01E7C3ADB180}" type="datetimeFigureOut">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8F2C4-DC06-4375-A9A3-01E7C3ADB180}" type="datetimeFigureOut">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8F2C4-DC06-4375-A9A3-01E7C3ADB180}"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8F2C4-DC06-4375-A9A3-01E7C3ADB180}"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8F2C4-DC06-4375-A9A3-01E7C3ADB180}" type="datetimeFigureOut">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4B0B8-6F52-45CC-BE11-67A3784DD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8F2C4-DC06-4375-A9A3-01E7C3ADB180}" type="datetimeFigureOut">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4B0B8-6F52-45CC-BE11-67A3784DD9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en.wikipedia.org/wiki/Anolis"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wallsave.com/wallpapers/1024x768/abstract-/65698/abstract-green-ecology-christian-656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8361" cy="6858000"/>
          </a:xfrm>
          <a:prstGeom prst="rect">
            <a:avLst/>
          </a:prstGeom>
          <a:noFill/>
        </p:spPr>
      </p:pic>
      <p:sp>
        <p:nvSpPr>
          <p:cNvPr id="4" name="Title 3"/>
          <p:cNvSpPr>
            <a:spLocks noGrp="1"/>
          </p:cNvSpPr>
          <p:nvPr>
            <p:ph type="ctrTitle"/>
          </p:nvPr>
        </p:nvSpPr>
        <p:spPr/>
        <p:txBody>
          <a:bodyPr>
            <a:normAutofit fontScale="90000"/>
          </a:bodyPr>
          <a:lstStyle/>
          <a:p>
            <a:r>
              <a:rPr lang="sr-Cyrl-RS" sz="3100" b="1" dirty="0" smtClean="0">
                <a:latin typeface="Arial Black" pitchFamily="34" charset="0"/>
              </a:rPr>
              <a:t>ЕКОЛОГИЈА </a:t>
            </a:r>
            <a:br>
              <a:rPr lang="sr-Cyrl-RS" sz="3100" b="1" dirty="0" smtClean="0">
                <a:latin typeface="Arial Black" pitchFamily="34" charset="0"/>
              </a:rPr>
            </a:br>
            <a:r>
              <a:rPr lang="sr-Cyrl-RS" sz="3100" b="1" dirty="0" smtClean="0">
                <a:latin typeface="Arial Black" pitchFamily="34" charset="0"/>
              </a:rPr>
              <a:t>4. ВЕЖБА</a:t>
            </a:r>
            <a:br>
              <a:rPr lang="sr-Cyrl-RS" sz="3100" b="1" dirty="0" smtClean="0">
                <a:latin typeface="Arial Black" pitchFamily="34" charset="0"/>
              </a:rPr>
            </a:br>
            <a:r>
              <a:rPr lang="sr-Cyrl-RS" sz="3100" b="1" dirty="0" smtClean="0">
                <a:latin typeface="Arial Black" pitchFamily="34" charset="0"/>
              </a:rPr>
              <a:t> </a:t>
            </a:r>
            <a:r>
              <a:rPr lang="sr-Cyrl-RS" b="1" dirty="0" smtClean="0"/>
              <a:t/>
            </a:r>
            <a:br>
              <a:rPr lang="sr-Cyrl-RS" b="1" dirty="0" smtClean="0"/>
            </a:br>
            <a:r>
              <a:rPr lang="hr-HR" b="1" dirty="0" smtClean="0"/>
              <a:t>ЖИВОТНА </a:t>
            </a:r>
            <a:r>
              <a:rPr lang="hr-HR" b="1" dirty="0"/>
              <a:t>ФОРМА </a:t>
            </a:r>
            <a:r>
              <a:rPr lang="sr-Cyrl-CS" b="1" dirty="0"/>
              <a:t> </a:t>
            </a:r>
            <a:r>
              <a:rPr lang="sr-Latn-RS" b="1" dirty="0" smtClean="0"/>
              <a:t/>
            </a:r>
            <a:br>
              <a:rPr lang="sr-Latn-RS" b="1" dirty="0" smtClean="0"/>
            </a:br>
            <a:r>
              <a:rPr lang="sr-Cyrl-RS" b="1" dirty="0" smtClean="0"/>
              <a:t>ЕКОЛОШКА НИША</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2188839"/>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sr-Cyrl-CS" dirty="0">
                <a:solidFill>
                  <a:srgbClr val="C00000"/>
                </a:solidFill>
              </a:rPr>
              <a:t>Различити спољашњи услови животне средине </a:t>
            </a:r>
            <a:r>
              <a:rPr lang="sr-Cyrl-CS" dirty="0"/>
              <a:t>могу да доведу до стварања </a:t>
            </a:r>
            <a:r>
              <a:rPr lang="sr-Cyrl-CS" dirty="0">
                <a:solidFill>
                  <a:srgbClr val="C00000"/>
                </a:solidFill>
              </a:rPr>
              <a:t>различитих животних форми код </a:t>
            </a:r>
            <a:r>
              <a:rPr lang="sr-Cyrl-CS" dirty="0" smtClean="0">
                <a:solidFill>
                  <a:srgbClr val="C00000"/>
                </a:solidFill>
              </a:rPr>
              <a:t>сродних врста</a:t>
            </a:r>
            <a:r>
              <a:rPr lang="sr-Cyrl-CS" dirty="0" smtClean="0"/>
              <a:t>.</a:t>
            </a:r>
          </a:p>
          <a:p>
            <a:r>
              <a:rPr lang="sr-Cyrl-CS" dirty="0" smtClean="0"/>
              <a:t>Пример: </a:t>
            </a:r>
            <a:r>
              <a:rPr lang="sr-Cyrl-CS" dirty="0"/>
              <a:t>неке лептирњаче су дрвеће </a:t>
            </a:r>
            <a:r>
              <a:rPr lang="sr-Cyrl-CS" dirty="0" smtClean="0"/>
              <a:t>(багрем</a:t>
            </a:r>
            <a:r>
              <a:rPr lang="sr-Cyrl-CS" dirty="0"/>
              <a:t>, софора</a:t>
            </a:r>
            <a:r>
              <a:rPr lang="sr-Cyrl-CS" dirty="0" smtClean="0"/>
              <a:t>), </a:t>
            </a:r>
            <a:r>
              <a:rPr lang="sr-Cyrl-CS" dirty="0"/>
              <a:t>неке жбунови </a:t>
            </a:r>
            <a:r>
              <a:rPr lang="sr-Cyrl-CS" dirty="0" smtClean="0"/>
              <a:t>(пуцалина</a:t>
            </a:r>
            <a:r>
              <a:rPr lang="sr-Cyrl-CS" dirty="0"/>
              <a:t>, </a:t>
            </a:r>
            <a:r>
              <a:rPr lang="sr-Cyrl-CS" dirty="0" smtClean="0"/>
              <a:t>грохотуша), </a:t>
            </a:r>
            <a:r>
              <a:rPr lang="sr-Cyrl-CS" dirty="0"/>
              <a:t>неке </a:t>
            </a:r>
            <a:r>
              <a:rPr lang="sr-Cyrl-CS" dirty="0" smtClean="0"/>
              <a:t>су </a:t>
            </a:r>
            <a:r>
              <a:rPr lang="sr-Cyrl-CS" dirty="0"/>
              <a:t>повијуше </a:t>
            </a:r>
            <a:r>
              <a:rPr lang="sr-Cyrl-CS" dirty="0" smtClean="0"/>
              <a:t>(врсте </a:t>
            </a:r>
            <a:r>
              <a:rPr lang="sr-Cyrl-CS" dirty="0"/>
              <a:t>рода грахорица), а неке припадају зељастим биљкама </a:t>
            </a:r>
            <a:r>
              <a:rPr lang="sr-Cyrl-CS" dirty="0" smtClean="0"/>
              <a:t>(детелина</a:t>
            </a:r>
            <a:r>
              <a:rPr lang="sr-Cyrl-CS" dirty="0"/>
              <a:t>, луцерка). </a:t>
            </a:r>
            <a:endParaRPr lang="en-US" dirty="0"/>
          </a:p>
          <a:p>
            <a:endParaRPr lang="en-US" dirty="0"/>
          </a:p>
        </p:txBody>
      </p:sp>
      <p:sp>
        <p:nvSpPr>
          <p:cNvPr id="4" name="Title 1"/>
          <p:cNvSpPr>
            <a:spLocks noGrp="1"/>
          </p:cNvSpPr>
          <p:nvPr>
            <p:ph type="title"/>
          </p:nvPr>
        </p:nvSpPr>
        <p:spPr>
          <a:xfrm>
            <a:off x="457200" y="274638"/>
            <a:ext cx="8229600" cy="634082"/>
          </a:xfrm>
        </p:spPr>
        <p:txBody>
          <a:bodyPr>
            <a:normAutofit/>
          </a:bodyPr>
          <a:lstStyle/>
          <a:p>
            <a:r>
              <a:rPr lang="hr-HR" sz="2800" b="1" dirty="0" smtClean="0"/>
              <a:t>ЖИВОТНА ФОРМА</a:t>
            </a:r>
            <a:endParaRPr lang="en-US" sz="2800"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293096"/>
            <a:ext cx="1800200" cy="1512168"/>
          </a:xfrm>
          <a:prstGeom prst="rect">
            <a:avLst/>
          </a:prstGeom>
          <a:solidFill>
            <a:srgbClr val="FFFFFF"/>
          </a:solidFill>
          <a:ln>
            <a:noFill/>
          </a:ln>
        </p:spPr>
      </p:pic>
      <p:sp>
        <p:nvSpPr>
          <p:cNvPr id="6" name="TextBox 5"/>
          <p:cNvSpPr txBox="1"/>
          <p:nvPr/>
        </p:nvSpPr>
        <p:spPr>
          <a:xfrm>
            <a:off x="899592" y="3717032"/>
            <a:ext cx="1152128" cy="369332"/>
          </a:xfrm>
          <a:prstGeom prst="rect">
            <a:avLst/>
          </a:prstGeom>
          <a:noFill/>
        </p:spPr>
        <p:txBody>
          <a:bodyPr wrap="square" rtlCol="0">
            <a:spAutoFit/>
          </a:bodyPr>
          <a:lstStyle/>
          <a:p>
            <a:r>
              <a:rPr lang="sr-Cyrl-RS" dirty="0" smtClean="0"/>
              <a:t>Багрем</a:t>
            </a:r>
            <a:endParaRPr lang="en-US" dirty="0"/>
          </a:p>
        </p:txBody>
      </p:sp>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4293096"/>
            <a:ext cx="1701924" cy="1512168"/>
          </a:xfrm>
          <a:prstGeom prst="rect">
            <a:avLst/>
          </a:prstGeom>
          <a:solidFill>
            <a:srgbClr val="FFFFFF"/>
          </a:solidFill>
          <a:ln>
            <a:noFill/>
          </a:ln>
        </p:spPr>
      </p:pic>
      <p:sp>
        <p:nvSpPr>
          <p:cNvPr id="8" name="TextBox 7"/>
          <p:cNvSpPr txBox="1"/>
          <p:nvPr/>
        </p:nvSpPr>
        <p:spPr>
          <a:xfrm>
            <a:off x="3059832" y="3717032"/>
            <a:ext cx="1512168" cy="369332"/>
          </a:xfrm>
          <a:prstGeom prst="rect">
            <a:avLst/>
          </a:prstGeom>
          <a:noFill/>
        </p:spPr>
        <p:txBody>
          <a:bodyPr wrap="square" rtlCol="0">
            <a:spAutoFit/>
          </a:bodyPr>
          <a:lstStyle/>
          <a:p>
            <a:r>
              <a:rPr lang="sr-Cyrl-RS" dirty="0" smtClean="0"/>
              <a:t>Пуцалина</a:t>
            </a:r>
            <a:endParaRPr lang="en-US" dirty="0"/>
          </a:p>
        </p:txBody>
      </p:sp>
      <p:pic>
        <p:nvPicPr>
          <p:cNvPr id="9" name="Pictur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4293096"/>
            <a:ext cx="1800200" cy="1512168"/>
          </a:xfrm>
          <a:prstGeom prst="rect">
            <a:avLst/>
          </a:prstGeom>
          <a:solidFill>
            <a:srgbClr val="FFFFFF"/>
          </a:solidFill>
          <a:ln>
            <a:noFill/>
          </a:ln>
        </p:spPr>
      </p:pic>
      <p:sp>
        <p:nvSpPr>
          <p:cNvPr id="10" name="TextBox 9"/>
          <p:cNvSpPr txBox="1"/>
          <p:nvPr/>
        </p:nvSpPr>
        <p:spPr>
          <a:xfrm>
            <a:off x="6660232" y="3717032"/>
            <a:ext cx="2304256" cy="369332"/>
          </a:xfrm>
          <a:prstGeom prst="rect">
            <a:avLst/>
          </a:prstGeom>
          <a:noFill/>
        </p:spPr>
        <p:txBody>
          <a:bodyPr wrap="square" rtlCol="0">
            <a:spAutoFit/>
          </a:bodyPr>
          <a:lstStyle/>
          <a:p>
            <a:r>
              <a:rPr lang="sr-Cyrl-RS" dirty="0" smtClean="0"/>
              <a:t>Бела детелина</a:t>
            </a:r>
            <a:endParaRPr lang="en-US" dirty="0"/>
          </a:p>
        </p:txBody>
      </p:sp>
      <p:pic>
        <p:nvPicPr>
          <p:cNvPr id="11" name="Picture 10"/>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032" y="4293096"/>
            <a:ext cx="1728192" cy="1512168"/>
          </a:xfrm>
          <a:prstGeom prst="rect">
            <a:avLst/>
          </a:prstGeom>
          <a:solidFill>
            <a:srgbClr val="FFFFFF"/>
          </a:solidFill>
          <a:ln>
            <a:noFill/>
          </a:ln>
        </p:spPr>
      </p:pic>
      <p:sp>
        <p:nvSpPr>
          <p:cNvPr id="12" name="TextBox 11"/>
          <p:cNvSpPr txBox="1"/>
          <p:nvPr/>
        </p:nvSpPr>
        <p:spPr>
          <a:xfrm>
            <a:off x="4932040" y="3717032"/>
            <a:ext cx="1584176" cy="369332"/>
          </a:xfrm>
          <a:prstGeom prst="rect">
            <a:avLst/>
          </a:prstGeom>
          <a:noFill/>
        </p:spPr>
        <p:txBody>
          <a:bodyPr wrap="square" rtlCol="0">
            <a:spAutoFit/>
          </a:bodyPr>
          <a:lstStyle/>
          <a:p>
            <a:r>
              <a:rPr lang="sr-Cyrl-RS" dirty="0" smtClean="0"/>
              <a:t>Грахорица</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2088232"/>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r>
              <a:rPr lang="sr-Cyrl-CS" dirty="0" smtClean="0"/>
              <a:t>Од </a:t>
            </a:r>
            <a:r>
              <a:rPr lang="sr-Cyrl-CS" dirty="0"/>
              <a:t>једне животне форме до друге, комбинација адаптивних карактеристика варира и две животињске врсте које су сличне у погледу режима исхране, могу се сасвим разликовати у својим прилагођеностима у односу на место становања или начине </a:t>
            </a:r>
            <a:r>
              <a:rPr lang="sr-Cyrl-CS" dirty="0" smtClean="0"/>
              <a:t>кретања (пример мачке и сове).</a:t>
            </a:r>
          </a:p>
          <a:p>
            <a:r>
              <a:rPr lang="sr-Cyrl-CS" dirty="0" smtClean="0"/>
              <a:t>Пример: миш и велика сеница хране се зрневљем, али се разликују по типу кретања, размножавања, склоништа, ...</a:t>
            </a:r>
            <a:endParaRPr lang="en-US" dirty="0"/>
          </a:p>
        </p:txBody>
      </p:sp>
      <p:sp>
        <p:nvSpPr>
          <p:cNvPr id="4" name="Title 1"/>
          <p:cNvSpPr>
            <a:spLocks noGrp="1"/>
          </p:cNvSpPr>
          <p:nvPr>
            <p:ph type="title"/>
          </p:nvPr>
        </p:nvSpPr>
        <p:spPr>
          <a:xfrm>
            <a:off x="457200" y="274638"/>
            <a:ext cx="8229600" cy="562074"/>
          </a:xfrm>
        </p:spPr>
        <p:txBody>
          <a:bodyPr>
            <a:normAutofit/>
          </a:bodyPr>
          <a:lstStyle/>
          <a:p>
            <a:r>
              <a:rPr lang="hr-HR" sz="2800" b="1" dirty="0" smtClean="0"/>
              <a:t>ЖИВОТНА ФОРМА</a:t>
            </a:r>
            <a:endParaRPr lang="en-US" sz="2800" dirty="0"/>
          </a:p>
        </p:txBody>
      </p:sp>
      <p:pic>
        <p:nvPicPr>
          <p:cNvPr id="16388" name="Picture 4" descr="&amp;Dcy;&amp;acy;&amp;tcy;&amp;ocy;&amp;tcy;&amp;iecy;&amp;kcy;&amp;acy;:Parus major 1 (Marek Szczepane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4005064"/>
            <a:ext cx="3685192" cy="2420888"/>
          </a:xfrm>
          <a:prstGeom prst="rect">
            <a:avLst/>
          </a:prstGeom>
          <a:noFill/>
        </p:spPr>
      </p:pic>
      <p:pic>
        <p:nvPicPr>
          <p:cNvPr id="16390" name="Picture 6" descr="Doma&amp;cacute;i miš (Mus musculus)"/>
          <p:cNvPicPr>
            <a:picLocks noChangeAspect="1" noChangeArrowheads="1"/>
          </p:cNvPicPr>
          <p:nvPr/>
        </p:nvPicPr>
        <p:blipFill>
          <a:blip r:embed="rId3" cstate="print"/>
          <a:srcRect/>
          <a:stretch>
            <a:fillRect/>
          </a:stretch>
        </p:blipFill>
        <p:spPr bwMode="auto">
          <a:xfrm>
            <a:off x="755576" y="4005064"/>
            <a:ext cx="3456384" cy="24338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1612775"/>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sr-Cyrl-CS" dirty="0"/>
              <a:t>Постоје примери у живом свету да животна форма није иста на појединим ступњевима развића исте врсте, на пример - на ступњу ларве и на крилатом ступњу једног инсекта. </a:t>
            </a:r>
            <a:endParaRPr lang="en-US" dirty="0"/>
          </a:p>
          <a:p>
            <a:endParaRPr lang="en-US" dirty="0"/>
          </a:p>
        </p:txBody>
      </p:sp>
      <p:sp>
        <p:nvSpPr>
          <p:cNvPr id="4" name="Title 1"/>
          <p:cNvSpPr>
            <a:spLocks noGrp="1"/>
          </p:cNvSpPr>
          <p:nvPr>
            <p:ph type="title"/>
          </p:nvPr>
        </p:nvSpPr>
        <p:spPr>
          <a:xfrm>
            <a:off x="395536" y="0"/>
            <a:ext cx="8229600" cy="706090"/>
          </a:xfrm>
        </p:spPr>
        <p:txBody>
          <a:bodyPr>
            <a:normAutofit/>
          </a:bodyPr>
          <a:lstStyle/>
          <a:p>
            <a:r>
              <a:rPr lang="hr-HR" sz="2800" b="1" dirty="0" smtClean="0"/>
              <a:t>ЖИВОТНА ФОРМА</a:t>
            </a:r>
            <a:endParaRPr lang="en-US" sz="2800" dirty="0"/>
          </a:p>
        </p:txBody>
      </p:sp>
      <p:pic>
        <p:nvPicPr>
          <p:cNvPr id="15364" name="Picture 4" descr="http://media.tumblr.com/97db45cdb38e18a8595a458021d887c7/tumblr_inline_mry92wqeHV1qz4rg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627470"/>
            <a:ext cx="4464496" cy="2973355"/>
          </a:xfrm>
          <a:prstGeom prst="rect">
            <a:avLst/>
          </a:prstGeom>
          <a:noFill/>
        </p:spPr>
      </p:pic>
      <p:sp>
        <p:nvSpPr>
          <p:cNvPr id="7" name="TextBox 6"/>
          <p:cNvSpPr txBox="1"/>
          <p:nvPr/>
        </p:nvSpPr>
        <p:spPr>
          <a:xfrm>
            <a:off x="0" y="2348880"/>
            <a:ext cx="9144000" cy="923330"/>
          </a:xfrm>
          <a:prstGeom prst="rect">
            <a:avLst/>
          </a:prstGeom>
          <a:noFill/>
        </p:spPr>
        <p:txBody>
          <a:bodyPr wrap="square" rtlCol="0">
            <a:spAutoFit/>
          </a:bodyPr>
          <a:lstStyle/>
          <a:p>
            <a:r>
              <a:rPr lang="sr-Cyrl-RS" dirty="0" smtClean="0"/>
              <a:t>Вилин коњиц: ларва живи у води и грабљивица је (храна: водени инсекти, рибице, рачићи), а одрасла јединка је летећи инсект и грабљивица (комарци, пчеле, мрави,..)</a:t>
            </a:r>
            <a:endParaRPr lang="en-US" dirty="0"/>
          </a:p>
        </p:txBody>
      </p:sp>
      <p:pic>
        <p:nvPicPr>
          <p:cNvPr id="15366" name="Picture 6" descr="File:Tau emerald Dec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6792" y="3717032"/>
            <a:ext cx="4207208" cy="28083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144016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sr-Cyrl-CS" dirty="0"/>
              <a:t>Слични спољашњи животни услови могу довести до стварања исте животне форме код различитих систематских категорија </a:t>
            </a:r>
            <a:r>
              <a:rPr lang="sr-Cyrl-CS" dirty="0" smtClean="0"/>
              <a:t>(кактусолике </a:t>
            </a:r>
            <a:r>
              <a:rPr lang="sr-Cyrl-CS" dirty="0"/>
              <a:t>животне форме код кактуса и </a:t>
            </a:r>
            <a:r>
              <a:rPr lang="sr-Cyrl-CS" dirty="0" smtClean="0"/>
              <a:t>млечике или претходни пример кртица-слепо куче-ровац).</a:t>
            </a:r>
            <a:endParaRPr lang="en-US" dirty="0"/>
          </a:p>
        </p:txBody>
      </p:sp>
      <p:sp>
        <p:nvSpPr>
          <p:cNvPr id="4" name="Title 1"/>
          <p:cNvSpPr>
            <a:spLocks noGrp="1"/>
          </p:cNvSpPr>
          <p:nvPr>
            <p:ph type="title"/>
          </p:nvPr>
        </p:nvSpPr>
        <p:spPr>
          <a:xfrm>
            <a:off x="395536" y="0"/>
            <a:ext cx="8229600" cy="706090"/>
          </a:xfrm>
        </p:spPr>
        <p:txBody>
          <a:bodyPr>
            <a:normAutofit/>
          </a:bodyPr>
          <a:lstStyle/>
          <a:p>
            <a:r>
              <a:rPr lang="hr-HR" sz="2800" b="1" dirty="0" smtClean="0"/>
              <a:t>ЖИВОТНА ФОРМА</a:t>
            </a:r>
            <a:endParaRPr lang="en-US" sz="2800" dirty="0"/>
          </a:p>
        </p:txBody>
      </p:sp>
      <p:pic>
        <p:nvPicPr>
          <p:cNvPr id="14338" name="Picture 2" descr="http://saznajlako.com/wp-content/uploads/2012/11/Euforbija-cve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3068960"/>
            <a:ext cx="2857500" cy="3429001"/>
          </a:xfrm>
          <a:prstGeom prst="rect">
            <a:avLst/>
          </a:prstGeom>
          <a:noFill/>
        </p:spPr>
      </p:pic>
      <p:pic>
        <p:nvPicPr>
          <p:cNvPr id="14340" name="Picture 4" descr="http://upload.wikimedia.org/wikipedia/commons/thumb/a/a7/Austrocylindropuntia_subulata0.jpg/220px-Austrocylindropuntia_subulata0.jpg"/>
          <p:cNvPicPr>
            <a:picLocks noChangeAspect="1" noChangeArrowheads="1"/>
          </p:cNvPicPr>
          <p:nvPr/>
        </p:nvPicPr>
        <p:blipFill>
          <a:blip r:embed="rId3" cstate="print"/>
          <a:srcRect/>
          <a:stretch>
            <a:fillRect/>
          </a:stretch>
        </p:blipFill>
        <p:spPr bwMode="auto">
          <a:xfrm>
            <a:off x="899592" y="3140968"/>
            <a:ext cx="2095500" cy="3438526"/>
          </a:xfrm>
          <a:prstGeom prst="rect">
            <a:avLst/>
          </a:prstGeom>
          <a:noFill/>
        </p:spPr>
      </p:pic>
      <p:sp>
        <p:nvSpPr>
          <p:cNvPr id="7" name="TextBox 6"/>
          <p:cNvSpPr txBox="1"/>
          <p:nvPr/>
        </p:nvSpPr>
        <p:spPr>
          <a:xfrm>
            <a:off x="1403648" y="2492896"/>
            <a:ext cx="1152128" cy="369332"/>
          </a:xfrm>
          <a:prstGeom prst="rect">
            <a:avLst/>
          </a:prstGeom>
          <a:noFill/>
        </p:spPr>
        <p:txBody>
          <a:bodyPr wrap="square" rtlCol="0">
            <a:spAutoFit/>
          </a:bodyPr>
          <a:lstStyle/>
          <a:p>
            <a:r>
              <a:rPr lang="sr-Cyrl-RS" dirty="0" smtClean="0"/>
              <a:t>Кактус</a:t>
            </a:r>
            <a:endParaRPr lang="en-US" dirty="0"/>
          </a:p>
        </p:txBody>
      </p:sp>
      <p:sp>
        <p:nvSpPr>
          <p:cNvPr id="8" name="TextBox 7"/>
          <p:cNvSpPr txBox="1"/>
          <p:nvPr/>
        </p:nvSpPr>
        <p:spPr>
          <a:xfrm>
            <a:off x="6300192" y="2420888"/>
            <a:ext cx="1584176" cy="369332"/>
          </a:xfrm>
          <a:prstGeom prst="rect">
            <a:avLst/>
          </a:prstGeom>
          <a:noFill/>
        </p:spPr>
        <p:txBody>
          <a:bodyPr wrap="square" rtlCol="0">
            <a:spAutoFit/>
          </a:bodyPr>
          <a:lstStyle/>
          <a:p>
            <a:r>
              <a:rPr lang="sr-Cyrl-RS" dirty="0" smtClean="0"/>
              <a:t>Млечика</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3124944"/>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sr-Cyrl-CS" dirty="0"/>
              <a:t>На основу спољашњег облика, грађе и начина живота могу се код биљака разликовати следеће животне форме: </a:t>
            </a:r>
            <a:endParaRPr lang="en-US" dirty="0"/>
          </a:p>
          <a:p>
            <a:pPr lvl="0"/>
            <a:r>
              <a:rPr lang="sr-Cyrl-CS" dirty="0"/>
              <a:t>Животне форме са </a:t>
            </a:r>
            <a:r>
              <a:rPr lang="sr-Cyrl-CS" dirty="0">
                <a:solidFill>
                  <a:srgbClr val="C00000"/>
                </a:solidFill>
              </a:rPr>
              <a:t>дрвенастим стаблом </a:t>
            </a:r>
            <a:r>
              <a:rPr lang="sr-Cyrl-CS" dirty="0" smtClean="0"/>
              <a:t>(дрвеће</a:t>
            </a:r>
            <a:r>
              <a:rPr lang="sr-Cyrl-CS" dirty="0"/>
              <a:t>, жбунови, жбунићи); </a:t>
            </a:r>
            <a:endParaRPr lang="en-US" dirty="0"/>
          </a:p>
          <a:p>
            <a:pPr lvl="0"/>
            <a:r>
              <a:rPr lang="sr-Cyrl-CS" dirty="0"/>
              <a:t>Животне форме </a:t>
            </a:r>
            <a:r>
              <a:rPr lang="sr-Cyrl-CS" dirty="0">
                <a:solidFill>
                  <a:srgbClr val="C00000"/>
                </a:solidFill>
              </a:rPr>
              <a:t>прелазног типа</a:t>
            </a:r>
            <a:r>
              <a:rPr lang="sr-Cyrl-CS" dirty="0"/>
              <a:t>, између дрвенастих и зељастих </a:t>
            </a:r>
            <a:r>
              <a:rPr lang="sr-Cyrl-CS" dirty="0" smtClean="0"/>
              <a:t>биљака (</a:t>
            </a:r>
            <a:r>
              <a:rPr lang="sr-Cyrl-CS" dirty="0" smtClean="0">
                <a:solidFill>
                  <a:srgbClr val="C00000"/>
                </a:solidFill>
              </a:rPr>
              <a:t>полужбунови</a:t>
            </a:r>
            <a:r>
              <a:rPr lang="sr-Cyrl-CS" dirty="0"/>
              <a:t>, јастучасте биљке, </a:t>
            </a:r>
            <a:r>
              <a:rPr lang="sr-Cyrl-CS" dirty="0">
                <a:solidFill>
                  <a:srgbClr val="C00000"/>
                </a:solidFill>
              </a:rPr>
              <a:t>сукулентне биљке</a:t>
            </a:r>
            <a:r>
              <a:rPr lang="sr-Cyrl-CS" dirty="0"/>
              <a:t>, </a:t>
            </a:r>
            <a:r>
              <a:rPr lang="sr-Cyrl-CS" dirty="0">
                <a:solidFill>
                  <a:srgbClr val="C00000"/>
                </a:solidFill>
              </a:rPr>
              <a:t>лијане</a:t>
            </a:r>
            <a:r>
              <a:rPr lang="sr-Cyrl-CS" dirty="0"/>
              <a:t>);</a:t>
            </a:r>
            <a:endParaRPr lang="en-US" dirty="0"/>
          </a:p>
          <a:p>
            <a:pPr lvl="0"/>
            <a:r>
              <a:rPr lang="sr-Cyrl-CS" dirty="0"/>
              <a:t>Животне форме са </a:t>
            </a:r>
            <a:r>
              <a:rPr lang="sr-Cyrl-CS" dirty="0">
                <a:solidFill>
                  <a:srgbClr val="C00000"/>
                </a:solidFill>
              </a:rPr>
              <a:t>зељастим стаблом </a:t>
            </a:r>
            <a:r>
              <a:rPr lang="sr-Cyrl-CS" dirty="0" smtClean="0"/>
              <a:t>(надземне </a:t>
            </a:r>
            <a:r>
              <a:rPr lang="sr-Cyrl-CS" dirty="0"/>
              <a:t>биљке, биљке учвршћене на кори или листовима других биљака, епифитне биљке</a:t>
            </a:r>
            <a:r>
              <a:rPr lang="sr-Cyrl-CS" dirty="0" smtClean="0"/>
              <a:t>), </a:t>
            </a:r>
            <a:r>
              <a:rPr lang="sr-Cyrl-CS" dirty="0"/>
              <a:t>водене биљке;</a:t>
            </a:r>
            <a:endParaRPr lang="en-US" dirty="0"/>
          </a:p>
          <a:p>
            <a:pPr lvl="0"/>
            <a:r>
              <a:rPr lang="sr-Cyrl-CS" dirty="0"/>
              <a:t>Животне форме </a:t>
            </a:r>
            <a:r>
              <a:rPr lang="sr-Cyrl-CS" dirty="0">
                <a:solidFill>
                  <a:srgbClr val="C00000"/>
                </a:solidFill>
              </a:rPr>
              <a:t>маховине и нижих биљака</a:t>
            </a:r>
            <a:r>
              <a:rPr lang="sr-Cyrl-CS" dirty="0"/>
              <a:t>.</a:t>
            </a:r>
            <a:endParaRPr lang="en-US" dirty="0"/>
          </a:p>
          <a:p>
            <a:endParaRPr lang="en-US" dirty="0"/>
          </a:p>
        </p:txBody>
      </p:sp>
      <p:sp>
        <p:nvSpPr>
          <p:cNvPr id="4" name="Title 1"/>
          <p:cNvSpPr>
            <a:spLocks noGrp="1"/>
          </p:cNvSpPr>
          <p:nvPr>
            <p:ph type="title"/>
          </p:nvPr>
        </p:nvSpPr>
        <p:spPr>
          <a:xfrm>
            <a:off x="467544" y="116632"/>
            <a:ext cx="8229600" cy="634082"/>
          </a:xfrm>
        </p:spPr>
        <p:txBody>
          <a:bodyPr>
            <a:normAutofit/>
          </a:bodyPr>
          <a:lstStyle/>
          <a:p>
            <a:r>
              <a:rPr lang="hr-HR" sz="2800" b="1" dirty="0" smtClean="0"/>
              <a:t>ЖИВОТНА ФОРМА</a:t>
            </a:r>
            <a:endParaRPr lang="en-US" sz="2800" dirty="0"/>
          </a:p>
        </p:txBody>
      </p:sp>
      <p:sp>
        <p:nvSpPr>
          <p:cNvPr id="12292" name="AutoShape 4" descr="data:image/jpeg;base64,/9j/4AAQSkZJRgABAQAAAQABAAD/2wCEAAkGBxQSEhUTEhEWFRUTFhoZGRgYGRkYHBsYIBsZGx0cFyAYICggGBwlHR0aITEjJyktLjouHCAzODMsNygtLisBCgoKDg0OGxAQGywkICQsLDQ0LDQ0Lyw3LCwvLCwsLCwsNywvLCwsLCwsNCwsLCwsLCw0LCwsLCwsLCwsLCw0LP/AABEIAKUBMQMBIgACEQEDEQH/xAAcAAEAAgMBAQEAAAAAAAAAAAAABAUDBgcCAQj/xAA/EAACAQMCBAQEAwcDAgYDAAABAhEAAyESMQQFQVEGEyJhMnGBkQehsRQjQsHR4fAzYvFScoKDkpOz0hVEVP/EABkBAQADAQEAAAAAAAAAAAAAAAABAgMEBf/EACcRAQEAAgMAAgEDBAMAAAAAAAABAhEDITESQRMiUWEykdHwBBTh/9oADAMBAAIRAxEAPwDuNKUoFKUoFKUoFKUoFKUoFKUoFKV8JoPtKxLxCkwGE5xI6GD+dR7fM0L3EmPLAljsZBOD1gA/nUbgm0qj4zxVw9ufXMGPY7Zntv8AapXLedWryyHUEkgKSJgMQDHvj71WcmNupUbiypSvjGrpfa8rcB2IPyP+dj9q5J4h59e864GaQrYgtowCMAnGPznbaqaxzVwPNtMfUQuldgfbaCYEx9ffl/7PfjG80ld2rylwHAIMbwa4sfEz9brBgIJk7xpJWe87d+lWXhPnp4dyP9QtPxHQFXc/9zGAB/epx/5G74n8026zSofKuZLxCeYgYCY9QKz8p3FTK6ZdtSlKUClKUClKUClKUClKUClKUClKUClKUClKUClKUClKUClKUClfGYDcx/kVht8WhLAMPSYP2DY74NBj5lxy2UZmYAgGJ6mDFc18R+MHaR0XqB1zn2PSPb61D8dc0a7fL6w1lCdIk5AAnTPvvHatctX8S1sQJ3bv0I+p3rh5uW5XU8YZ8neon8r509ybmth6sMDkMM9s5/yKwcw52bYGCQRgAnJ7mPbae5qt4jjPIWEBALAAYME5IHz/AF7bVCPMJaGtlo2z17dNQjP0671jMN3f0wudnS0ucW1y0WnDFYHWNxAA36/I1KsvxFsLctfwiQC3q7iNNVfAG47r+6ZPTLHp9MEZ7VJ5nzQWZDA+mMQdPbB+UTt9aWd6hL1ut/5T4svWrSI5DPMnWcxPw74gdfcdqpuK5vcuOXDuoeZ0sSIMYI7SBWhtz7VCx8W5zCiBjbI6z71ecDzNnPqWFImS2JGZGMD/AJqc/wAmu6v+TfSJcs+bfm45gEQFGWjecR1P51Zpx9hMKoWWgdAcd9yfzrKoBkArok43M5me+89+tUnNeXugZ7csBlZYTvJKwcHM7TjHeqdZ9VXvHxYcZbW9ClgFyZAhu5icd5wT+teU4O2uk+azLtpj4iNpiIHSM4qqPOW/0yAzaROnUc7AH0nMz2qPxy3LY/eYCGSAhgbtHtgkfL5VeYWdbRcvvTdOH8UPbCJaKhbbyOsNGZmMbT0k962nw942OsJeYwxks2PTGkaREkSJMd/nXHr3M1fUbEoRAhtyvUE7TP8AkVJ5ZzRwBJGmd9v13j7VrjMsO5VseSx+i+Wc4tcQSLTTpEnERkjrnpU+uG8B4je2G8m8EgqCQY1Z9wepNX/IfE/EeYk3GueZAEgldxvO0jrP861x5/JlO285ZXU6Vi4bVp9ZBJJONgOg94HWstdLUpSlApSlApSlApSlApSlApSlApSlApSlApSlAqBzrmQ4e0bpWQCAfYHE1E5v4ls2AfVqaMAbZ2ztHyrmHifxC3Ft6joj06ZgHrsdt/risOTmmPU9UzzmK+8a+Lw6olo7aWaD1IlY7gT+vatNs890q1tbsbyOgOnM9tgfnG1U3EXHDqDbABnUdOIgmDHxbdOxrICDcjSGjTOQFY9sSNP+fPmy/Vd1yZctryrveBJkQRO/TtkSZ6z96h8x5iNbKLkgbggyYxpke2ZPzq/4gLAT0x8IAyQ399vnWoeJOACMrIAAx2Ek4gHvM/1px6yukV54zmFpiSJ1IPSQSA2NOBA0isvLeEvXl8xUUBZ9ZYgsZH1MbfWqMWWc7HJiYMCt74IC0qgMNKAYnBPWTld8+xGO9acl+E6NRl4vj3s2woWSqgQskD89p29+9V/FcV6f3ttlW4MEgYB74wdoxHyFQuI45GJXMg+nsDMyIwBsTPv9YPDtcYOPMGmYKzIY5IxPeaphx/ura9cTwYAxdLBYASJMdTjp96sX5myZHqUQZIIMDZdoGfb+0B7+lwmhlMSpBU47jPzH0pYe7dBQTBky2wgYkgZ+WP63s36jdZv2y6374nSgmAsk5z1O3yq25XzjzPjEG2skGe5gjBnJ/wA3qs47lyg+q4WJTYwpgdYxC9vp9Kvmdny7hVSxwCC2Gj3n5HtSY45dJl7bZZupZGlGKFzkkmZYyMgd4G/9BY2uMkHUZAwVkCB9ftnf71qnKeLAWWZdIBGxB17xMR7SO471aW+bWrU+otrgkGDAiM94PTfesc+PvxaZdnE8rtyzrdId2n1N6FXLE4UkwIG/1xWvJzCQoCnBwdQPsVg/Stq/bLN70aZBHqIAjM4Bie4yMflWv8XYVJYEsqESIQkCCMTvGPp9614v2yMrKm8HhS4tkoBq07xAziJxv9ateXc5a6hNsEQ2AZC4Ebxkx09vaqq5zq2NLpdJgQyHU0joRrUDtueleL/MQlxWtBBqycHVPWQ2NwOn61Nxt+lfHW/CHil9CB21W1IBOMA4OonIAyfp0G3RgZ2rgXhPmLWXDlbbLIwYI7yNUAHHcZmu5cp5nb4m2Ltokqe4IP2NbcV9m3ZxZbiZSlK2alKUoFKUoFKUoFKUoFKUoFKUoFKUoFfG2Mb19rzccKJYgDuTFBw3xgrtxLhmcMMscLA6EhVUaojpmtYa7aW4xA8zOSJ3GJJ2Hfv862X8RHti462b3mADJYn0gdJET1HX55rnlziWYMqxpYgYGPlnP6VxTC215+fqfxfMiyk68apQSA05hmG5walcLf0IPMKOXaWI2EjAMDJ39pI3FULWAgBYxqzBBgifbMR2r7xfFtcXUygScQDhRiTnJzE/PvV7hL1FYtea8UrE6sBRIAzqJjYgQPvWDg+P1D1mWBlZgGT6cEbnJxiqi2hYRqxO0mNu1ZuG4diHOgsqAFjkhV7/AOdqmYSTSbi2bhrxA1EiIaCAcbg/Tf51X8Xc8sljcZh8WnOSepO2MdN/nUXmHMFRVtookLvIIz3keqsH7abzqrXNKkZzCwJMekdsR3iqY4X1ExrDfUkaTAJIxEHPf+lWnI+BNyZZVRREgxqPQff+WKhcYsnSuosAB8LDJmEIInUROTAwe1Xtjg2s29Ehg4IJnGrTJ0EEbZxt3matndRbKanb5xXLLbtJczpwNQgT/CAu2cx3NRtIUMmpSeiRIx/0kifv+XT3wlwq41XGZnkgmGAQAdjgxj7HFSLvEWEMhQO+gfEAYJBzH17+9Z9+esqqeKuWtOkaSSNWqcqYyCJ32jb5GvI4U309TNqWACTiNojoBnAisfOnss40emQMYOcCMbCDO/TvtO5ZZIVSbiAbQoMnpB0naZk+3yrTesdra1JUZOBcelCRIzp2OJnMDMxWazwNy9EqVtgdYyd5EZj+lWvHj0s1tNflQXKNgKd5mYxnJ771h4m6ygLbELGVPpMH5jb847A1T5Wm0jhuVlQrqVJEQD6R0iRuTnuPzz5/dlmUwSTkCTPcwf4pG47mqq5xN4XpXABkAnGJEQTBPT3xVyLZf1ujW3ac5afzg/WovXtTGuc04MW3uEIQpJjfY7fXrB+oG1Q7Np3aVXYj8+9bhZ4NGLG6siBJMnEQBH8I647719t8tsga7cnSh3JUauh3mR9vnV5zSRf1C5WjjLkiI2JBX1bwMfX5V+gPBSWv2ZWtTDbk6ZLDBOPcda4NwPFE9lWQBMMGO0qYiDDYgb10bwJ4utWtVkqQkjZYCtgEtE/7Rj+9Wwy1l2twZSV1KlY7F9XGpGDDuDIrJXS7SlKUClKUClKUClKUClKUClKUClKUHxmA3MVQ828V8LZYJcbVrAIgalI+Y/5rJ4wuMvDOVKCIwyhpM4A1GPfvjEHNcYsv63d7izIXf4TAgtvH+dq5+bmuHUZ552XUX/PeA4HiLTtaPlvq1PbZSSMggKcKgbPcyYG2eecz4byhCkg5ge/UxPsdyQNpMTVzxvHaNR+ITtiATicY7bdqpOY8M9x9SMAH9LGIkbenVtgVjhnb705OS43xi5PwQZWuX7coVESIJE7r2wIxU/i7qMoGApAAQYMKYE9R9o3qvv3rjL5YbWRknvGRGnAxXzgb+kyzlWCwzMSRHULBkn2G+amy3tW36iJzHhXXNtIQx1EmJz3G+89vevfB8AW9OGbZokhRO+Bkdfr7VKuX1YQHTXrCnUTqYEfECBoCjAyZ2xWeyzIGRbZD22ZX0jIcGIbMA77SKvbZijvTHf5LaUQG0nGZ374JHv2rCeW2gupIfIHxRjufsen9KtL3J7enU8qT6pBIJiBMGYMmY9qr+ItQyjzAqj+EgjfqdyZ/rVMct/aLa+Lza5b1AoHllYhs+pVZVJPxGFJAk4k7yaw8PzHd9AZthIOkTgyJGokDed6y8Rd6alM/GW26wMYgRt7VV8RdzCgGeoEDp22q8m07teuKuAXD5ZMK3pMaYkbaZIEV5s6y5z6jk437+3XrXzhUMkxODttkEfWJn6VO4K3LQE16hA1bzAM7R9e33q1Wt/Y4hEutm3bRsYRQowDtGYiep9+9ZW4z9ngAZCgQAumMSCd5n6/eoNmWJW2hJbOASQBqJ+Hb0g/b2NZuN4MpKuxllV1kyCDBBB6ziD71Fm/TV3Ns3K+bXrRcpcKi8pDEYBBIkGNtv1G2KgO8hgRqn4dwAdpjrivLXWQNB0gmCI7Y26VZ8HwyKvmFRlMaizHWf4hERnIwekzmpt0tcdTdT+V2EsWg9ydbZM6sTgYGPqf7VYcPzuzdQoxO2+BE9t5OBuPp3pua8aYKNGkfwgkTiB9jnboPpB4ayqnURAJKgahGwJ75z+lY/D5fqqs37FzdvNqK2LxOkzLaSCY2M5H0xTh+MvxpGkG6GLHRsIhsAEaQNyBGRUG1bVLrKz5iJkzME/eptvhVT49JYARIDT1ETtt+tWsk/lEQOBLWySzaAwMiepx0I2/rV1ybUhLeY0mVn7DEYP271Wcwckslq35eiJYjDLGJBwB99/kB95bbu3JB1sQw0hWAgxgkFSXxAwR0q17m6n42O2+COdWANBIQlisEE7ZkthVWSQAQM963i3cDAFSCDsRkVw7wq1jzUN+69sYJUapLZAUAZUSdRbsvua7Lyu9a0KLd4XBtOvUSRuPYjtWvHluOviy3E6lKVq1KUpQKUpQKUpQKUpQKUpQK+E1rnjTm/kWhouhH1Z+QG3sTNcz47m9y6dJ4i6GiAQZEZxM/nj+VYcnPMLrSmWcjqHjhNXBuQfhKtgEk5jEbnNcI5sbn+noZmeSBjAkiDtOAd/0q25rzZlUKzsEUgai23WFG5Mdo3NV3Gc7QgEXR6tu8jGY9Q2O/SOhxzZZ3PKZaYcmcqDwXCmzw5N9TJIIEzCgqdLf9HqEkffpVLxd/QZFxiC5kDaDJwOm/Ye1W3B8N5kG42osIBYkgETg5wN8+1fbvJ7Y1O7FgZ9J9hHeTt3+8GrzPGXtlrfqqu8eoyupjuJUrnaMHGM1J4O55akMut8k/CdPZSW2+3Q+1Qua2tFxDbOrEjbefbH/FLj3AAAiCM6d85zvjvV7JYfGaTeX8CLxB0BdMFojIJM7R/wAVPucws2UKqGChojOOhJIBBGM71r1m5c1+ZqIlgWCwB7Y2O0bEd688ffZywLHLTpg7x/SouG734ai04XjLlwlpDaTiTpDTMFp32MDtvUp+LUvqYwkDSwEzvgHSJjA2rWLVqJBGF+L5d4O9SHlQuUaOgM/Qxv1/OpuE2XCJNri9X+okiTAwCBjAzufea+8Lw4uE+mIn0zPvPtgxUVGLYOYJPsN+v3q84cNbSSvxasZhtIgwQOh0/cfMMup0iz9mEcEFYEgssAMB6Tv/AA75jaa+8m5bbOp+I+DSQAZBLZhpBnG8ZFSLFshhruKGI9gBgD06szH61EvcX6WVQxPcQM5jHXHXv0qm75ES6S79jh50m3px6VBMnbBiT0BzHyqLxLtaP7kkK2kMhAZesTqmSuenX3M4uXcFdb94fWbjhckkxBBkbgbwdsfey51y9ioZRhV0lQd8ySMbf0qZ+m62v3KpLKksWK6tzO8GN8bxj71nXilksGz0BxBOJEwMd6s04IWQv71AzQzbMAN1DRt/Lc+0TnNpHBdTn4sRp7QM5xBwOnSp+W7ot31Vb55STAMjEgmJEYnscg+1ZuGbUsMpCzJK9D3ECRv+mcVi4e2Dv0HziB/xVjwot5DNjBYjTMZwBj7T1+U2t0i1n4a2lokhgyGAdR9WR0BiM/pUnieWsJa2+q0wkiRIiPhBn/J+tfYVhbJW4GMSuBrgQIMySIGBilvjShAQFSQVOodTIBEZHU/P5TVLtEn2vksOxXU+kqoAgGSsD4j3nMdMVlt2j6UVhKkjAA6e2Inc++N809viXUg+axxhpkZBIwBG5ioL8ay3NYMiM4A7/Sf82qlx2vi2NuBuea5clhHpAPwsSJHuI/zFXPBcdfsvqtO4B1DV1Mrs2cEfymtK4XmtxDuDrkgyJmdiZ0gkdB2qybnLOVTSdRMgspmMbaRCmevSafHI69du8D8wuX01G4SB8QZgW1MAwO2FzgT/AG2quS2PxEvLphbPqKhmAnUQCJc6sEhQPpXQPCnODxVnW2nUCQYjoe0mO3zBrq485eo6cMpel1SlK1aFKUoFKUoFKUoFKUoOV/ipdvW2ts+khgQunpG5g/MVyu1Osv6w4xs2GzMAAyVAPaK/Qvi3wsOP0q90rbUH0gZLdDM7f371is+C7CcOLekO6SysxbLRpyBgKRjSBHsay/H65c+LLLLbg3MbhB0MhDMhOVy2AZUEekHv86ov2UEwqknGZ652jv2raOZs4vEm2CVOAPSUHwzGw+HTt02qr4fhHuXFCqSzOJBxEExMD0qBIJ+e0VhjddKTHt64e1xFtFDW1W24dVu6TDQf4cCTMCYnv7QLHF6HwdQU4JkY6x0/I1s1647gWb15ho1BVcMQhE6lRZJKyIBB65qj4zhgnERaUxJZfMK7KNUNEKZjbrgDNOrbE/GZZaSTx6DUpADMoOoDAP8AuAgzjbuZr6vDJvc9Wgb4G4LEbyoz9+nWrDgfCvE8drvcL5YS6SSpuAsonK+oCSAZxiCNqrLLC2nl3VZcZOnAyAQZOWkQP1qLjZ4zyxsfeJWyoJTdZaR6hkEBBA07e8+9UgGoAElTODB7yZImNxH1qx4rhk1ErcItksVBYEwo3ZVJ0EAgAmJBmOlQr/DOE1nKFgs4ySoeQDkqQQZiPetMJpbCTvYRplVYDPw5MggEk57Ef3onDGTqOFkjIgbHAmAN+/WvnA8KFuTdRjAkCI6YPyrMeLViWZCV65BPyGMfrvUbv0rZfp5uaQRBBmZgrtjfqPv96BDOpTgHGY2BJ3xsP07ivnB21YrpPxkgEk4gSRAyQAB0iSBI6WHOORcRwpXzrRAuowtsxIBOxmfhKk5wDt0IJtqtOPCzLp5tlQsqNTuZInYLBB+5irMcqd0BW4BGYJJ3AmT0O4/l3z2eGFlEhNULk9xgkjvtjfpivL8ycsXUqttSRqOzdh79Ou9c2Wdt3ipl/XbGFOAThj5jMxK40iYypXqJAj9ST2o/MPL9UMoYTEzBnAwIXfr3+VQuL492ILuREGRiSwERkifl1qmS0xY4JkhRkDGIB1dPnWkwuXeSbhb3k2TimQaWC5fJA1ddyZB1RMn5Gqvm2jT6GJXVEQdORIKyJX8qlcs4IXG21KAYGQAeoENE5nJ/WofPeC0OSiMLelZ6gEBdcEdjn6/Kpxk3pGOO6rHYx6SYHqiPl85q75da1OXgMuC0bCQNh2+dV9i2GBxAmJ6zORvUngL11ZW1bDeqFAUsVkyJ0RM5GffarZdzUW+FvUWt7h0IkjT6SR6l9UQNyRgH9fpWKybdxCWVRqWAxywPTIyRnf3zGa1rzZJLli46g5J/3R1x3mrbhkdLbFRqX1CSDCkAb9j0gR98VHw19ouFifwNlVuElpWVGRpIOMmf6dfvh5rwPmZDAyrHrvAG+Bn4tuvtXjg75UkOgNsiWiPSTmVYjGYx7da9XuKU+pgQIAiROlsCJGIkGfnM1GrtEliDY4QjFxWVYHtqJz6D8vnWz8oW38AIbUoGkkEjvpO6gzkAg9+lVS8U9xXTQdLKYLGTIiCRMiIG2N96l3ePYuqeksgw5QK5yw9PfAGe7HqZpbanW3njLK227KbpUBSRpSSQxElpGoQeoic5PavAHEcMttbVpgXKySJgznT6oIIXTMgTE9McGtcuv3740pduC4YlFYzAmMDcATFdg/DrgeIXW0HSpRQM21dQCCw95zG2wxWmF7a4f1bdKpSldDpKUpQKUpQKUpQKUpQK+EV9pQc+s/hxZF1y6tcUn0+rRE5JJTpjYLuw+dVXink1rhLJW1bAe3dDAXNLhgyuoChssF9OR1mcDHVqi8Ry61cYO9pHZdiwBj5T8zWf45PGd459NZ4Pla3bSWLdq4FAGu9dRlZQdLMtrzV1amZRmIETmAK5H4q8MOvFFLFq61vWqC4UJXMIZESCLgbMTuc1+jK8sgO4BgznvU3CVOWG/HMOX+DuM4G0Ftol9PN8wrafybwMFQDcaFuJpiR6esVT8Rbs/taNesvwbpsvEkojkRDW3QhQQxLEeoSBFdprFxHDo40uiuOzAEfY1PxhcJXMPHo4FbFjTdS5lwtxbqNpJV2nRBRlYhxEDMAEQBXJuZc1bibpL3GNm26gLJkWwAp8vUWQEKvXuN+ndedfhfwd92uIDYdgI8qFCsCMhdun5zvWtcd+Hlrl6ftRu6zZuIyKQIYBYZG1GBLSQRmAAMmaiyq5Yz1o/MZ49F8jg7xu2xD3TdkdcQ4EiF+ImZmZmtf5by17v7u0hZgxMEhWnAI9ZExgkDImTjbvfhbwbae2b3F2Lb3LyAavUx0lQJPmAMGjE9OmnrObwBwg4hb6W1QLbVNAUQNJBBWcCRIMg7zg5MfG0kuuo4jyg2OGe0b/AAl1WtuWdkZlZhGAFbAUHfSRIPSuoc94SxzfhC/Cuht2bRXy2Dh7biCsBZIgAwFw0QdQ22vnng7hOKsrZe1oVDqQ24QqSIMQIOIwQRgdhXOeaeAOO4Ave4DiGddJBCHRc075Gzx7Z7CrTpfTTPA3MBY4+15zFUOqy5JjSrAr12AYgnpAzUj8UeY234i3asG0RaQIPJMooyQimNJiZkdexkDWLqtqkkmTv39561t34Y+G14rjk1iUtDzHHeIhT82I+k1T3pNxlUnK+QcRdveU1lkUG1bJcaAGcwmDDGTBwDt0q05X4fuXL5S0qPoc2ySJVobTMQZE6emNQJiuqfihxvDWrWRPFvp8oIYcaWkMY2UGd9zgdxceAOSfsnB21YEXLg8y4DMh2jEHaBA+lTeOXpTPD5euS3b13gH8viOXBiSGQkKm0ToKoQdswcAnAOasPDP4d3uNdb3EBrHDBnKqdQvOrENB1TC9JOYGx3rsHN+XC/bZMBiIBKhoyDkHcSBP6ipiLAAHQR2/4qZhInHCRScn8JcLwtk2rNlAShVnKgs3/ccEiek1rtnlti3fFjyhLgSygp5wCNpAhvUBgH5A9iN+ImtS8X8jtG3ba1pS5YOpE1KmsCSVkkdyZkZmTk1OW9dJyjR/xG8FWFtftFqyLbGAyqyhUdZ1ayxAgruRmVXJBJrSOA460ls2bnD+Zqkzb1K9ojWFcg/6hyMzEEDBkHeOfeIWbh7b3b0q4NllthdNt9IBvTIeTqkBRmMEVofh/lXEPxyWApFx9Sgx6XQKx9WsGUJ/i+eDis7q1jdfT1xDLpsMluA4JfV19RBkPMgQQTGGGPhmvXE8sXSStvAIgoCYU6YOZYSIMEEw4mDXRL/4brbtSFvXGtQNC6D5jEAsylxI9UicYkgdDrfB8Ze4S9IsQ0fs7KSUXUwCedlpWcqCPTjvvT42eoy6afwweSqs49QDT6YaeoA36bdDVra5fe4gFk060cL8capOAFjLYG5AwTBOR0Hh/wANLF/hBettc88hsM/pYy0g9tUyCZIxM5BquXeBOJsspe0xS5JcfERgqNQDRIDbExlu1PhfVbjYufw1a2eLuu38arpUgAJcEazAkSzzBmdh7V1OtZ8MeHktgXTPmMSzbqNZJMxA2BAHsPetmrbCWTt0ccsnZSlKuuUpSgUpSgUpSgUpSgUpSgUpSgUpSgUpSgV4u2wwhgCD0ImvdKDzbQKAFAAAgAYAHtXqlKBSlKDh/wCL3I0s8Wly2oVb6liBtrBhj7TKn5yetUHhLn17hmujh4Fy8hTaSDIgqOrDMD32rf8A8arALcI3X96P/jNah+GVoHmVmRsWMe4RiPzrO+joXgXwQbTDi+NJucQ2QHOrT7sT8T/p+m+0pWgUpSgVVeIeSrxVsqQNag6GMwrERJA3+VWtKIs20C1+F1jy7aPdZmRyxaBGTJCqQdOYG+w61c8p8IW+HvK65CBtJPxSSpyTuBBA6wdzvWzUqswxiPjCqzm/JLfEadYjSysYwWAmFY7kQWEbeo1Z0qy1m2LhuHW2ulFCqNgNh8uw9qy0pQKUpQKUpQKUpQKUpQKUpQKUpQKUpQKUpQKUpQKUpQKUpQKUpQKUr4TGTQcy/GRvXwg/23j9ZtD+daN4A4vRzGyTgF1H/q9H8xW2/ijzq1ee2ttgwshgXGQWYrhe4GkZ2kiuf8svG3f8wD/TZT9QwNZZXsfpqlebbhgCDIIkH2Neq1ClKUClKUClKUClKUClKUClKUClKUClKUClKUClKUClKUClKUClKUClKUClKUClKUGO6pI9LafpNQbnBXjtxRH/AIFpSq3GUYG5bxH/APa3/tpVdzLwvcvrpu8bdZf+mAAfmFIB+tKVS8WP8/3v+UaU138MrTHN9z9B/XNYx+F1kbX33nbr96UqPw4f7aaWfAeEblhdFrmF9VGw3A+QJgVOt8r4kEH/APIXDHdEj6javtKj8eP8/wB7/k0lhOIH/wCyD/5Q/wDtU7g/M/jdW+Sx/M18pV8cdX/2ibSlK0SUpSgUpSgUpSgUpSgUpSgUpSgUpSg//9k="/>
          <p:cNvSpPr>
            <a:spLocks noChangeAspect="1" noChangeArrowheads="1"/>
          </p:cNvSpPr>
          <p:nvPr/>
        </p:nvSpPr>
        <p:spPr bwMode="auto">
          <a:xfrm>
            <a:off x="155575" y="-1722438"/>
            <a:ext cx="6657975" cy="3600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6" name="Picture 8" descr="Tree and shrub in Nitobe Memorial Gard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21088"/>
            <a:ext cx="3563888" cy="2636911"/>
          </a:xfrm>
          <a:prstGeom prst="rect">
            <a:avLst/>
          </a:prstGeom>
          <a:noFill/>
        </p:spPr>
      </p:pic>
      <p:pic>
        <p:nvPicPr>
          <p:cNvPr id="12298" name="Picture 10" descr="http://earth.leeds.ac.uk/ebi/images/gallery/gallery1-general/lian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889" y="5517232"/>
            <a:ext cx="1787690" cy="1340768"/>
          </a:xfrm>
          <a:prstGeom prst="rect">
            <a:avLst/>
          </a:prstGeom>
          <a:noFill/>
        </p:spPr>
      </p:pic>
      <p:pic>
        <p:nvPicPr>
          <p:cNvPr id="12300" name="Picture 12" descr="http://1.bp.blogspot.com/_6-ew1i9CFGU/TSZc6WQUw2I/AAAAAAAAATo/u1EhdEuCqK0/s1600/DSC049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4221706"/>
            <a:ext cx="1800199" cy="1295526"/>
          </a:xfrm>
          <a:prstGeom prst="rect">
            <a:avLst/>
          </a:prstGeom>
          <a:noFill/>
        </p:spPr>
      </p:pic>
      <p:pic>
        <p:nvPicPr>
          <p:cNvPr id="12302" name="Picture 14" descr="http://www.serradoibitipoca.com.br/wp-content/uploads/2013/02/Tillandsia-stricta-Ep%C3%ADfita-na-serra-do-ibitipoc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088" y="4221088"/>
            <a:ext cx="1944216" cy="1296144"/>
          </a:xfrm>
          <a:prstGeom prst="rect">
            <a:avLst/>
          </a:prstGeom>
          <a:noFill/>
        </p:spPr>
      </p:pic>
      <p:pic>
        <p:nvPicPr>
          <p:cNvPr id="12304" name="Picture 16" descr="http://2.bp.blogspot.com/-3qEh8lATMNo/TYa2DhLXQuI/AAAAAAAAOio/AOfjuG4iLjc/s1600/moss%2Band%2Blichen%2Bsampl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8304" y="5508494"/>
            <a:ext cx="1835696" cy="1349506"/>
          </a:xfrm>
          <a:prstGeom prst="rect">
            <a:avLst/>
          </a:prstGeom>
          <a:noFill/>
        </p:spPr>
      </p:pic>
      <p:pic>
        <p:nvPicPr>
          <p:cNvPr id="12306" name="Picture 18" descr="http://www.najlepsepozadine.net/user-content/uploads/wall/o/87/Lokvanj-cvece-1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4088" y="5503886"/>
            <a:ext cx="1944216" cy="1354114"/>
          </a:xfrm>
          <a:prstGeom prst="rect">
            <a:avLst/>
          </a:prstGeom>
          <a:noFill/>
        </p:spPr>
      </p:pic>
      <p:pic>
        <p:nvPicPr>
          <p:cNvPr id="12308" name="Picture 20" descr="http://igutek.scripts.mit.edu/terrascope/Algae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08152" y="4221088"/>
            <a:ext cx="1935848" cy="12988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88032"/>
          </a:xfrm>
        </p:spPr>
        <p:txBody>
          <a:bodyPr>
            <a:normAutofit fontScale="90000"/>
          </a:bodyPr>
          <a:lstStyle/>
          <a:p>
            <a:r>
              <a:rPr lang="hr-HR" sz="3100" b="1" dirty="0"/>
              <a:t>ЕКОЛОШКА НИША </a:t>
            </a:r>
            <a:r>
              <a:rPr lang="en-US" dirty="0"/>
              <a:t/>
            </a:r>
            <a:br>
              <a:rPr lang="en-US" dirty="0"/>
            </a:br>
            <a:endParaRPr lang="en-US" dirty="0"/>
          </a:p>
        </p:txBody>
      </p:sp>
      <p:sp>
        <p:nvSpPr>
          <p:cNvPr id="3" name="Content Placeholder 2"/>
          <p:cNvSpPr>
            <a:spLocks noGrp="1"/>
          </p:cNvSpPr>
          <p:nvPr>
            <p:ph idx="1"/>
          </p:nvPr>
        </p:nvSpPr>
        <p:spPr>
          <a:xfrm>
            <a:off x="0" y="908720"/>
            <a:ext cx="9144000" cy="2404863"/>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sr-Cyrl-CS" dirty="0"/>
              <a:t>Од великог значаја за екологију је да утврди </a:t>
            </a:r>
            <a:r>
              <a:rPr lang="sr-Cyrl-CS" sz="4000" dirty="0">
                <a:solidFill>
                  <a:srgbClr val="C00000"/>
                </a:solidFill>
              </a:rPr>
              <a:t>место и улогу </a:t>
            </a:r>
            <a:r>
              <a:rPr lang="sr-Cyrl-CS" dirty="0"/>
              <a:t>коју једна врста има у сплету односа у животној заједници и екосистему и да ближе одреди </a:t>
            </a:r>
            <a:r>
              <a:rPr lang="sr-Cyrl-CS" dirty="0">
                <a:solidFill>
                  <a:srgbClr val="C00000"/>
                </a:solidFill>
              </a:rPr>
              <a:t>функционалан положај </a:t>
            </a:r>
            <a:r>
              <a:rPr lang="sr-Cyrl-CS" dirty="0"/>
              <a:t>неке врсте. Свака врста, да би опстала у животној заједници екосистема, максимално користи животне могућности које пружа животна средина, пре свега могућности исхране, заклона и размножавања. </a:t>
            </a:r>
            <a:endParaRPr lang="en-US" dirty="0"/>
          </a:p>
          <a:p>
            <a:endParaRPr lang="en-US" dirty="0"/>
          </a:p>
        </p:txBody>
      </p:sp>
      <p:sp>
        <p:nvSpPr>
          <p:cNvPr id="4" name="TextBox 3"/>
          <p:cNvSpPr txBox="1"/>
          <p:nvPr/>
        </p:nvSpPr>
        <p:spPr>
          <a:xfrm>
            <a:off x="0" y="3429000"/>
            <a:ext cx="91440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r-Cyrl-CS" sz="2800" b="1" dirty="0" smtClean="0">
                <a:solidFill>
                  <a:srgbClr val="C00000"/>
                </a:solidFill>
              </a:rPr>
              <a:t>Еколошка ниша представља м</a:t>
            </a:r>
            <a:r>
              <a:rPr lang="sr-Cyrl-CS" sz="2800" dirty="0" smtClean="0">
                <a:solidFill>
                  <a:srgbClr val="C00000"/>
                </a:solidFill>
              </a:rPr>
              <a:t>есто и положај коју једна врста има у мноштву сложених односа у животној заједници, односно њен функционални статус.</a:t>
            </a:r>
            <a:endParaRPr lang="en-US" sz="2800" dirty="0">
              <a:solidFill>
                <a:srgbClr val="C00000"/>
              </a:solidFill>
            </a:endParaRPr>
          </a:p>
        </p:txBody>
      </p:sp>
      <p:sp>
        <p:nvSpPr>
          <p:cNvPr id="5" name="TextBox 4"/>
          <p:cNvSpPr txBox="1"/>
          <p:nvPr/>
        </p:nvSpPr>
        <p:spPr>
          <a:xfrm>
            <a:off x="0" y="5661248"/>
            <a:ext cx="9144000" cy="646331"/>
          </a:xfrm>
          <a:prstGeom prst="rect">
            <a:avLst/>
          </a:prstGeom>
          <a:noFill/>
        </p:spPr>
        <p:txBody>
          <a:bodyPr wrap="square" rtlCol="0">
            <a:spAutoFit/>
          </a:bodyPr>
          <a:lstStyle/>
          <a:p>
            <a:r>
              <a:rPr lang="sr-Cyrl-RS" dirty="0" smtClean="0"/>
              <a:t>Еколошка ниша представља “посао” који једна врста обавља у екосистему</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4572000" cy="6093296"/>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20000"/>
              </a:lnSpc>
            </a:pPr>
            <a:r>
              <a:rPr lang="sr-Cyrl-CS" dirty="0"/>
              <a:t>Еколошка ниша се не односи само </a:t>
            </a:r>
            <a:r>
              <a:rPr lang="sr-Cyrl-CS" dirty="0" smtClean="0"/>
              <a:t>на </a:t>
            </a:r>
            <a:r>
              <a:rPr lang="sr-Cyrl-CS" dirty="0"/>
              <a:t>простор који једна врста заузима, већ на </a:t>
            </a:r>
            <a:r>
              <a:rPr lang="sr-Cyrl-CS" dirty="0" smtClean="0"/>
              <a:t>све оно што та врста представља у екосистему. </a:t>
            </a:r>
          </a:p>
          <a:p>
            <a:pPr>
              <a:lnSpc>
                <a:spcPct val="120000"/>
              </a:lnSpc>
            </a:pPr>
            <a:endParaRPr lang="sr-Latn-RS" dirty="0" smtClean="0"/>
          </a:p>
          <a:p>
            <a:pPr>
              <a:lnSpc>
                <a:spcPct val="120000"/>
              </a:lnSpc>
            </a:pPr>
            <a:r>
              <a:rPr lang="sr-Cyrl-CS" dirty="0" smtClean="0"/>
              <a:t>Животна </a:t>
            </a:r>
            <a:r>
              <a:rPr lang="sr-Cyrl-CS" dirty="0"/>
              <a:t>средина, захваљујући многобројним комбинацијама животних услова, биотичких и абиотичких фактора, у екосистему пружају обиље разноврсних животних могућности. Захваљујући томе свака врста </a:t>
            </a:r>
            <a:r>
              <a:rPr lang="sr-Cyrl-CS" dirty="0">
                <a:solidFill>
                  <a:srgbClr val="C00000"/>
                </a:solidFill>
              </a:rPr>
              <a:t>избегава сукобе </a:t>
            </a:r>
            <a:r>
              <a:rPr lang="sr-Cyrl-CS" dirty="0"/>
              <a:t>са другом врстом </a:t>
            </a:r>
            <a:r>
              <a:rPr lang="sr-Cyrl-CS" dirty="0">
                <a:solidFill>
                  <a:srgbClr val="C00000"/>
                </a:solidFill>
              </a:rPr>
              <a:t>у искоришћавању </a:t>
            </a:r>
            <a:r>
              <a:rPr lang="sr-Cyrl-CS" dirty="0"/>
              <a:t>пружених, </a:t>
            </a:r>
            <a:r>
              <a:rPr lang="sr-Cyrl-CS" dirty="0" smtClean="0">
                <a:solidFill>
                  <a:srgbClr val="C00000"/>
                </a:solidFill>
              </a:rPr>
              <a:t>животних </a:t>
            </a:r>
            <a:r>
              <a:rPr lang="sr-Cyrl-CS" dirty="0">
                <a:solidFill>
                  <a:srgbClr val="C00000"/>
                </a:solidFill>
              </a:rPr>
              <a:t>могућности средине </a:t>
            </a:r>
            <a:r>
              <a:rPr lang="sr-Cyrl-CS" dirty="0"/>
              <a:t>у којој живе. </a:t>
            </a:r>
            <a:endParaRPr lang="en-US" dirty="0"/>
          </a:p>
        </p:txBody>
      </p:sp>
      <p:sp>
        <p:nvSpPr>
          <p:cNvPr id="4" name="Title 1"/>
          <p:cNvSpPr>
            <a:spLocks noGrp="1"/>
          </p:cNvSpPr>
          <p:nvPr>
            <p:ph type="title"/>
          </p:nvPr>
        </p:nvSpPr>
        <p:spPr>
          <a:xfrm>
            <a:off x="467544" y="0"/>
            <a:ext cx="8229600" cy="778098"/>
          </a:xfrm>
        </p:spPr>
        <p:txBody>
          <a:bodyPr>
            <a:normAutofit/>
          </a:bodyPr>
          <a:lstStyle/>
          <a:p>
            <a:r>
              <a:rPr lang="hr-HR" sz="3100" b="1" dirty="0"/>
              <a:t>ЕКОЛОШКА </a:t>
            </a:r>
            <a:r>
              <a:rPr lang="hr-HR" sz="3100" b="1" dirty="0" smtClean="0"/>
              <a:t>НИША</a:t>
            </a:r>
            <a:endParaRPr lang="en-US" dirty="0"/>
          </a:p>
        </p:txBody>
      </p:sp>
      <p:pic>
        <p:nvPicPr>
          <p:cNvPr id="9218" name="Picture 2" descr="http://faculty.southwest.tn.edu/rburkett/GB%20Pro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340768"/>
            <a:ext cx="4572000" cy="3429000"/>
          </a:xfrm>
          <a:prstGeom prst="rect">
            <a:avLst/>
          </a:prstGeom>
          <a:noFill/>
        </p:spPr>
      </p:pic>
      <p:sp>
        <p:nvSpPr>
          <p:cNvPr id="5" name="Rectangle 4"/>
          <p:cNvSpPr/>
          <p:nvPr/>
        </p:nvSpPr>
        <p:spPr>
          <a:xfrm>
            <a:off x="5796136" y="1412776"/>
            <a:ext cx="23762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tx1"/>
                </a:solidFill>
              </a:rPr>
              <a:t>Диверзитет циклида</a:t>
            </a:r>
            <a:endParaRPr lang="en-US" sz="1400" dirty="0">
              <a:solidFill>
                <a:schemeClr val="tx1"/>
              </a:solidFill>
            </a:endParaRPr>
          </a:p>
        </p:txBody>
      </p:sp>
      <p:sp>
        <p:nvSpPr>
          <p:cNvPr id="6" name="Rectangle 5"/>
          <p:cNvSpPr/>
          <p:nvPr/>
        </p:nvSpPr>
        <p:spPr>
          <a:xfrm>
            <a:off x="4499992" y="1700808"/>
            <a:ext cx="86409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рибе</a:t>
            </a:r>
            <a:endParaRPr lang="en-US" sz="900" dirty="0">
              <a:solidFill>
                <a:schemeClr val="tx1"/>
              </a:solidFill>
            </a:endParaRPr>
          </a:p>
        </p:txBody>
      </p:sp>
      <p:sp>
        <p:nvSpPr>
          <p:cNvPr id="7" name="Rectangle 6"/>
          <p:cNvSpPr/>
          <p:nvPr/>
        </p:nvSpPr>
        <p:spPr>
          <a:xfrm>
            <a:off x="7956376" y="2348880"/>
            <a:ext cx="11876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зоопланктон</a:t>
            </a:r>
            <a:endParaRPr lang="en-US" sz="900" dirty="0">
              <a:solidFill>
                <a:schemeClr val="tx1"/>
              </a:solidFill>
            </a:endParaRPr>
          </a:p>
        </p:txBody>
      </p:sp>
      <p:sp>
        <p:nvSpPr>
          <p:cNvPr id="8" name="Rectangle 7"/>
          <p:cNvSpPr/>
          <p:nvPr/>
        </p:nvSpPr>
        <p:spPr>
          <a:xfrm>
            <a:off x="4788024" y="3501008"/>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пужеве</a:t>
            </a:r>
            <a:endParaRPr lang="en-US" sz="900" dirty="0">
              <a:solidFill>
                <a:schemeClr val="tx1"/>
              </a:solidFill>
            </a:endParaRPr>
          </a:p>
        </p:txBody>
      </p:sp>
      <p:sp>
        <p:nvSpPr>
          <p:cNvPr id="9" name="Rectangle 8"/>
          <p:cNvSpPr/>
          <p:nvPr/>
        </p:nvSpPr>
        <p:spPr>
          <a:xfrm>
            <a:off x="4788024" y="4509120"/>
            <a:ext cx="12241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алге</a:t>
            </a:r>
            <a:endParaRPr lang="en-US" sz="900" dirty="0">
              <a:solidFill>
                <a:schemeClr val="tx1"/>
              </a:solidFill>
            </a:endParaRPr>
          </a:p>
        </p:txBody>
      </p:sp>
      <p:sp>
        <p:nvSpPr>
          <p:cNvPr id="10" name="Rectangle 9"/>
          <p:cNvSpPr/>
          <p:nvPr/>
        </p:nvSpPr>
        <p:spPr>
          <a:xfrm>
            <a:off x="7884368" y="4509120"/>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инсекте</a:t>
            </a:r>
            <a:endParaRPr lang="en-US" sz="900" dirty="0">
              <a:solidFill>
                <a:schemeClr val="tx1"/>
              </a:solidFill>
            </a:endParaRPr>
          </a:p>
        </p:txBody>
      </p:sp>
      <p:sp>
        <p:nvSpPr>
          <p:cNvPr id="11" name="Rectangle 10"/>
          <p:cNvSpPr/>
          <p:nvPr/>
        </p:nvSpPr>
        <p:spPr>
          <a:xfrm>
            <a:off x="7956376" y="3645024"/>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Једе лишће</a:t>
            </a:r>
            <a:endParaRPr lang="en-US" sz="900" dirty="0">
              <a:solidFill>
                <a:schemeClr val="tx1"/>
              </a:solidFill>
            </a:endParaRPr>
          </a:p>
        </p:txBody>
      </p:sp>
      <p:sp>
        <p:nvSpPr>
          <p:cNvPr id="12" name="Rectangle 11"/>
          <p:cNvSpPr/>
          <p:nvPr/>
        </p:nvSpPr>
        <p:spPr>
          <a:xfrm>
            <a:off x="6372200" y="3861048"/>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Други пар вилица</a:t>
            </a:r>
            <a:endParaRPr lang="en-US" sz="900" dirty="0">
              <a:solidFill>
                <a:schemeClr val="tx1"/>
              </a:solidFill>
            </a:endParaRPr>
          </a:p>
        </p:txBody>
      </p:sp>
      <p:sp>
        <p:nvSpPr>
          <p:cNvPr id="13" name="TextBox 12"/>
          <p:cNvSpPr txBox="1"/>
          <p:nvPr/>
        </p:nvSpPr>
        <p:spPr>
          <a:xfrm>
            <a:off x="4572000" y="4826675"/>
            <a:ext cx="4572000"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r-Cyrl-RS" dirty="0" smtClean="0"/>
              <a:t>У језеру Викторија (Африка) група риба је еволуирала у различитим правцима заузимајући различите еколошке нише у погледу исхране да би избегле конкуренцију</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326896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sr-Cyrl-CS" dirty="0"/>
              <a:t>На пример, плаветна сеница и </a:t>
            </a:r>
            <a:r>
              <a:rPr lang="sr-Cyrl-CS" dirty="0" smtClean="0"/>
              <a:t>велика </a:t>
            </a:r>
            <a:r>
              <a:rPr lang="sr-Cyrl-CS" dirty="0"/>
              <a:t>сеница су врсте са врло сличним начином исхране. У потрази за храном претражују шибље и дрвеће. Обе сенице живе заједно и нису у конкурентским односима за храном. Обична сеница храну тражи у доњим деловима и унутрашњости крошње листопадног дрвећа. Плаветна сеница, ситније грађе, своју храну тражи на мањим гранчицама горњег и спољашњег дела дрвета. Обе сенице заузимају различите еколошке нише, односно, имају у екосистему различиту улогу. </a:t>
            </a:r>
            <a:endParaRPr lang="en-US" dirty="0"/>
          </a:p>
          <a:p>
            <a:endParaRPr lang="en-US" dirty="0"/>
          </a:p>
        </p:txBody>
      </p:sp>
      <p:sp>
        <p:nvSpPr>
          <p:cNvPr id="4" name="Title 1"/>
          <p:cNvSpPr>
            <a:spLocks noGrp="1"/>
          </p:cNvSpPr>
          <p:nvPr>
            <p:ph type="title"/>
          </p:nvPr>
        </p:nvSpPr>
        <p:spPr>
          <a:xfrm>
            <a:off x="467544" y="260648"/>
            <a:ext cx="8229600" cy="504056"/>
          </a:xfrm>
        </p:spPr>
        <p:txBody>
          <a:bodyPr>
            <a:normAutofit fontScale="90000"/>
          </a:bodyPr>
          <a:lstStyle/>
          <a:p>
            <a:r>
              <a:rPr lang="hr-HR" sz="3100" b="1" dirty="0"/>
              <a:t>ЕКОЛОШКА </a:t>
            </a:r>
            <a:r>
              <a:rPr lang="hr-HR" sz="3100" b="1" dirty="0" smtClean="0"/>
              <a:t>НИША</a:t>
            </a:r>
            <a:endParaRPr lang="en-US" dirty="0"/>
          </a:p>
        </p:txBody>
      </p:sp>
      <p:pic>
        <p:nvPicPr>
          <p:cNvPr id="8194" name="Picture 2" descr="http://www.hlasek.com/foto/parus_caeruleus_d97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8810" y="4941168"/>
            <a:ext cx="2185189" cy="1916832"/>
          </a:xfrm>
          <a:prstGeom prst="rect">
            <a:avLst/>
          </a:prstGeom>
          <a:noFill/>
        </p:spPr>
      </p:pic>
      <p:sp>
        <p:nvSpPr>
          <p:cNvPr id="5" name="TextBox 4"/>
          <p:cNvSpPr txBox="1"/>
          <p:nvPr/>
        </p:nvSpPr>
        <p:spPr>
          <a:xfrm>
            <a:off x="6876256" y="4509120"/>
            <a:ext cx="2267744" cy="338554"/>
          </a:xfrm>
          <a:prstGeom prst="rect">
            <a:avLst/>
          </a:prstGeom>
          <a:noFill/>
        </p:spPr>
        <p:txBody>
          <a:bodyPr wrap="square" rtlCol="0">
            <a:spAutoFit/>
          </a:bodyPr>
          <a:lstStyle/>
          <a:p>
            <a:r>
              <a:rPr lang="sr-Cyrl-RS" sz="1600" dirty="0" smtClean="0"/>
              <a:t>Плаветна сеница</a:t>
            </a:r>
            <a:endParaRPr lang="en-US" sz="1600" dirty="0"/>
          </a:p>
        </p:txBody>
      </p:sp>
      <p:pic>
        <p:nvPicPr>
          <p:cNvPr id="8196" name="Picture 4" descr="http://www.hlasek.com/foto/parus_major_d57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4941168"/>
            <a:ext cx="2058678" cy="1916832"/>
          </a:xfrm>
          <a:prstGeom prst="rect">
            <a:avLst/>
          </a:prstGeom>
          <a:noFill/>
        </p:spPr>
      </p:pic>
      <p:sp>
        <p:nvSpPr>
          <p:cNvPr id="9" name="TextBox 8"/>
          <p:cNvSpPr txBox="1"/>
          <p:nvPr/>
        </p:nvSpPr>
        <p:spPr>
          <a:xfrm>
            <a:off x="4572000" y="4509120"/>
            <a:ext cx="2267744" cy="338554"/>
          </a:xfrm>
          <a:prstGeom prst="rect">
            <a:avLst/>
          </a:prstGeom>
          <a:noFill/>
        </p:spPr>
        <p:txBody>
          <a:bodyPr wrap="square" rtlCol="0">
            <a:spAutoFit/>
          </a:bodyPr>
          <a:lstStyle/>
          <a:p>
            <a:pPr algn="ctr"/>
            <a:r>
              <a:rPr lang="sr-Cyrl-RS" sz="1600" dirty="0" smtClean="0"/>
              <a:t>Велика сеница</a:t>
            </a:r>
            <a:endParaRPr lang="en-US" sz="1600" dirty="0"/>
          </a:p>
        </p:txBody>
      </p:sp>
      <p:pic>
        <p:nvPicPr>
          <p:cNvPr id="8198" name="Picture 6" descr="http://4.bp.blogspot.com/-cBfYHrGmUGI/UTOvRpDXyPI/AAAAAAAAh3M/U7s8cJoOu6E/s1600/Forsthaven+002+musv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726877"/>
            <a:ext cx="1763688" cy="2131123"/>
          </a:xfrm>
          <a:prstGeom prst="rect">
            <a:avLst/>
          </a:prstGeom>
          <a:noFill/>
        </p:spPr>
      </p:pic>
      <p:pic>
        <p:nvPicPr>
          <p:cNvPr id="8200" name="Picture 8" descr="http://www.nerjarob.com/nature/wp-content/uploads/Blue-tit-on-the-brambles-siz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63689" y="5013176"/>
            <a:ext cx="2548482" cy="18448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254888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sr-Cyrl-CS" dirty="0"/>
              <a:t>Израз заузимања еколошке нише од стране неке врсте се односи на најразноврсније </a:t>
            </a:r>
            <a:r>
              <a:rPr lang="sr-Cyrl-CS" dirty="0">
                <a:solidFill>
                  <a:srgbClr val="FF0000"/>
                </a:solidFill>
              </a:rPr>
              <a:t>еколошке факторе</a:t>
            </a:r>
            <a:r>
              <a:rPr lang="sr-Cyrl-CS" dirty="0"/>
              <a:t>, што подразумева, на пример, </a:t>
            </a:r>
            <a:r>
              <a:rPr lang="sr-Cyrl-CS" dirty="0">
                <a:solidFill>
                  <a:srgbClr val="0033CC"/>
                </a:solidFill>
              </a:rPr>
              <a:t>разлике у погледу врсте исхране, периода активности организама, коришћење различитих начина лова, различитих склоништа, време размножавања. </a:t>
            </a:r>
            <a:endParaRPr lang="en-US" dirty="0">
              <a:solidFill>
                <a:srgbClr val="0033CC"/>
              </a:solidFill>
            </a:endParaRPr>
          </a:p>
          <a:p>
            <a:endParaRPr lang="en-US" dirty="0"/>
          </a:p>
        </p:txBody>
      </p:sp>
      <p:sp>
        <p:nvSpPr>
          <p:cNvPr id="4" name="Title 1"/>
          <p:cNvSpPr>
            <a:spLocks noGrp="1"/>
          </p:cNvSpPr>
          <p:nvPr>
            <p:ph type="title"/>
          </p:nvPr>
        </p:nvSpPr>
        <p:spPr>
          <a:xfrm>
            <a:off x="457200" y="274638"/>
            <a:ext cx="8229600" cy="634082"/>
          </a:xfrm>
        </p:spPr>
        <p:txBody>
          <a:bodyPr>
            <a:normAutofit/>
          </a:bodyPr>
          <a:lstStyle/>
          <a:p>
            <a:r>
              <a:rPr lang="hr-HR" sz="3100" b="1" dirty="0"/>
              <a:t>ЕКОЛОШКА НИША </a:t>
            </a:r>
            <a:endParaRPr lang="en-US" dirty="0"/>
          </a:p>
        </p:txBody>
      </p:sp>
      <p:sp>
        <p:nvSpPr>
          <p:cNvPr id="5" name="Rectangle 4"/>
          <p:cNvSpPr/>
          <p:nvPr/>
        </p:nvSpPr>
        <p:spPr>
          <a:xfrm>
            <a:off x="179512" y="3789040"/>
            <a:ext cx="3960440" cy="2862322"/>
          </a:xfrm>
          <a:prstGeom prst="rect">
            <a:avLst/>
          </a:prstGeom>
        </p:spPr>
        <p:txBody>
          <a:bodyPr wrap="square">
            <a:spAutoFit/>
          </a:bodyPr>
          <a:lstStyle/>
          <a:p>
            <a:r>
              <a:rPr lang="sr-Cyrl-RS" dirty="0" smtClean="0"/>
              <a:t>Пример: седам врста гуштера рода </a:t>
            </a:r>
            <a:r>
              <a:rPr lang="en-US" i="1" dirty="0" err="1" smtClean="0">
                <a:hlinkClick r:id="rId2" tooltip="Anolis"/>
              </a:rPr>
              <a:t>Anolis</a:t>
            </a:r>
            <a:r>
              <a:rPr lang="en-US" dirty="0" smtClean="0"/>
              <a:t> </a:t>
            </a:r>
            <a:r>
              <a:rPr lang="sr-Cyrl-RS" dirty="0" smtClean="0"/>
              <a:t>у тропској кишној шуми се хране истом храном – инсектима. Они избегавају конкуренцију тако што заузимају различите делове шуме: неки живе у стељи на тлу, неки у грању, неки на стаблима дрвета</a:t>
            </a:r>
            <a:endParaRPr lang="en-US" dirty="0"/>
          </a:p>
        </p:txBody>
      </p:sp>
      <p:pic>
        <p:nvPicPr>
          <p:cNvPr id="7170" name="Picture 2" descr="Anolis Nitens Tandai"/>
          <p:cNvPicPr>
            <a:picLocks noChangeAspect="1" noChangeArrowheads="1"/>
          </p:cNvPicPr>
          <p:nvPr/>
        </p:nvPicPr>
        <p:blipFill>
          <a:blip r:embed="rId3" cstate="print"/>
          <a:srcRect/>
          <a:stretch>
            <a:fillRect/>
          </a:stretch>
        </p:blipFill>
        <p:spPr bwMode="auto">
          <a:xfrm>
            <a:off x="6477000" y="4962524"/>
            <a:ext cx="2667000" cy="1895476"/>
          </a:xfrm>
          <a:prstGeom prst="rect">
            <a:avLst/>
          </a:prstGeom>
          <a:noFill/>
        </p:spPr>
      </p:pic>
      <p:pic>
        <p:nvPicPr>
          <p:cNvPr id="7172" name="Picture 4" descr="http://4.bp.blogspot.com/_aPAvQg0QdlA/TMgYi3gS7oI/AAAAAAAAE-w/Vp4jRPjU81A/s1600/capt_4070d7aee0f3534ea0c78c4a91103b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3573016"/>
            <a:ext cx="2699792" cy="1412776"/>
          </a:xfrm>
          <a:prstGeom prst="rect">
            <a:avLst/>
          </a:prstGeom>
          <a:noFill/>
        </p:spPr>
      </p:pic>
      <p:pic>
        <p:nvPicPr>
          <p:cNvPr id="7174" name="Picture 6" descr="Banded Tree Anole at the Tahuayo Lod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0429" y="3573016"/>
            <a:ext cx="2333779" cy="1512168"/>
          </a:xfrm>
          <a:prstGeom prst="rect">
            <a:avLst/>
          </a:prstGeom>
          <a:noFill/>
        </p:spPr>
      </p:pic>
      <p:pic>
        <p:nvPicPr>
          <p:cNvPr id="7176" name="Picture 8" descr="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9952" y="5085184"/>
            <a:ext cx="2363416" cy="17728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634082"/>
          </a:xfrm>
        </p:spPr>
        <p:txBody>
          <a:bodyPr>
            <a:normAutofit/>
          </a:bodyPr>
          <a:lstStyle/>
          <a:p>
            <a:r>
              <a:rPr lang="hr-HR" sz="3100" b="1" dirty="0"/>
              <a:t>ЕКОЛОШКА </a:t>
            </a:r>
            <a:r>
              <a:rPr lang="hr-HR" sz="3100" b="1" dirty="0" smtClean="0"/>
              <a:t>НИША</a:t>
            </a:r>
            <a:endParaRPr lang="en-US" dirty="0"/>
          </a:p>
        </p:txBody>
      </p:sp>
      <p:pic>
        <p:nvPicPr>
          <p:cNvPr id="5" name="Picture 4" descr="ekoloska nisa"/>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620688"/>
            <a:ext cx="5479504" cy="58753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hr-HR" sz="2800" b="1" dirty="0" smtClean="0"/>
              <a:t>ЖИВОТНА ФОРМА</a:t>
            </a:r>
            <a:endParaRPr lang="en-US" sz="2800" dirty="0"/>
          </a:p>
        </p:txBody>
      </p:sp>
      <p:sp>
        <p:nvSpPr>
          <p:cNvPr id="3" name="Content Placeholder 2"/>
          <p:cNvSpPr>
            <a:spLocks noGrp="1"/>
          </p:cNvSpPr>
          <p:nvPr>
            <p:ph idx="1"/>
          </p:nvPr>
        </p:nvSpPr>
        <p:spPr>
          <a:xfrm>
            <a:off x="0" y="1124744"/>
            <a:ext cx="9144000" cy="5256583"/>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r>
              <a:rPr lang="sr-Cyrl-CS" sz="5100" dirty="0" smtClean="0"/>
              <a:t>Жива бића се одржавају у природи, у условима средине који се стално мењају, захваљујући </a:t>
            </a:r>
            <a:r>
              <a:rPr lang="sr-Cyrl-CS" sz="5100" dirty="0" smtClean="0">
                <a:solidFill>
                  <a:srgbClr val="0070C0"/>
                </a:solidFill>
              </a:rPr>
              <a:t>прилагођености</a:t>
            </a:r>
            <a:r>
              <a:rPr lang="sr-Cyrl-CS" sz="5100" dirty="0" smtClean="0"/>
              <a:t> организама на та променљива дејства фактора спољашње средине. </a:t>
            </a:r>
          </a:p>
          <a:p>
            <a:r>
              <a:rPr lang="sr-Cyrl-CS" sz="5100" dirty="0" smtClean="0"/>
              <a:t>Прилагођеност на животне услове је основна карактеристика живог света и она се историјски развила </a:t>
            </a:r>
            <a:r>
              <a:rPr lang="sr-Cyrl-CS" sz="5100" dirty="0" smtClean="0">
                <a:solidFill>
                  <a:srgbClr val="0070C0"/>
                </a:solidFill>
              </a:rPr>
              <a:t>у току еволутивног развоја </a:t>
            </a:r>
            <a:r>
              <a:rPr lang="sr-Cyrl-CS" sz="5100" dirty="0" smtClean="0"/>
              <a:t>организама и даље се развија као резултат узајамних односа живих бића и средине.</a:t>
            </a:r>
          </a:p>
          <a:p>
            <a:r>
              <a:rPr lang="sr-Cyrl-CS" sz="5100" dirty="0" smtClean="0"/>
              <a:t>Прилагођеност врсте се огледа у скупу адаптивних карактеристика коју имају сви припадници те врсте.</a:t>
            </a:r>
          </a:p>
          <a:p>
            <a:r>
              <a:rPr lang="sr-Cyrl-CS" sz="5900" b="1" dirty="0" smtClean="0">
                <a:solidFill>
                  <a:srgbClr val="C00000"/>
                </a:solidFill>
              </a:rPr>
              <a:t>Скуп свих адаптивних карактеристика једне врсте усаглашених са конкретном средином у којој живи, чини животну форму те врсте.</a:t>
            </a:r>
            <a:endParaRPr lang="en-US" sz="5900" dirty="0" smtClean="0">
              <a:solidFill>
                <a:srgbClr val="C00000"/>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4176464"/>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sr-Cyrl-CS" dirty="0">
                <a:solidFill>
                  <a:srgbClr val="FF0000"/>
                </a:solidFill>
              </a:rPr>
              <a:t>Код биљних врста постоје разноврсне потребе у погледу еколошких фактора, као што су вода, температура и светлост, па заузимају бројне еколошке нише. </a:t>
            </a:r>
            <a:endParaRPr lang="sr-Cyrl-CS" dirty="0" smtClean="0">
              <a:solidFill>
                <a:srgbClr val="FF0000"/>
              </a:solidFill>
            </a:endParaRPr>
          </a:p>
          <a:p>
            <a:r>
              <a:rPr lang="sr-Cyrl-CS" dirty="0" smtClean="0"/>
              <a:t>Пример: посебну </a:t>
            </a:r>
            <a:r>
              <a:rPr lang="sr-Cyrl-CS" dirty="0"/>
              <a:t>еколошку нишу </a:t>
            </a:r>
            <a:endParaRPr lang="sr-Cyrl-CS" dirty="0" smtClean="0"/>
          </a:p>
          <a:p>
            <a:pPr>
              <a:buNone/>
            </a:pPr>
            <a:r>
              <a:rPr lang="sr-Cyrl-CS" dirty="0" smtClean="0"/>
              <a:t>    заузимају </a:t>
            </a:r>
            <a:r>
              <a:rPr lang="sr-Cyrl-CS" dirty="0"/>
              <a:t>биљке прилагођене </a:t>
            </a:r>
            <a:endParaRPr lang="sr-Cyrl-CS" dirty="0" smtClean="0"/>
          </a:p>
          <a:p>
            <a:pPr>
              <a:buNone/>
            </a:pPr>
            <a:r>
              <a:rPr lang="sr-Cyrl-CS" dirty="0" smtClean="0"/>
              <a:t>    животу </a:t>
            </a:r>
            <a:r>
              <a:rPr lang="sr-Cyrl-CS" dirty="0"/>
              <a:t>на сланој подлози </a:t>
            </a:r>
            <a:r>
              <a:rPr lang="sr-Cyrl-CS" dirty="0" smtClean="0"/>
              <a:t>-</a:t>
            </a:r>
          </a:p>
          <a:p>
            <a:pPr>
              <a:buNone/>
            </a:pPr>
            <a:r>
              <a:rPr lang="sr-Cyrl-CS" dirty="0" smtClean="0"/>
              <a:t>    халофите и </a:t>
            </a:r>
            <a:r>
              <a:rPr lang="sr-Cyrl-CS" dirty="0"/>
              <a:t>могу поднети високу </a:t>
            </a:r>
            <a:endParaRPr lang="sr-Cyrl-CS" dirty="0" smtClean="0"/>
          </a:p>
          <a:p>
            <a:pPr>
              <a:buNone/>
            </a:pPr>
            <a:r>
              <a:rPr lang="sr-Cyrl-CS" dirty="0" smtClean="0"/>
              <a:t>    концентрацију </a:t>
            </a:r>
            <a:r>
              <a:rPr lang="sr-Cyrl-CS" dirty="0"/>
              <a:t>кухињске соли у </a:t>
            </a:r>
            <a:endParaRPr lang="sr-Cyrl-CS" dirty="0" smtClean="0"/>
          </a:p>
          <a:p>
            <a:pPr>
              <a:buNone/>
            </a:pPr>
            <a:r>
              <a:rPr lang="sr-Cyrl-CS" dirty="0" smtClean="0"/>
              <a:t>    земљишту (преко </a:t>
            </a:r>
            <a:r>
              <a:rPr lang="sr-Cyrl-CS" dirty="0"/>
              <a:t>6</a:t>
            </a:r>
            <a:r>
              <a:rPr lang="sr-Cyrl-CS" dirty="0" smtClean="0"/>
              <a:t>%), </a:t>
            </a:r>
            <a:r>
              <a:rPr lang="sr-Cyrl-CS" dirty="0"/>
              <a:t>док код </a:t>
            </a:r>
            <a:endParaRPr lang="sr-Cyrl-CS" dirty="0" smtClean="0"/>
          </a:p>
          <a:p>
            <a:pPr>
              <a:buNone/>
            </a:pPr>
            <a:r>
              <a:rPr lang="sr-Cyrl-CS" dirty="0" smtClean="0"/>
              <a:t>    осталих </a:t>
            </a:r>
            <a:r>
              <a:rPr lang="sr-Cyrl-CS" dirty="0"/>
              <a:t>биљних врста толеранција </a:t>
            </a:r>
            <a:endParaRPr lang="sr-Cyrl-CS" dirty="0" smtClean="0"/>
          </a:p>
          <a:p>
            <a:pPr>
              <a:buNone/>
            </a:pPr>
            <a:r>
              <a:rPr lang="sr-Cyrl-CS" dirty="0" smtClean="0"/>
              <a:t>    на </a:t>
            </a:r>
            <a:r>
              <a:rPr lang="sr-Cyrl-CS" dirty="0"/>
              <a:t>ову врсту соли је много мања </a:t>
            </a:r>
            <a:endParaRPr lang="sr-Cyrl-CS" dirty="0" smtClean="0"/>
          </a:p>
          <a:p>
            <a:pPr>
              <a:buNone/>
            </a:pPr>
            <a:r>
              <a:rPr lang="sr-Cyrl-CS" dirty="0" smtClean="0"/>
              <a:t>   (свега </a:t>
            </a:r>
            <a:r>
              <a:rPr lang="sr-Cyrl-CS" dirty="0"/>
              <a:t>0,5 </a:t>
            </a:r>
            <a:r>
              <a:rPr lang="sr-Cyrl-CS" dirty="0" smtClean="0"/>
              <a:t>%), јер со онемогућава </a:t>
            </a:r>
          </a:p>
          <a:p>
            <a:pPr>
              <a:buNone/>
            </a:pPr>
            <a:r>
              <a:rPr lang="sr-Cyrl-CS" dirty="0" smtClean="0"/>
              <a:t>   узимање воде из тла и транспорт </a:t>
            </a:r>
          </a:p>
          <a:p>
            <a:pPr>
              <a:buNone/>
            </a:pPr>
            <a:r>
              <a:rPr lang="sr-Cyrl-CS" dirty="0" smtClean="0"/>
              <a:t>   кроз ткива. </a:t>
            </a:r>
          </a:p>
          <a:p>
            <a:endParaRPr lang="en-US" dirty="0"/>
          </a:p>
        </p:txBody>
      </p:sp>
      <p:sp>
        <p:nvSpPr>
          <p:cNvPr id="4" name="Title 1"/>
          <p:cNvSpPr>
            <a:spLocks noGrp="1"/>
          </p:cNvSpPr>
          <p:nvPr>
            <p:ph type="title"/>
          </p:nvPr>
        </p:nvSpPr>
        <p:spPr>
          <a:xfrm>
            <a:off x="457200" y="274638"/>
            <a:ext cx="8229600" cy="634082"/>
          </a:xfrm>
        </p:spPr>
        <p:txBody>
          <a:bodyPr>
            <a:normAutofit/>
          </a:bodyPr>
          <a:lstStyle/>
          <a:p>
            <a:r>
              <a:rPr lang="hr-HR" sz="3100" b="1" dirty="0"/>
              <a:t>ЕКОЛОШКА </a:t>
            </a:r>
            <a:r>
              <a:rPr lang="hr-HR" sz="3100" b="1" dirty="0" smtClean="0"/>
              <a:t>НИША</a:t>
            </a:r>
            <a:endParaRPr lang="en-US" dirty="0"/>
          </a:p>
        </p:txBody>
      </p:sp>
      <p:pic>
        <p:nvPicPr>
          <p:cNvPr id="5122" name="Picture 2" descr="http://seastarfish.files.wordpress.com/2012/10/salicornia_bigelovii.jpg?w=870"/>
          <p:cNvPicPr>
            <a:picLocks noChangeAspect="1" noChangeArrowheads="1"/>
          </p:cNvPicPr>
          <p:nvPr/>
        </p:nvPicPr>
        <p:blipFill>
          <a:blip r:embed="rId2" cstate="print"/>
          <a:srcRect/>
          <a:stretch>
            <a:fillRect/>
          </a:stretch>
        </p:blipFill>
        <p:spPr bwMode="auto">
          <a:xfrm>
            <a:off x="2307954" y="5085184"/>
            <a:ext cx="3154088" cy="1772816"/>
          </a:xfrm>
          <a:prstGeom prst="rect">
            <a:avLst/>
          </a:prstGeom>
          <a:noFill/>
        </p:spPr>
      </p:pic>
      <p:pic>
        <p:nvPicPr>
          <p:cNvPr id="5124" name="Picture 4" descr="Mangrove (CC-BY-2.0) by jim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8883" y="2420888"/>
            <a:ext cx="2955117" cy="4437112"/>
          </a:xfrm>
          <a:prstGeom prst="rect">
            <a:avLst/>
          </a:prstGeom>
          <a:noFill/>
        </p:spPr>
      </p:pic>
      <p:sp>
        <p:nvSpPr>
          <p:cNvPr id="6" name="TextBox 5"/>
          <p:cNvSpPr txBox="1"/>
          <p:nvPr/>
        </p:nvSpPr>
        <p:spPr>
          <a:xfrm>
            <a:off x="6228184" y="1988840"/>
            <a:ext cx="2915816" cy="369332"/>
          </a:xfrm>
          <a:prstGeom prst="rect">
            <a:avLst/>
          </a:prstGeom>
          <a:noFill/>
        </p:spPr>
        <p:txBody>
          <a:bodyPr wrap="square" rtlCol="0">
            <a:spAutoFit/>
          </a:bodyPr>
          <a:lstStyle/>
          <a:p>
            <a:r>
              <a:rPr lang="sr-Cyrl-RS" dirty="0" smtClean="0"/>
              <a:t>Мангрова вегетација</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7"/>
            <a:ext cx="9144000" cy="2664296"/>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sr-Cyrl-CS" dirty="0"/>
              <a:t>Постоје биљне врсте прилагођене животу на земљишту са високом концентрацијом тешких метала, отровних за већину организама. Присуство ових биљака на површини земљишта указује на постојање одговарајућих руда у земљишту, те ове биљке могу служити као маркери или </a:t>
            </a:r>
            <a:r>
              <a:rPr lang="sr-Cyrl-CS" dirty="0">
                <a:solidFill>
                  <a:srgbClr val="FF0000"/>
                </a:solidFill>
              </a:rPr>
              <a:t>биоидикатори</a:t>
            </a:r>
            <a:r>
              <a:rPr lang="sr-Cyrl-CS" dirty="0"/>
              <a:t>. На пример, једна врста љубичице расте на земљишту богатом цинк- карбонатом, коприва је индикатор повећане количине азота у земљишту и друго. </a:t>
            </a:r>
            <a:endParaRPr lang="en-US" dirty="0"/>
          </a:p>
          <a:p>
            <a:endParaRPr lang="en-US" dirty="0"/>
          </a:p>
        </p:txBody>
      </p:sp>
      <p:sp>
        <p:nvSpPr>
          <p:cNvPr id="4" name="Title 1"/>
          <p:cNvSpPr>
            <a:spLocks noGrp="1"/>
          </p:cNvSpPr>
          <p:nvPr>
            <p:ph type="title"/>
          </p:nvPr>
        </p:nvSpPr>
        <p:spPr>
          <a:xfrm>
            <a:off x="457200" y="274638"/>
            <a:ext cx="8229600" cy="562074"/>
          </a:xfrm>
        </p:spPr>
        <p:txBody>
          <a:bodyPr>
            <a:normAutofit fontScale="90000"/>
          </a:bodyPr>
          <a:lstStyle/>
          <a:p>
            <a:r>
              <a:rPr lang="hr-HR" sz="3100" b="1" dirty="0"/>
              <a:t>ЕКОЛОШКА </a:t>
            </a:r>
            <a:r>
              <a:rPr lang="hr-HR" sz="3100" b="1" dirty="0" smtClean="0"/>
              <a:t>НИША</a:t>
            </a:r>
            <a:endParaRPr lang="en-US" dirty="0"/>
          </a:p>
        </p:txBody>
      </p:sp>
      <p:pic>
        <p:nvPicPr>
          <p:cNvPr id="4098" name="Picture 2" descr="http://1.bp.blogspot.com/-hhNn37dtjUs/Tiqj6mghRDI/AAAAAAAAAQE/2tS_KQwbhLY/s320/pansy.jpg"/>
          <p:cNvPicPr>
            <a:picLocks noChangeAspect="1" noChangeArrowheads="1"/>
          </p:cNvPicPr>
          <p:nvPr/>
        </p:nvPicPr>
        <p:blipFill>
          <a:blip r:embed="rId2" cstate="print"/>
          <a:srcRect/>
          <a:stretch>
            <a:fillRect/>
          </a:stretch>
        </p:blipFill>
        <p:spPr bwMode="auto">
          <a:xfrm>
            <a:off x="755576" y="3735015"/>
            <a:ext cx="2880320" cy="3122985"/>
          </a:xfrm>
          <a:prstGeom prst="rect">
            <a:avLst/>
          </a:prstGeom>
          <a:noFill/>
        </p:spPr>
      </p:pic>
      <p:pic>
        <p:nvPicPr>
          <p:cNvPr id="4100" name="Picture 4" descr="Foto: Shutterstock"/>
          <p:cNvPicPr>
            <a:picLocks noChangeAspect="1" noChangeArrowheads="1"/>
          </p:cNvPicPr>
          <p:nvPr/>
        </p:nvPicPr>
        <p:blipFill>
          <a:blip r:embed="rId3" cstate="print"/>
          <a:srcRect/>
          <a:stretch>
            <a:fillRect/>
          </a:stretch>
        </p:blipFill>
        <p:spPr bwMode="auto">
          <a:xfrm>
            <a:off x="4283968" y="3715611"/>
            <a:ext cx="4197846" cy="314238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764704"/>
            <a:ext cx="6732240" cy="3960440"/>
          </a:xfrm>
        </p:spPr>
        <p:txBody>
          <a:bodyPr>
            <a:normAutofit/>
          </a:bodyPr>
          <a:lstStyle/>
          <a:p>
            <a:pPr>
              <a:buNone/>
            </a:pPr>
            <a:r>
              <a:rPr lang="sr-Cyrl-CS" sz="1600" dirty="0" smtClean="0"/>
              <a:t>     На </a:t>
            </a:r>
            <a:r>
              <a:rPr lang="sr-Cyrl-CS" sz="1600" dirty="0"/>
              <a:t>обали Флориде, хранећи се рибом, живи пет врста чапљи. Њихове еколошке нише се у погледу исхране разликују јер постоји разлика у начину лова. Зелена чапља долази до хране стојећи на истуреном корењу биљака, које живе на ушћу река у океан. Тробојна чапља хвата плен пошто га претходно заплаши својим ногама. Црвена чапља долази до плена након што узбурка воду и заплаши рибе. Стоји једно време непомично раширених крила, a заплашене рибе се склањају у сенку њених крила и постају лак плен. </a:t>
            </a:r>
            <a:r>
              <a:rPr lang="sr-Cyrl-CS" sz="1600" dirty="0" smtClean="0"/>
              <a:t>Снежна чапља тапка по плићаку жутим ногама и тако привлачи рибе, које активно лови. Америчка </a:t>
            </a:r>
            <a:r>
              <a:rPr lang="sr-Cyrl-CS" sz="1600" dirty="0"/>
              <a:t>сива чапља, захваљујући дугим ногама, залази дубље у воду </a:t>
            </a:r>
            <a:r>
              <a:rPr lang="sr-Cyrl-CS" sz="1600" dirty="0" smtClean="0"/>
              <a:t>и непомично вреба плен. </a:t>
            </a:r>
            <a:endParaRPr lang="en-US" sz="1600" dirty="0"/>
          </a:p>
          <a:p>
            <a:endParaRPr lang="en-US" sz="1600" dirty="0"/>
          </a:p>
        </p:txBody>
      </p:sp>
      <p:sp>
        <p:nvSpPr>
          <p:cNvPr id="4" name="Title 1"/>
          <p:cNvSpPr>
            <a:spLocks noGrp="1"/>
          </p:cNvSpPr>
          <p:nvPr>
            <p:ph type="title"/>
          </p:nvPr>
        </p:nvSpPr>
        <p:spPr>
          <a:xfrm>
            <a:off x="4355976" y="0"/>
            <a:ext cx="4341168" cy="634082"/>
          </a:xfrm>
        </p:spPr>
        <p:txBody>
          <a:bodyPr>
            <a:normAutofit/>
          </a:bodyPr>
          <a:lstStyle/>
          <a:p>
            <a:r>
              <a:rPr lang="hr-HR" sz="2800" b="1" dirty="0"/>
              <a:t>ЕКОЛОШКА НИША </a:t>
            </a:r>
            <a:endParaRPr lang="en-US" sz="2800" dirty="0"/>
          </a:p>
        </p:txBody>
      </p:sp>
      <p:pic>
        <p:nvPicPr>
          <p:cNvPr id="3074" name="Picture 2" descr="http://2.bp.blogspot.com/-nKNrDuWDsl4/TvobRcfW0GI/AAAAAAAABXM/z-Q10V902kU/s640/IMG_6825-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48880"/>
            <a:ext cx="2627784" cy="1642365"/>
          </a:xfrm>
          <a:prstGeom prst="rect">
            <a:avLst/>
          </a:prstGeom>
          <a:noFill/>
        </p:spPr>
      </p:pic>
      <p:pic>
        <p:nvPicPr>
          <p:cNvPr id="3082" name="Picture 10" descr="http://img0.etsystatic.com/032/0/8591637/il_340x270.516479742_7cf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627784" cy="2086770"/>
          </a:xfrm>
          <a:prstGeom prst="rect">
            <a:avLst/>
          </a:prstGeom>
          <a:noFill/>
        </p:spPr>
      </p:pic>
      <p:pic>
        <p:nvPicPr>
          <p:cNvPr id="3084" name="Picture 12" descr="Photo: Spent a week scouting and shooting at various locations in Florida. This may have been my 5th trip to the state but I keep finding new places to shoot. Not to mention, the amazing experiences.&#10;One of my target species for this trip was the Reddish Egret. There are less than 12,000 of them in the US. I had some decent photos of this species but never had a really good opportunity to photograph one for an extended period of time. I finally got the opportunity the second morning of the trip. Their spirited foraging techniques are a joy to watch and what a performance we witnessed! I broke my own record for most photos in one shoot. My previous record was 2,100 but this morning yielded just over 3,500 images! That should give you an idea of how great the action was. I could show you photographs from that morning for the rest of the year! :)&#10;Anyway, this image shows one of their hunting techniques where they shade the water with their wings to get a better view of the fis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09120"/>
            <a:ext cx="2627784" cy="1679079"/>
          </a:xfrm>
          <a:prstGeom prst="rect">
            <a:avLst/>
          </a:prstGeom>
          <a:noFill/>
        </p:spPr>
      </p:pic>
      <p:pic>
        <p:nvPicPr>
          <p:cNvPr id="3086" name="Picture 14" descr="http://cdn2-b.examiner.com/sites/default/files/styles/image_content_width/hash/ac/74/ac74b57f1bc7123932ec6a842ea98600.jpg?itok=2ksjqvH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240" y="4446240"/>
            <a:ext cx="2411760" cy="2411760"/>
          </a:xfrm>
          <a:prstGeom prst="rect">
            <a:avLst/>
          </a:prstGeom>
          <a:noFill/>
        </p:spPr>
      </p:pic>
      <p:pic>
        <p:nvPicPr>
          <p:cNvPr id="3088" name="Picture 16" descr="http://farm4.staticflickr.com/3646/3433321409_980e4b566a_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1860" y="4725144"/>
            <a:ext cx="2877556" cy="191837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2736304"/>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sr-Cyrl-CS" dirty="0"/>
              <a:t>Еколошка ниша се не односи само на </a:t>
            </a:r>
            <a:r>
              <a:rPr lang="sr-Cyrl-CS" dirty="0">
                <a:solidFill>
                  <a:srgbClr val="FF0000"/>
                </a:solidFill>
              </a:rPr>
              <a:t>физички простор </a:t>
            </a:r>
            <a:r>
              <a:rPr lang="sr-Cyrl-CS" dirty="0"/>
              <a:t>у коме живи неки организам, већ и на </a:t>
            </a:r>
            <a:r>
              <a:rPr lang="sr-Cyrl-CS" dirty="0">
                <a:solidFill>
                  <a:srgbClr val="FF0000"/>
                </a:solidFill>
              </a:rPr>
              <a:t>функционалну улогу </a:t>
            </a:r>
            <a:r>
              <a:rPr lang="sr-Cyrl-CS" dirty="0"/>
              <a:t>коју организам има у животној заједници као и </a:t>
            </a:r>
            <a:r>
              <a:rPr lang="sr-Cyrl-CS" dirty="0" smtClean="0">
                <a:solidFill>
                  <a:srgbClr val="FF0000"/>
                </a:solidFill>
              </a:rPr>
              <a:t>начин искоришћења  еколошких фактора </a:t>
            </a:r>
            <a:r>
              <a:rPr lang="sr-Cyrl-CS" dirty="0" smtClean="0">
                <a:solidFill>
                  <a:schemeClr val="tx1"/>
                </a:solidFill>
              </a:rPr>
              <a:t>односно услова станишта (</a:t>
            </a:r>
            <a:r>
              <a:rPr lang="sr-Cyrl-CS" dirty="0" smtClean="0"/>
              <a:t>температуре, влажности, светлости, извора и доступности хране,...) </a:t>
            </a:r>
          </a:p>
          <a:p>
            <a:endParaRPr lang="sr-Cyrl-CS" dirty="0" smtClean="0"/>
          </a:p>
          <a:p>
            <a:r>
              <a:rPr lang="sr-Cyrl-CS" dirty="0" smtClean="0">
                <a:solidFill>
                  <a:srgbClr val="FF0000"/>
                </a:solidFill>
              </a:rPr>
              <a:t>Не могу две врсте живих бића истовремено да заузимају исту еколошку нишу у истом станишту дуже време !!! </a:t>
            </a:r>
          </a:p>
          <a:p>
            <a:r>
              <a:rPr lang="sr-Cyrl-CS" dirty="0" smtClean="0">
                <a:solidFill>
                  <a:srgbClr val="FF0000"/>
                </a:solidFill>
              </a:rPr>
              <a:t>Једна врста ће у том случају потиснути другу</a:t>
            </a:r>
            <a:endParaRPr lang="en-US" dirty="0">
              <a:solidFill>
                <a:srgbClr val="FF0000"/>
              </a:solidFill>
            </a:endParaRPr>
          </a:p>
          <a:p>
            <a:endParaRPr lang="en-US" dirty="0"/>
          </a:p>
        </p:txBody>
      </p:sp>
      <p:sp>
        <p:nvSpPr>
          <p:cNvPr id="4" name="Title 1"/>
          <p:cNvSpPr>
            <a:spLocks noGrp="1"/>
          </p:cNvSpPr>
          <p:nvPr>
            <p:ph type="title"/>
          </p:nvPr>
        </p:nvSpPr>
        <p:spPr>
          <a:xfrm>
            <a:off x="457200" y="0"/>
            <a:ext cx="8229600" cy="692696"/>
          </a:xfrm>
        </p:spPr>
        <p:txBody>
          <a:bodyPr>
            <a:normAutofit/>
          </a:bodyPr>
          <a:lstStyle/>
          <a:p>
            <a:r>
              <a:rPr lang="hr-HR" sz="3100" b="1" dirty="0"/>
              <a:t>ЕКОЛОШКА </a:t>
            </a:r>
            <a:r>
              <a:rPr lang="hr-HR" sz="3100" b="1" dirty="0" smtClean="0"/>
              <a:t>НИША</a:t>
            </a:r>
            <a:endParaRPr lang="en-US" dirty="0"/>
          </a:p>
        </p:txBody>
      </p:sp>
      <p:pic>
        <p:nvPicPr>
          <p:cNvPr id="2050" name="Picture 2" descr="http://www.pbs.org/wgbh/nova/assets/img/impact-invasive-species/image-02-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888" y="4509120"/>
            <a:ext cx="3351812" cy="2348880"/>
          </a:xfrm>
          <a:prstGeom prst="rect">
            <a:avLst/>
          </a:prstGeom>
          <a:noFill/>
        </p:spPr>
      </p:pic>
      <p:pic>
        <p:nvPicPr>
          <p:cNvPr id="2052" name="Picture 4" descr="https://gateway.snh.gov.uk/pls/apex_cagdb2/snhlive.tai_disp_template_pkg.dl_img?p_tai_item_img_id=660&amp;p_show_inlin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4275" y="4509120"/>
            <a:ext cx="2789725" cy="2348880"/>
          </a:xfrm>
          <a:prstGeom prst="rect">
            <a:avLst/>
          </a:prstGeom>
          <a:noFill/>
        </p:spPr>
      </p:pic>
      <p:sp>
        <p:nvSpPr>
          <p:cNvPr id="6" name="TextBox 5"/>
          <p:cNvSpPr txBox="1"/>
          <p:nvPr/>
        </p:nvSpPr>
        <p:spPr>
          <a:xfrm>
            <a:off x="0" y="3995678"/>
            <a:ext cx="3563888"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sr-Cyrl-RS" dirty="0" smtClean="0"/>
              <a:t>Америчка сива веверица је у Европи (донета 1948.) потиснула европску црвену веверицу јер успешније осваја исту еколошку нишу (исхрана, склониште) и донела је вирус од кога црвене веверице угибају, а сиве не.</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04664"/>
            <a:ext cx="8229600" cy="720080"/>
          </a:xfrm>
        </p:spPr>
        <p:txBody>
          <a:bodyPr>
            <a:normAutofit fontScale="90000"/>
          </a:bodyPr>
          <a:lstStyle/>
          <a:p>
            <a:r>
              <a:rPr lang="hr-HR" sz="3100" b="1" dirty="0"/>
              <a:t>ЕКОЛОШКА НИША </a:t>
            </a:r>
            <a:r>
              <a:rPr lang="en-US" dirty="0"/>
              <a:t/>
            </a:r>
            <a:br>
              <a:rPr lang="en-US" dirty="0"/>
            </a:br>
            <a:endParaRPr lang="en-US" dirty="0"/>
          </a:p>
        </p:txBody>
      </p:sp>
      <p:sp>
        <p:nvSpPr>
          <p:cNvPr id="5" name="Content Placeholder 4"/>
          <p:cNvSpPr>
            <a:spLocks noGrp="1"/>
          </p:cNvSpPr>
          <p:nvPr>
            <p:ph idx="1"/>
          </p:nvPr>
        </p:nvSpPr>
        <p:spPr>
          <a:xfrm>
            <a:off x="0" y="836712"/>
            <a:ext cx="9144000" cy="190080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spcBef>
                <a:spcPts val="0"/>
              </a:spcBef>
              <a:buNone/>
            </a:pPr>
            <a:r>
              <a:rPr lang="sr-Cyrl-RS" sz="2400" dirty="0" smtClean="0"/>
              <a:t>Пример Аустралије: на Аустралијском континенту група примитивних сисара </a:t>
            </a:r>
            <a:r>
              <a:rPr lang="sr-Cyrl-RS" sz="2800" dirty="0" smtClean="0">
                <a:solidFill>
                  <a:srgbClr val="FF0000"/>
                </a:solidFill>
              </a:rPr>
              <a:t>торбара </a:t>
            </a:r>
            <a:r>
              <a:rPr lang="sr-Cyrl-RS" sz="2400" dirty="0" smtClean="0"/>
              <a:t>заузела је све еколошке нише које на другим континентима заузимају </a:t>
            </a:r>
            <a:r>
              <a:rPr lang="sr-Cyrl-RS" sz="2400" dirty="0" smtClean="0">
                <a:solidFill>
                  <a:srgbClr val="FF0000"/>
                </a:solidFill>
              </a:rPr>
              <a:t>плацентални сисари </a:t>
            </a:r>
            <a:r>
              <a:rPr lang="sr-Cyrl-RS" sz="2400" dirty="0" smtClean="0"/>
              <a:t>– они су еколошки еквиваленти</a:t>
            </a:r>
            <a:endParaRPr lang="en-US" sz="2400" dirty="0"/>
          </a:p>
        </p:txBody>
      </p:sp>
      <p:sp>
        <p:nvSpPr>
          <p:cNvPr id="6" name="Rectangle 5"/>
          <p:cNvSpPr/>
          <p:nvPr/>
        </p:nvSpPr>
        <p:spPr>
          <a:xfrm>
            <a:off x="0" y="2780928"/>
            <a:ext cx="327585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sr-Cyrl-RS" b="1" dirty="0" smtClean="0"/>
              <a:t>Ове животиње живе у сличним стаништима и имају сличне навике и начине исхране, само на различитим континентима.</a:t>
            </a:r>
            <a:endParaRPr lang="en-US" dirty="0"/>
          </a:p>
        </p:txBody>
      </p:sp>
      <p:pic>
        <p:nvPicPr>
          <p:cNvPr id="1026" name="Picture 2" descr="http://faculty.southwest.tn.edu/rburkett/GB%20Pro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7851" y="2420888"/>
            <a:ext cx="5916149" cy="4437112"/>
          </a:xfrm>
          <a:prstGeom prst="rect">
            <a:avLst/>
          </a:prstGeom>
          <a:noFill/>
          <a:ln>
            <a:noFill/>
          </a:ln>
        </p:spPr>
      </p:pic>
      <p:sp>
        <p:nvSpPr>
          <p:cNvPr id="7" name="Rectangle 6"/>
          <p:cNvSpPr/>
          <p:nvPr/>
        </p:nvSpPr>
        <p:spPr>
          <a:xfrm>
            <a:off x="3059832" y="2492896"/>
            <a:ext cx="18722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rgbClr val="FF0000"/>
                </a:solidFill>
              </a:rPr>
              <a:t>КОНВЕРГЕНТНА ЕВОЛУЦИЈА</a:t>
            </a:r>
            <a:endParaRPr lang="en-US" sz="1400" dirty="0">
              <a:solidFill>
                <a:srgbClr val="FF0000"/>
              </a:solidFill>
            </a:endParaRPr>
          </a:p>
        </p:txBody>
      </p:sp>
      <p:sp>
        <p:nvSpPr>
          <p:cNvPr id="8" name="Rectangle 7"/>
          <p:cNvSpPr/>
          <p:nvPr/>
        </p:nvSpPr>
        <p:spPr>
          <a:xfrm>
            <a:off x="5076056" y="2564904"/>
            <a:ext cx="576064" cy="144016"/>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dirty="0" smtClean="0">
                <a:solidFill>
                  <a:schemeClr val="tx1"/>
                </a:solidFill>
              </a:rPr>
              <a:t>Ниша</a:t>
            </a:r>
            <a:endParaRPr lang="en-US" sz="900" dirty="0">
              <a:solidFill>
                <a:schemeClr val="tx1"/>
              </a:solidFill>
            </a:endParaRPr>
          </a:p>
        </p:txBody>
      </p:sp>
      <p:sp>
        <p:nvSpPr>
          <p:cNvPr id="9" name="Rectangle 8"/>
          <p:cNvSpPr/>
          <p:nvPr/>
        </p:nvSpPr>
        <p:spPr>
          <a:xfrm>
            <a:off x="4932040" y="2780928"/>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Подземни живот</a:t>
            </a:r>
            <a:endParaRPr lang="en-US" sz="900" b="1" dirty="0">
              <a:solidFill>
                <a:schemeClr val="tx1"/>
              </a:solidFill>
              <a:latin typeface="Arial Narrow" pitchFamily="34" charset="0"/>
            </a:endParaRPr>
          </a:p>
        </p:txBody>
      </p:sp>
      <p:sp>
        <p:nvSpPr>
          <p:cNvPr id="10" name="Rectangle 9"/>
          <p:cNvSpPr/>
          <p:nvPr/>
        </p:nvSpPr>
        <p:spPr>
          <a:xfrm>
            <a:off x="4932040" y="3284984"/>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Мравојед</a:t>
            </a:r>
            <a:endParaRPr lang="en-US" sz="900" b="1" dirty="0">
              <a:solidFill>
                <a:schemeClr val="tx1"/>
              </a:solidFill>
              <a:latin typeface="Arial Narrow" pitchFamily="34" charset="0"/>
            </a:endParaRPr>
          </a:p>
        </p:txBody>
      </p:sp>
      <p:sp>
        <p:nvSpPr>
          <p:cNvPr id="11" name="Rectangle 10"/>
          <p:cNvSpPr/>
          <p:nvPr/>
        </p:nvSpPr>
        <p:spPr>
          <a:xfrm>
            <a:off x="4932040" y="3789040"/>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Миш</a:t>
            </a:r>
            <a:endParaRPr lang="en-US" sz="900" b="1" dirty="0">
              <a:solidFill>
                <a:schemeClr val="tx1"/>
              </a:solidFill>
              <a:latin typeface="Arial Narrow" pitchFamily="34" charset="0"/>
            </a:endParaRPr>
          </a:p>
        </p:txBody>
      </p:sp>
      <p:sp>
        <p:nvSpPr>
          <p:cNvPr id="12" name="Rectangle 11"/>
          <p:cNvSpPr/>
          <p:nvPr/>
        </p:nvSpPr>
        <p:spPr>
          <a:xfrm>
            <a:off x="4932040" y="4365104"/>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Пењач</a:t>
            </a:r>
            <a:endParaRPr lang="en-US" sz="900" b="1" dirty="0">
              <a:solidFill>
                <a:schemeClr val="tx1"/>
              </a:solidFill>
              <a:latin typeface="Arial Narrow" pitchFamily="34" charset="0"/>
            </a:endParaRPr>
          </a:p>
        </p:txBody>
      </p:sp>
      <p:sp>
        <p:nvSpPr>
          <p:cNvPr id="13" name="Rectangle 12"/>
          <p:cNvSpPr/>
          <p:nvPr/>
        </p:nvSpPr>
        <p:spPr>
          <a:xfrm>
            <a:off x="4932040" y="5085184"/>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Планарни летач</a:t>
            </a:r>
            <a:endParaRPr lang="en-US" sz="900" b="1" dirty="0">
              <a:solidFill>
                <a:schemeClr val="tx1"/>
              </a:solidFill>
              <a:latin typeface="Arial Narrow" pitchFamily="34" charset="0"/>
            </a:endParaRPr>
          </a:p>
        </p:txBody>
      </p:sp>
      <p:sp>
        <p:nvSpPr>
          <p:cNvPr id="14" name="Rectangle 13"/>
          <p:cNvSpPr/>
          <p:nvPr/>
        </p:nvSpPr>
        <p:spPr>
          <a:xfrm>
            <a:off x="4932040" y="5661248"/>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Мачка</a:t>
            </a:r>
            <a:endParaRPr lang="en-US" sz="900" b="1" dirty="0">
              <a:solidFill>
                <a:schemeClr val="tx1"/>
              </a:solidFill>
              <a:latin typeface="Arial Narrow" pitchFamily="34" charset="0"/>
            </a:endParaRPr>
          </a:p>
        </p:txBody>
      </p:sp>
      <p:sp>
        <p:nvSpPr>
          <p:cNvPr id="15" name="Rectangle 14"/>
          <p:cNvSpPr/>
          <p:nvPr/>
        </p:nvSpPr>
        <p:spPr>
          <a:xfrm>
            <a:off x="4932040" y="6309320"/>
            <a:ext cx="720080" cy="360040"/>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Вук</a:t>
            </a:r>
            <a:endParaRPr lang="en-US" sz="900" b="1" dirty="0">
              <a:solidFill>
                <a:schemeClr val="tx1"/>
              </a:solidFill>
              <a:latin typeface="Arial Narrow" pitchFamily="34" charset="0"/>
            </a:endParaRPr>
          </a:p>
        </p:txBody>
      </p:sp>
      <p:sp>
        <p:nvSpPr>
          <p:cNvPr id="16" name="Rectangle 15"/>
          <p:cNvSpPr/>
          <p:nvPr/>
        </p:nvSpPr>
        <p:spPr>
          <a:xfrm>
            <a:off x="5724128" y="2564904"/>
            <a:ext cx="1512168" cy="144016"/>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Плацентални сисари</a:t>
            </a:r>
            <a:endParaRPr lang="en-US" sz="900" b="1" dirty="0">
              <a:solidFill>
                <a:schemeClr val="tx1"/>
              </a:solidFill>
              <a:latin typeface="Arial Narrow" pitchFamily="34" charset="0"/>
            </a:endParaRPr>
          </a:p>
        </p:txBody>
      </p:sp>
      <p:sp>
        <p:nvSpPr>
          <p:cNvPr id="17" name="Rectangle 16"/>
          <p:cNvSpPr/>
          <p:nvPr/>
        </p:nvSpPr>
        <p:spPr>
          <a:xfrm>
            <a:off x="7308304" y="2564904"/>
            <a:ext cx="1835696" cy="144016"/>
          </a:xfrm>
          <a:prstGeom prst="rect">
            <a:avLst/>
          </a:prstGeom>
          <a:solidFill>
            <a:srgbClr val="EED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Аустралијски торбари</a:t>
            </a:r>
            <a:endParaRPr lang="en-US" sz="900" b="1" dirty="0">
              <a:solidFill>
                <a:schemeClr val="tx1"/>
              </a:solidFill>
              <a:latin typeface="Arial Narrow" pitchFamily="34" charset="0"/>
            </a:endParaRPr>
          </a:p>
        </p:txBody>
      </p:sp>
      <p:sp>
        <p:nvSpPr>
          <p:cNvPr id="18" name="Rectangle 17"/>
          <p:cNvSpPr/>
          <p:nvPr/>
        </p:nvSpPr>
        <p:spPr>
          <a:xfrm>
            <a:off x="5868144" y="2996952"/>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Кртица</a:t>
            </a:r>
            <a:endParaRPr lang="en-US" sz="900" b="1" dirty="0">
              <a:solidFill>
                <a:schemeClr val="tx1"/>
              </a:solidFill>
              <a:latin typeface="Arial Narrow" pitchFamily="34" charset="0"/>
            </a:endParaRPr>
          </a:p>
        </p:txBody>
      </p:sp>
      <p:sp>
        <p:nvSpPr>
          <p:cNvPr id="19" name="Rectangle 18"/>
          <p:cNvSpPr/>
          <p:nvPr/>
        </p:nvSpPr>
        <p:spPr>
          <a:xfrm>
            <a:off x="8388424" y="2780928"/>
            <a:ext cx="7555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Торбарска кртица</a:t>
            </a:r>
            <a:endParaRPr lang="en-US" sz="900" b="1" dirty="0">
              <a:solidFill>
                <a:schemeClr val="tx1"/>
              </a:solidFill>
              <a:latin typeface="Arial Narrow" pitchFamily="34" charset="0"/>
            </a:endParaRPr>
          </a:p>
        </p:txBody>
      </p:sp>
      <p:sp>
        <p:nvSpPr>
          <p:cNvPr id="20" name="Rectangle 19"/>
          <p:cNvSpPr/>
          <p:nvPr/>
        </p:nvSpPr>
        <p:spPr>
          <a:xfrm>
            <a:off x="5724128" y="3501008"/>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Лесеров мравојед</a:t>
            </a:r>
            <a:endParaRPr lang="en-US" sz="900" b="1" dirty="0">
              <a:solidFill>
                <a:schemeClr val="tx1"/>
              </a:solidFill>
              <a:latin typeface="Arial Narrow" pitchFamily="34" charset="0"/>
            </a:endParaRPr>
          </a:p>
        </p:txBody>
      </p:sp>
      <p:sp>
        <p:nvSpPr>
          <p:cNvPr id="21" name="Rectangle 20"/>
          <p:cNvSpPr/>
          <p:nvPr/>
        </p:nvSpPr>
        <p:spPr>
          <a:xfrm>
            <a:off x="7308304" y="3429000"/>
            <a:ext cx="7555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Нумбат мравојед</a:t>
            </a:r>
            <a:endParaRPr lang="en-US" sz="900" b="1" dirty="0">
              <a:solidFill>
                <a:schemeClr val="tx1"/>
              </a:solidFill>
              <a:latin typeface="Arial Narrow" pitchFamily="34" charset="0"/>
            </a:endParaRPr>
          </a:p>
        </p:txBody>
      </p:sp>
      <p:sp>
        <p:nvSpPr>
          <p:cNvPr id="22" name="Rectangle 21"/>
          <p:cNvSpPr/>
          <p:nvPr/>
        </p:nvSpPr>
        <p:spPr>
          <a:xfrm>
            <a:off x="6516216" y="4077072"/>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Миш</a:t>
            </a:r>
            <a:endParaRPr lang="en-US" sz="900" b="1" dirty="0">
              <a:solidFill>
                <a:schemeClr val="tx1"/>
              </a:solidFill>
              <a:latin typeface="Arial Narrow" pitchFamily="34" charset="0"/>
            </a:endParaRPr>
          </a:p>
        </p:txBody>
      </p:sp>
      <p:sp>
        <p:nvSpPr>
          <p:cNvPr id="23" name="Rectangle 22"/>
          <p:cNvSpPr/>
          <p:nvPr/>
        </p:nvSpPr>
        <p:spPr>
          <a:xfrm>
            <a:off x="8388424" y="3789040"/>
            <a:ext cx="7555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Торбарски миш</a:t>
            </a:r>
            <a:endParaRPr lang="en-US" sz="900" b="1" dirty="0">
              <a:solidFill>
                <a:schemeClr val="tx1"/>
              </a:solidFill>
              <a:latin typeface="Arial Narrow" pitchFamily="34" charset="0"/>
            </a:endParaRPr>
          </a:p>
        </p:txBody>
      </p:sp>
      <p:sp>
        <p:nvSpPr>
          <p:cNvPr id="24" name="Rectangle 23"/>
          <p:cNvSpPr/>
          <p:nvPr/>
        </p:nvSpPr>
        <p:spPr>
          <a:xfrm>
            <a:off x="7236296" y="4221088"/>
            <a:ext cx="75557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Кускус</a:t>
            </a:r>
            <a:endParaRPr lang="en-US" sz="900" b="1" dirty="0">
              <a:solidFill>
                <a:schemeClr val="tx1"/>
              </a:solidFill>
              <a:latin typeface="Arial Narrow" pitchFamily="34" charset="0"/>
            </a:endParaRPr>
          </a:p>
        </p:txBody>
      </p:sp>
      <p:sp>
        <p:nvSpPr>
          <p:cNvPr id="25" name="Rectangle 24"/>
          <p:cNvSpPr/>
          <p:nvPr/>
        </p:nvSpPr>
        <p:spPr>
          <a:xfrm>
            <a:off x="5652120" y="4581128"/>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Лемур</a:t>
            </a:r>
            <a:endParaRPr lang="en-US" sz="900" b="1" dirty="0">
              <a:solidFill>
                <a:schemeClr val="tx1"/>
              </a:solidFill>
              <a:latin typeface="Arial Narrow" pitchFamily="34" charset="0"/>
            </a:endParaRPr>
          </a:p>
        </p:txBody>
      </p:sp>
      <p:sp>
        <p:nvSpPr>
          <p:cNvPr id="26" name="Rectangle 25"/>
          <p:cNvSpPr/>
          <p:nvPr/>
        </p:nvSpPr>
        <p:spPr>
          <a:xfrm>
            <a:off x="5724128" y="5373216"/>
            <a:ext cx="11521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Летећа веверица</a:t>
            </a:r>
            <a:endParaRPr lang="en-US" sz="900" b="1" dirty="0">
              <a:solidFill>
                <a:schemeClr val="tx1"/>
              </a:solidFill>
              <a:latin typeface="Arial Narrow" pitchFamily="34" charset="0"/>
            </a:endParaRPr>
          </a:p>
        </p:txBody>
      </p:sp>
      <p:sp>
        <p:nvSpPr>
          <p:cNvPr id="27" name="Rectangle 26"/>
          <p:cNvSpPr/>
          <p:nvPr/>
        </p:nvSpPr>
        <p:spPr>
          <a:xfrm>
            <a:off x="7308304" y="5157192"/>
            <a:ext cx="7555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Летећи фалангер</a:t>
            </a:r>
            <a:endParaRPr lang="en-US" sz="900" b="1" dirty="0">
              <a:solidFill>
                <a:schemeClr val="tx1"/>
              </a:solidFill>
              <a:latin typeface="Arial Narrow" pitchFamily="34" charset="0"/>
            </a:endParaRPr>
          </a:p>
        </p:txBody>
      </p:sp>
      <p:sp>
        <p:nvSpPr>
          <p:cNvPr id="28" name="Rectangle 27"/>
          <p:cNvSpPr/>
          <p:nvPr/>
        </p:nvSpPr>
        <p:spPr>
          <a:xfrm>
            <a:off x="5724128" y="5877272"/>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Оцелот</a:t>
            </a:r>
            <a:endParaRPr lang="en-US" sz="900" b="1" dirty="0">
              <a:solidFill>
                <a:schemeClr val="tx1"/>
              </a:solidFill>
              <a:latin typeface="Arial Narrow" pitchFamily="34" charset="0"/>
            </a:endParaRPr>
          </a:p>
        </p:txBody>
      </p:sp>
      <p:sp>
        <p:nvSpPr>
          <p:cNvPr id="29" name="Rectangle 28"/>
          <p:cNvSpPr/>
          <p:nvPr/>
        </p:nvSpPr>
        <p:spPr>
          <a:xfrm>
            <a:off x="7380312" y="5733256"/>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Тасманијска тигар мачка</a:t>
            </a:r>
            <a:endParaRPr lang="en-US" sz="900" b="1" dirty="0">
              <a:solidFill>
                <a:schemeClr val="tx1"/>
              </a:solidFill>
              <a:latin typeface="Arial Narrow" pitchFamily="34" charset="0"/>
            </a:endParaRPr>
          </a:p>
        </p:txBody>
      </p:sp>
      <p:sp>
        <p:nvSpPr>
          <p:cNvPr id="30" name="Rectangle 29"/>
          <p:cNvSpPr/>
          <p:nvPr/>
        </p:nvSpPr>
        <p:spPr>
          <a:xfrm>
            <a:off x="5724128" y="6669360"/>
            <a:ext cx="432048"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Вук</a:t>
            </a:r>
            <a:endParaRPr lang="en-US" sz="900" b="1" dirty="0">
              <a:solidFill>
                <a:schemeClr val="tx1"/>
              </a:solidFill>
              <a:latin typeface="Arial Narrow" pitchFamily="34" charset="0"/>
            </a:endParaRPr>
          </a:p>
        </p:txBody>
      </p:sp>
      <p:sp>
        <p:nvSpPr>
          <p:cNvPr id="31" name="Rectangle 30"/>
          <p:cNvSpPr/>
          <p:nvPr/>
        </p:nvSpPr>
        <p:spPr>
          <a:xfrm>
            <a:off x="7164288" y="6453336"/>
            <a:ext cx="864096"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00" b="1" dirty="0" smtClean="0">
                <a:solidFill>
                  <a:schemeClr val="tx1"/>
                </a:solidFill>
                <a:latin typeface="Arial Narrow" pitchFamily="34" charset="0"/>
              </a:rPr>
              <a:t>Тасманијски вук</a:t>
            </a:r>
            <a:endParaRPr lang="en-US" sz="900" b="1" dirty="0">
              <a:solidFill>
                <a:schemeClr val="tx1"/>
              </a:solidFill>
              <a:latin typeface="Arial Narrow" pitchFamily="34" charset="0"/>
            </a:endParaRPr>
          </a:p>
        </p:txBody>
      </p:sp>
      <p:sp>
        <p:nvSpPr>
          <p:cNvPr id="32" name="TextBox 31"/>
          <p:cNvSpPr txBox="1"/>
          <p:nvPr/>
        </p:nvSpPr>
        <p:spPr>
          <a:xfrm>
            <a:off x="0" y="4581128"/>
            <a:ext cx="341987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r-Cyrl-RS" dirty="0" smtClean="0">
                <a:solidFill>
                  <a:srgbClr val="FF0000"/>
                </a:solidFill>
              </a:rPr>
              <a:t>Конвергентна еволуција </a:t>
            </a:r>
            <a:r>
              <a:rPr lang="sr-Cyrl-RS" dirty="0" smtClean="0"/>
              <a:t>представља независан развој истих особина код несродних врста као одговор на исте услове средине.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2476872"/>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sr-Cyrl-CS" dirty="0" smtClean="0"/>
              <a:t>Животна форма у великој мери одређује статус једне врсте у оквиру екосистема.</a:t>
            </a:r>
          </a:p>
          <a:p>
            <a:r>
              <a:rPr lang="sr-Cyrl-CS" dirty="0"/>
              <a:t>Животна форма подразумева </a:t>
            </a:r>
            <a:r>
              <a:rPr lang="sr-Cyrl-CS" sz="4000" dirty="0">
                <a:solidFill>
                  <a:srgbClr val="C00000"/>
                </a:solidFill>
              </a:rPr>
              <a:t>типове организације </a:t>
            </a:r>
            <a:r>
              <a:rPr lang="sr-Cyrl-CS" sz="3100" dirty="0" smtClean="0"/>
              <a:t>појединих</a:t>
            </a:r>
            <a:r>
              <a:rPr lang="sr-Cyrl-CS" sz="4000" dirty="0" smtClean="0">
                <a:solidFill>
                  <a:srgbClr val="C00000"/>
                </a:solidFill>
              </a:rPr>
              <a:t> </a:t>
            </a:r>
            <a:r>
              <a:rPr lang="sr-Cyrl-CS" dirty="0" smtClean="0"/>
              <a:t>биљних </a:t>
            </a:r>
            <a:r>
              <a:rPr lang="sr-Cyrl-CS" dirty="0"/>
              <a:t>и животињских </a:t>
            </a:r>
            <a:r>
              <a:rPr lang="sr-Cyrl-CS" dirty="0" smtClean="0"/>
              <a:t>врста: </a:t>
            </a:r>
            <a:r>
              <a:rPr lang="sr-Cyrl-CS" dirty="0" smtClean="0">
                <a:solidFill>
                  <a:srgbClr val="0070C0"/>
                </a:solidFill>
              </a:rPr>
              <a:t>морфолошке</a:t>
            </a:r>
            <a:r>
              <a:rPr lang="sr-Cyrl-CS" dirty="0" smtClean="0"/>
              <a:t>, </a:t>
            </a:r>
            <a:r>
              <a:rPr lang="sr-Cyrl-CS" dirty="0" smtClean="0">
                <a:solidFill>
                  <a:srgbClr val="0070C0"/>
                </a:solidFill>
              </a:rPr>
              <a:t>анатомске</a:t>
            </a:r>
            <a:r>
              <a:rPr lang="sr-Cyrl-CS" dirty="0" smtClean="0"/>
              <a:t>, </a:t>
            </a:r>
            <a:r>
              <a:rPr lang="sr-Cyrl-CS" dirty="0" smtClean="0">
                <a:solidFill>
                  <a:srgbClr val="0070C0"/>
                </a:solidFill>
              </a:rPr>
              <a:t>физиолошке</a:t>
            </a:r>
            <a:r>
              <a:rPr lang="sr-Cyrl-CS" dirty="0" smtClean="0"/>
              <a:t> </a:t>
            </a:r>
            <a:r>
              <a:rPr lang="sr-Cyrl-CS" dirty="0"/>
              <a:t>и </a:t>
            </a:r>
            <a:r>
              <a:rPr lang="sr-Cyrl-CS" dirty="0" smtClean="0"/>
              <a:t>друге </a:t>
            </a:r>
            <a:r>
              <a:rPr lang="sr-Cyrl-CS" dirty="0" smtClean="0">
                <a:solidFill>
                  <a:srgbClr val="0070C0"/>
                </a:solidFill>
              </a:rPr>
              <a:t>особине</a:t>
            </a:r>
            <a:r>
              <a:rPr lang="sr-Cyrl-CS" dirty="0" smtClean="0"/>
              <a:t> које им омогућавају опстанак у еколошким </a:t>
            </a:r>
            <a:r>
              <a:rPr lang="sr-Cyrl-CS" dirty="0"/>
              <a:t>условима станишта која насељавају. </a:t>
            </a:r>
            <a:endParaRPr lang="en-US" dirty="0"/>
          </a:p>
          <a:p>
            <a:endParaRPr lang="en-US" dirty="0" smtClean="0"/>
          </a:p>
          <a:p>
            <a:endParaRPr lang="en-US" dirty="0"/>
          </a:p>
        </p:txBody>
      </p:sp>
      <p:sp>
        <p:nvSpPr>
          <p:cNvPr id="4" name="Title 1"/>
          <p:cNvSpPr>
            <a:spLocks noGrp="1"/>
          </p:cNvSpPr>
          <p:nvPr>
            <p:ph type="title"/>
          </p:nvPr>
        </p:nvSpPr>
        <p:spPr>
          <a:xfrm>
            <a:off x="467544" y="0"/>
            <a:ext cx="8229600" cy="562074"/>
          </a:xfrm>
        </p:spPr>
        <p:txBody>
          <a:bodyPr>
            <a:normAutofit/>
          </a:bodyPr>
          <a:lstStyle/>
          <a:p>
            <a:r>
              <a:rPr lang="hr-HR" sz="2800" b="1" dirty="0" smtClean="0"/>
              <a:t>ЖИВОТНА ФОРМА</a:t>
            </a:r>
            <a:endParaRPr lang="en-US" sz="2800" dirty="0"/>
          </a:p>
        </p:txBody>
      </p:sp>
      <p:pic>
        <p:nvPicPr>
          <p:cNvPr id="23556" name="Picture 4" descr="http://cis.payap.ac.th/wp-content/uploads/2011/11/1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509120"/>
            <a:ext cx="2771800" cy="2247901"/>
          </a:xfrm>
          <a:prstGeom prst="rect">
            <a:avLst/>
          </a:prstGeom>
          <a:noFill/>
        </p:spPr>
      </p:pic>
      <p:pic>
        <p:nvPicPr>
          <p:cNvPr id="23562" name="Picture 10" descr="http://australianmayterm.wordpress.depauw.edu/files/2011/05/echidn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3645025"/>
            <a:ext cx="2595639" cy="1543178"/>
          </a:xfrm>
          <a:prstGeom prst="rect">
            <a:avLst/>
          </a:prstGeom>
          <a:noFill/>
        </p:spPr>
      </p:pic>
      <p:pic>
        <p:nvPicPr>
          <p:cNvPr id="23564" name="Picture 12" descr="http://images3.wikia.nocookie.net/__cb20110622121851/uncyclopedia/images/9/9e/90_Awesome_Anteater_Tongu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5229200"/>
            <a:ext cx="2636803" cy="1628800"/>
          </a:xfrm>
          <a:prstGeom prst="rect">
            <a:avLst/>
          </a:prstGeom>
          <a:noFill/>
        </p:spPr>
      </p:pic>
      <p:pic>
        <p:nvPicPr>
          <p:cNvPr id="23566" name="Picture 14" descr="http://www.earthrangers.com/content/wildwire/Aardvark_tongu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4585968"/>
            <a:ext cx="1512168" cy="2272032"/>
          </a:xfrm>
          <a:prstGeom prst="rect">
            <a:avLst/>
          </a:prstGeom>
          <a:noFill/>
        </p:spPr>
      </p:pic>
      <p:sp>
        <p:nvSpPr>
          <p:cNvPr id="13" name="TextBox 12"/>
          <p:cNvSpPr txBox="1"/>
          <p:nvPr/>
        </p:nvSpPr>
        <p:spPr>
          <a:xfrm>
            <a:off x="7524328" y="4180344"/>
            <a:ext cx="1763688" cy="2677656"/>
          </a:xfrm>
          <a:prstGeom prst="rect">
            <a:avLst/>
          </a:prstGeom>
          <a:noFill/>
        </p:spPr>
        <p:txBody>
          <a:bodyPr wrap="square" rtlCol="0">
            <a:spAutoFit/>
          </a:bodyPr>
          <a:lstStyle/>
          <a:p>
            <a:r>
              <a:rPr lang="sr-Cyrl-RS" sz="1400" dirty="0" smtClean="0"/>
              <a:t>Исти тип исхране – мравима: лепљиви дуг језик и издужена њушка – три потпуно несродне врсте: ехидна, мравојед и аардварк</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2664296"/>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sr-Cyrl-CS" sz="3100" dirty="0"/>
              <a:t>Свака животна форма организма представља способност  да се на одређен начин прилагоде на дате услове средине у којој живе. Свака животна форма </a:t>
            </a:r>
            <a:r>
              <a:rPr lang="sr-Cyrl-CS" sz="3100" dirty="0" smtClean="0"/>
              <a:t>организама одсликава </a:t>
            </a:r>
            <a:r>
              <a:rPr lang="sr-Cyrl-CS" sz="3100" dirty="0"/>
              <a:t>основне карактеристике станишта дате врсте што је изражено пре свега у спољашњем облику врсте а исто и у њиховој грађи, физиологији, начину размножавања, начину понашања, исхрани итд.</a:t>
            </a:r>
            <a:endParaRPr lang="en-US" sz="3100" dirty="0"/>
          </a:p>
          <a:p>
            <a:endParaRPr lang="en-US" dirty="0"/>
          </a:p>
        </p:txBody>
      </p:sp>
      <p:sp>
        <p:nvSpPr>
          <p:cNvPr id="4" name="Title 1"/>
          <p:cNvSpPr>
            <a:spLocks noGrp="1"/>
          </p:cNvSpPr>
          <p:nvPr>
            <p:ph type="title"/>
          </p:nvPr>
        </p:nvSpPr>
        <p:spPr>
          <a:xfrm>
            <a:off x="395536" y="0"/>
            <a:ext cx="8229600" cy="692696"/>
          </a:xfrm>
        </p:spPr>
        <p:txBody>
          <a:bodyPr>
            <a:normAutofit/>
          </a:bodyPr>
          <a:lstStyle/>
          <a:p>
            <a:r>
              <a:rPr lang="hr-HR" sz="2800" b="1" dirty="0" smtClean="0"/>
              <a:t>ЖИВОТНА ФОРМА</a:t>
            </a:r>
            <a:endParaRPr lang="en-US" sz="2800" dirty="0"/>
          </a:p>
        </p:txBody>
      </p:sp>
      <p:pic>
        <p:nvPicPr>
          <p:cNvPr id="5" name="Picture 2" descr="Image comparing a surface form and cave form of the fish Astyanax mexican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572" y="3717032"/>
            <a:ext cx="4495428" cy="2996952"/>
          </a:xfrm>
          <a:prstGeom prst="rect">
            <a:avLst/>
          </a:prstGeom>
          <a:noFill/>
        </p:spPr>
      </p:pic>
      <p:sp>
        <p:nvSpPr>
          <p:cNvPr id="6" name="TextBox 5"/>
          <p:cNvSpPr txBox="1"/>
          <p:nvPr/>
        </p:nvSpPr>
        <p:spPr>
          <a:xfrm>
            <a:off x="0" y="3645024"/>
            <a:ext cx="4427984"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r-Cyrl-RS" sz="1600" dirty="0" smtClean="0"/>
              <a:t>Пример еволуције на делу: врста која и данас живи у рекама пре пар хиљада година је однета са бујицом у негостољубиву средину подводних пећина. Рибица се прилагодила животу у тоталном мраку ојачавајући чула која детектују промене у притиску воде и присуство плена, а изгубила пигментацију и очи, које су бескорисне у мраку, а имају високу метаболичку цену.</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9"/>
            <a:ext cx="9144000" cy="1944216"/>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sr-Cyrl-CS" dirty="0"/>
              <a:t>Животне форме се могу груписати на различите начине: на основу прилагођености организама према климатским условима, температури, у вези са локалним приликама станишта </a:t>
            </a:r>
            <a:r>
              <a:rPr lang="sr-Cyrl-CS" dirty="0" smtClean="0"/>
              <a:t>(водена - копнена-ваздушна </a:t>
            </a:r>
            <a:r>
              <a:rPr lang="sr-Cyrl-CS" dirty="0"/>
              <a:t>средина, </a:t>
            </a:r>
            <a:r>
              <a:rPr lang="sr-Cyrl-CS" dirty="0" smtClean="0"/>
              <a:t>тип </a:t>
            </a:r>
            <a:r>
              <a:rPr lang="sr-Cyrl-CS" dirty="0"/>
              <a:t>земљишта</a:t>
            </a:r>
            <a:r>
              <a:rPr lang="sr-Cyrl-CS" dirty="0" smtClean="0"/>
              <a:t>,..), </a:t>
            </a:r>
            <a:r>
              <a:rPr lang="sr-Cyrl-CS" dirty="0"/>
              <a:t>у вези са начином </a:t>
            </a:r>
            <a:r>
              <a:rPr lang="sr-Cyrl-CS" dirty="0" smtClean="0"/>
              <a:t>исхране (биљоједи, грабљивице, мравоједи, ..), начином размножавања, добом активности (дневне, ноћне). </a:t>
            </a:r>
            <a:endParaRPr lang="en-US" dirty="0"/>
          </a:p>
        </p:txBody>
      </p:sp>
      <p:sp>
        <p:nvSpPr>
          <p:cNvPr id="4" name="Title 1"/>
          <p:cNvSpPr>
            <a:spLocks noGrp="1"/>
          </p:cNvSpPr>
          <p:nvPr>
            <p:ph type="title"/>
          </p:nvPr>
        </p:nvSpPr>
        <p:spPr>
          <a:xfrm>
            <a:off x="457200" y="274638"/>
            <a:ext cx="8229600" cy="562074"/>
          </a:xfrm>
        </p:spPr>
        <p:txBody>
          <a:bodyPr>
            <a:normAutofit/>
          </a:bodyPr>
          <a:lstStyle/>
          <a:p>
            <a:r>
              <a:rPr lang="hr-HR" sz="2800" b="1" dirty="0" smtClean="0"/>
              <a:t>ЖИВОТНА ФОРМА</a:t>
            </a:r>
            <a:endParaRPr lang="en-US" sz="2800" dirty="0"/>
          </a:p>
        </p:txBody>
      </p:sp>
      <p:pic>
        <p:nvPicPr>
          <p:cNvPr id="5" name="Picture 6" descr="http://cis.payap.ac.th/wp-content/uploads/2011/11/2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0223" y="3787735"/>
            <a:ext cx="4263777" cy="3070265"/>
          </a:xfrm>
          <a:prstGeom prst="rect">
            <a:avLst/>
          </a:prstGeom>
          <a:noFill/>
        </p:spPr>
      </p:pic>
      <p:sp>
        <p:nvSpPr>
          <p:cNvPr id="6" name="Rectangle 5"/>
          <p:cNvSpPr/>
          <p:nvPr/>
        </p:nvSpPr>
        <p:spPr>
          <a:xfrm>
            <a:off x="0" y="3140968"/>
            <a:ext cx="4572000" cy="3693319"/>
          </a:xfrm>
          <a:prstGeom prst="rect">
            <a:avLst/>
          </a:prstGeom>
        </p:spPr>
        <p:txBody>
          <a:bodyPr wrap="square">
            <a:spAutoFit/>
          </a:bodyPr>
          <a:lstStyle/>
          <a:p>
            <a:r>
              <a:rPr lang="sr-Cyrl-RS" dirty="0" smtClean="0"/>
              <a:t>Мачка и сова – </a:t>
            </a:r>
          </a:p>
          <a:p>
            <a:r>
              <a:rPr lang="sr-Cyrl-RS" dirty="0" smtClean="0"/>
              <a:t>иста животна форма према </a:t>
            </a:r>
            <a:r>
              <a:rPr lang="sr-Cyrl-RS" dirty="0" smtClean="0">
                <a:solidFill>
                  <a:srgbClr val="0070C0"/>
                </a:solidFill>
              </a:rPr>
              <a:t>начину исхране </a:t>
            </a:r>
            <a:r>
              <a:rPr lang="sr-Cyrl-RS" dirty="0" smtClean="0"/>
              <a:t>– </a:t>
            </a:r>
            <a:r>
              <a:rPr lang="sr-Cyrl-RS" dirty="0" smtClean="0">
                <a:solidFill>
                  <a:srgbClr val="C00000"/>
                </a:solidFill>
              </a:rPr>
              <a:t>ноћне грабљивице</a:t>
            </a:r>
            <a:r>
              <a:rPr lang="sr-Cyrl-RS" dirty="0" smtClean="0"/>
              <a:t>; адаптације: одличан бинокуларни ноћни вид, слух детектује правац одакле долази звук (мачка – покретљиве уши, сова – асиметрични ушни отвори), оштре канџе за хватање плена; </a:t>
            </a:r>
          </a:p>
          <a:p>
            <a:r>
              <a:rPr lang="sr-Cyrl-RS" dirty="0"/>
              <a:t>р</a:t>
            </a:r>
            <a:r>
              <a:rPr lang="sr-Cyrl-RS" dirty="0" smtClean="0"/>
              <a:t>азличите животне форме према </a:t>
            </a:r>
            <a:r>
              <a:rPr lang="sr-Cyrl-RS" dirty="0" smtClean="0">
                <a:solidFill>
                  <a:srgbClr val="0070C0"/>
                </a:solidFill>
              </a:rPr>
              <a:t>типу кретања</a:t>
            </a:r>
            <a:r>
              <a:rPr lang="sr-Cyrl-RS" dirty="0" smtClean="0"/>
              <a:t>: мачка хода, трчи, скаче; сова лети</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1"/>
            <a:ext cx="9144000" cy="2592287"/>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r>
              <a:rPr lang="sr-Cyrl-CS" sz="4200" dirty="0" smtClean="0"/>
              <a:t>Једна иста врста истовремено припада већем броју животних форми, што је условљено различитим моментима који су утицали на њено прилагођавање, адаптацију.</a:t>
            </a:r>
          </a:p>
          <a:p>
            <a:r>
              <a:rPr lang="sr-Cyrl-CS" dirty="0" smtClean="0"/>
              <a:t>На пример рис припада и животној форми топлокрвних организама (способност терморегулације) и животној форми грабљивица (оштри зуби, оштар њух и вид) и животној форми која води надземни начин живота.</a:t>
            </a:r>
          </a:p>
          <a:p>
            <a:r>
              <a:rPr lang="sr-Cyrl-CS" dirty="0" smtClean="0"/>
              <a:t>Ајкула припада животној форми грабљивица (оштри зуби, оштар њух и вид), животној форми  која живи у води (пераја, хидродинамичан облик, глатка кожа) и животној форми хладнокрвних организама (нема способност терморегулације)</a:t>
            </a:r>
            <a:endParaRPr lang="en-US" dirty="0" smtClean="0"/>
          </a:p>
          <a:p>
            <a:endParaRPr lang="en-US" dirty="0"/>
          </a:p>
        </p:txBody>
      </p:sp>
      <p:sp>
        <p:nvSpPr>
          <p:cNvPr id="4" name="Title 1"/>
          <p:cNvSpPr>
            <a:spLocks noGrp="1"/>
          </p:cNvSpPr>
          <p:nvPr>
            <p:ph type="title"/>
          </p:nvPr>
        </p:nvSpPr>
        <p:spPr>
          <a:xfrm>
            <a:off x="467544" y="0"/>
            <a:ext cx="8229600" cy="692696"/>
          </a:xfrm>
        </p:spPr>
        <p:txBody>
          <a:bodyPr>
            <a:normAutofit/>
          </a:bodyPr>
          <a:lstStyle/>
          <a:p>
            <a:r>
              <a:rPr lang="hr-HR" sz="2800" b="1" dirty="0" smtClean="0"/>
              <a:t>ЖИВОТНА ФОРМА</a:t>
            </a:r>
            <a:endParaRPr lang="en-US" sz="2800" dirty="0"/>
          </a:p>
        </p:txBody>
      </p:sp>
      <p:pic>
        <p:nvPicPr>
          <p:cNvPr id="18434" name="Picture 2" descr="http://exocticpetplus.com/wp-content/uploads/2014/01/Lynx.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3892738"/>
            <a:ext cx="3707902" cy="2965261"/>
          </a:xfrm>
          <a:prstGeom prst="rect">
            <a:avLst/>
          </a:prstGeom>
          <a:noFill/>
        </p:spPr>
      </p:pic>
      <p:pic>
        <p:nvPicPr>
          <p:cNvPr id="18436" name="Picture 4" descr="http://4.bp.blogspot.com/-0x2cjA8fF1U/Tmdhz0mETcI/AAAAAAAAAAc/XV1thrWgfdI/s1600/shar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3849235"/>
            <a:ext cx="4067944" cy="300876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2808312"/>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sr-Cyrl-CS" dirty="0"/>
              <a:t>Као пример адаптивног типа обележеног посебним </a:t>
            </a:r>
            <a:r>
              <a:rPr lang="sr-Cyrl-CS" dirty="0" smtClean="0"/>
              <a:t>начином </a:t>
            </a:r>
            <a:r>
              <a:rPr lang="sr-Cyrl-CS" dirty="0"/>
              <a:t>живота, може да послужи </a:t>
            </a:r>
            <a:r>
              <a:rPr lang="sr-Cyrl-CS" dirty="0" smtClean="0"/>
              <a:t>слепо куче. </a:t>
            </a:r>
            <a:r>
              <a:rPr lang="sr-Cyrl-CS" dirty="0"/>
              <a:t>Живи у земљи, тело му је здепасто, цилиндричног облика, обрасло длаком, кратких ногу и без репа, чуло вида је закржљало, копа подземне ходнике. Слична животна форма је остварена и код низа других животињских група које живе у </a:t>
            </a:r>
            <a:r>
              <a:rPr lang="sr-Cyrl-CS" dirty="0" smtClean="0"/>
              <a:t>земљи - код бубоједа - кртице</a:t>
            </a:r>
            <a:r>
              <a:rPr lang="sr-Cyrl-CS" dirty="0"/>
              <a:t>, </a:t>
            </a:r>
            <a:r>
              <a:rPr lang="sr-Cyrl-CS" dirty="0" smtClean="0"/>
              <a:t>оклопника, инсеката - ровца</a:t>
            </a:r>
            <a:r>
              <a:rPr lang="sr-Cyrl-CS" dirty="0"/>
              <a:t>, </a:t>
            </a:r>
            <a:r>
              <a:rPr lang="sr-Cyrl-CS" dirty="0" smtClean="0"/>
              <a:t>ларве цикаде </a:t>
            </a:r>
            <a:r>
              <a:rPr lang="sr-Cyrl-CS" dirty="0"/>
              <a:t>и гундеља.</a:t>
            </a:r>
            <a:endParaRPr lang="en-US" dirty="0"/>
          </a:p>
          <a:p>
            <a:endParaRPr lang="en-US" dirty="0"/>
          </a:p>
        </p:txBody>
      </p:sp>
      <p:sp>
        <p:nvSpPr>
          <p:cNvPr id="4" name="Title 1"/>
          <p:cNvSpPr>
            <a:spLocks noGrp="1"/>
          </p:cNvSpPr>
          <p:nvPr>
            <p:ph type="title"/>
          </p:nvPr>
        </p:nvSpPr>
        <p:spPr>
          <a:xfrm>
            <a:off x="467544" y="0"/>
            <a:ext cx="8229600" cy="706090"/>
          </a:xfrm>
        </p:spPr>
        <p:txBody>
          <a:bodyPr>
            <a:normAutofit/>
          </a:bodyPr>
          <a:lstStyle/>
          <a:p>
            <a:r>
              <a:rPr lang="hr-HR" sz="2800" b="1" dirty="0" smtClean="0"/>
              <a:t>ЖИВОТНА ФОРМА</a:t>
            </a:r>
            <a:endParaRPr lang="en-US" sz="2800" dirty="0"/>
          </a:p>
        </p:txBody>
      </p:sp>
      <p:pic>
        <p:nvPicPr>
          <p:cNvPr id="19458" name="Picture 2" descr="http://www.istrebljivac.com/img/slepo-kuce.jpg"/>
          <p:cNvPicPr>
            <a:picLocks noChangeAspect="1" noChangeArrowheads="1"/>
          </p:cNvPicPr>
          <p:nvPr/>
        </p:nvPicPr>
        <p:blipFill>
          <a:blip r:embed="rId2" cstate="print"/>
          <a:srcRect/>
          <a:stretch>
            <a:fillRect/>
          </a:stretch>
        </p:blipFill>
        <p:spPr bwMode="auto">
          <a:xfrm>
            <a:off x="251520" y="3645024"/>
            <a:ext cx="2857500" cy="1828800"/>
          </a:xfrm>
          <a:prstGeom prst="rect">
            <a:avLst/>
          </a:prstGeom>
          <a:noFill/>
        </p:spPr>
      </p:pic>
      <p:pic>
        <p:nvPicPr>
          <p:cNvPr id="19460" name="Picture 4" descr="http://herramientas.educa.madrid.org/animalandia/imagenes/t/topo_cie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7837" y="3645024"/>
            <a:ext cx="2400267" cy="1800200"/>
          </a:xfrm>
          <a:prstGeom prst="rect">
            <a:avLst/>
          </a:prstGeom>
          <a:noFill/>
        </p:spPr>
      </p:pic>
      <p:pic>
        <p:nvPicPr>
          <p:cNvPr id="19462" name="Picture 6" descr="http://upload.wikimedia.org/wikipedia/commons/9/9a/Mole_cricket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5229200"/>
            <a:ext cx="2443200" cy="1628800"/>
          </a:xfrm>
          <a:prstGeom prst="rect">
            <a:avLst/>
          </a:prstGeom>
          <a:noFill/>
        </p:spPr>
      </p:pic>
      <p:pic>
        <p:nvPicPr>
          <p:cNvPr id="19464" name="Picture 8" descr="http://ferrebeekeeper.files.wordpress.com/2011/05/pink-fairy-armadillo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3645024"/>
            <a:ext cx="2267744" cy="1700808"/>
          </a:xfrm>
          <a:prstGeom prst="rect">
            <a:avLst/>
          </a:prstGeom>
          <a:noFill/>
        </p:spPr>
      </p:pic>
      <p:pic>
        <p:nvPicPr>
          <p:cNvPr id="19466" name="Picture 10" descr="http://www.whatsthatbug.com/wp-content/uploads/2009/07/cicada_nymp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840" y="5440505"/>
            <a:ext cx="2304256" cy="1417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18002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r>
              <a:rPr lang="sr-Cyrl-CS" dirty="0"/>
              <a:t>Животна форма је еколошка категорија и није везана за једну једину систематску </a:t>
            </a:r>
            <a:r>
              <a:rPr lang="sr-Cyrl-CS" dirty="0" smtClean="0"/>
              <a:t>категорију.</a:t>
            </a:r>
          </a:p>
          <a:p>
            <a:r>
              <a:rPr lang="sr-Cyrl-CS" dirty="0" smtClean="0"/>
              <a:t>То значи да </a:t>
            </a:r>
            <a:r>
              <a:rPr lang="sr-Cyrl-CS" dirty="0" smtClean="0">
                <a:solidFill>
                  <a:srgbClr val="C00000"/>
                </a:solidFill>
              </a:rPr>
              <a:t>жива бића која припадају истој животној форми не морају бити сродна </a:t>
            </a:r>
            <a:r>
              <a:rPr lang="sr-Cyrl-CS" dirty="0" smtClean="0"/>
              <a:t>(претходни пример).</a:t>
            </a:r>
          </a:p>
          <a:p>
            <a:r>
              <a:rPr lang="sr-Cyrl-CS" dirty="0" smtClean="0"/>
              <a:t>Са друге стране, </a:t>
            </a:r>
            <a:r>
              <a:rPr lang="sr-Cyrl-CS" dirty="0" smtClean="0">
                <a:solidFill>
                  <a:srgbClr val="C00000"/>
                </a:solidFill>
              </a:rPr>
              <a:t>сродна жива бића не морају припадати истој животној форми</a:t>
            </a:r>
            <a:r>
              <a:rPr lang="sr-Cyrl-CS" dirty="0" smtClean="0"/>
              <a:t>.</a:t>
            </a:r>
          </a:p>
          <a:p>
            <a:endParaRPr lang="en-US" dirty="0"/>
          </a:p>
        </p:txBody>
      </p:sp>
      <p:sp>
        <p:nvSpPr>
          <p:cNvPr id="5" name="Title 1"/>
          <p:cNvSpPr>
            <a:spLocks noGrp="1"/>
          </p:cNvSpPr>
          <p:nvPr>
            <p:ph type="title"/>
          </p:nvPr>
        </p:nvSpPr>
        <p:spPr>
          <a:xfrm>
            <a:off x="395536" y="0"/>
            <a:ext cx="8229600" cy="1052736"/>
          </a:xfrm>
        </p:spPr>
        <p:txBody>
          <a:bodyPr>
            <a:normAutofit/>
          </a:bodyPr>
          <a:lstStyle/>
          <a:p>
            <a:r>
              <a:rPr lang="hr-HR" sz="2800" b="1" dirty="0" smtClean="0"/>
              <a:t>ЖИВОТНА ФОРМА</a:t>
            </a:r>
            <a:endParaRPr lang="en-US" sz="2800" dirty="0"/>
          </a:p>
        </p:txBody>
      </p:sp>
      <p:pic>
        <p:nvPicPr>
          <p:cNvPr id="20482" name="Picture 2" descr="http://i.telegraph.co.uk/multimedia/archive/01443/elephants_1443452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4077072"/>
            <a:ext cx="3806436" cy="2383161"/>
          </a:xfrm>
          <a:prstGeom prst="rect">
            <a:avLst/>
          </a:prstGeom>
          <a:noFill/>
        </p:spPr>
      </p:pic>
      <p:pic>
        <p:nvPicPr>
          <p:cNvPr id="20484" name="Picture 4" descr="http://upload.wikimedia.org/wikipedia/commons/thumb/0/0c/Yellow-spotted_Rock_Hyrax.jpg/220px-Yellow-spotted_Rock_Hyrax.jpg"/>
          <p:cNvPicPr>
            <a:picLocks noChangeAspect="1" noChangeArrowheads="1"/>
          </p:cNvPicPr>
          <p:nvPr/>
        </p:nvPicPr>
        <p:blipFill>
          <a:blip r:embed="rId3" cstate="print"/>
          <a:srcRect/>
          <a:stretch>
            <a:fillRect/>
          </a:stretch>
        </p:blipFill>
        <p:spPr bwMode="auto">
          <a:xfrm>
            <a:off x="4067944" y="4077072"/>
            <a:ext cx="2485691" cy="2293616"/>
          </a:xfrm>
          <a:prstGeom prst="rect">
            <a:avLst/>
          </a:prstGeom>
          <a:noFill/>
        </p:spPr>
      </p:pic>
      <p:pic>
        <p:nvPicPr>
          <p:cNvPr id="20486" name="Picture 6" descr="http://upload.wikimedia.org/wikipedia/commons/thumb/6/6f/FL_fig04.jpg/250px-FL_fig04.jpg"/>
          <p:cNvPicPr>
            <a:picLocks noChangeAspect="1" noChangeArrowheads="1"/>
          </p:cNvPicPr>
          <p:nvPr/>
        </p:nvPicPr>
        <p:blipFill>
          <a:blip r:embed="rId4" cstate="print"/>
          <a:srcRect/>
          <a:stretch>
            <a:fillRect/>
          </a:stretch>
        </p:blipFill>
        <p:spPr bwMode="auto">
          <a:xfrm>
            <a:off x="6470826" y="4077072"/>
            <a:ext cx="2673174" cy="2232248"/>
          </a:xfrm>
          <a:prstGeom prst="rect">
            <a:avLst/>
          </a:prstGeom>
          <a:noFill/>
        </p:spPr>
      </p:pic>
      <p:sp>
        <p:nvSpPr>
          <p:cNvPr id="9" name="TextBox 8"/>
          <p:cNvSpPr txBox="1"/>
          <p:nvPr/>
        </p:nvSpPr>
        <p:spPr>
          <a:xfrm>
            <a:off x="0" y="3212976"/>
            <a:ext cx="9144000" cy="369332"/>
          </a:xfrm>
          <a:prstGeom prst="rect">
            <a:avLst/>
          </a:prstGeom>
          <a:noFill/>
        </p:spPr>
        <p:txBody>
          <a:bodyPr wrap="square" rtlCol="0">
            <a:spAutoFit/>
          </a:bodyPr>
          <a:lstStyle/>
          <a:p>
            <a:r>
              <a:rPr lang="sr-Cyrl-RS" dirty="0" smtClean="0"/>
              <a:t>Слонови , хиракси и манатее (морске краве)</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2952328"/>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r>
              <a:rPr lang="sr-Cyrl-CS" sz="3800" dirty="0" smtClean="0"/>
              <a:t>У живом свету постоји велики број различитих животних форми и оне су увек обележене посебним </a:t>
            </a:r>
            <a:r>
              <a:rPr lang="sr-Cyrl-CS" sz="3800" dirty="0" smtClean="0">
                <a:solidFill>
                  <a:srgbClr val="C00000"/>
                </a:solidFill>
              </a:rPr>
              <a:t>начином живота </a:t>
            </a:r>
            <a:r>
              <a:rPr lang="sr-Cyrl-CS" sz="3800" dirty="0" smtClean="0"/>
              <a:t>и везане за одређену комбинацију постојећих, присутних услова животне средине. Врло </a:t>
            </a:r>
            <a:r>
              <a:rPr lang="sr-Cyrl-CS" sz="3800" dirty="0"/>
              <a:t>често се у оквиру </a:t>
            </a:r>
            <a:r>
              <a:rPr lang="sr-Cyrl-CS" sz="3800" dirty="0">
                <a:solidFill>
                  <a:srgbClr val="C00000"/>
                </a:solidFill>
              </a:rPr>
              <a:t>исте</a:t>
            </a:r>
            <a:r>
              <a:rPr lang="sr-Cyrl-CS" sz="3800" dirty="0"/>
              <a:t> систематске </a:t>
            </a:r>
            <a:r>
              <a:rPr lang="sr-Cyrl-CS" sz="3800" dirty="0">
                <a:solidFill>
                  <a:srgbClr val="C00000"/>
                </a:solidFill>
              </a:rPr>
              <a:t>групе живих бића </a:t>
            </a:r>
            <a:r>
              <a:rPr lang="sr-Cyrl-CS" sz="3800" dirty="0"/>
              <a:t>јављају сасвим </a:t>
            </a:r>
            <a:r>
              <a:rPr lang="sr-Cyrl-CS" sz="3800" dirty="0">
                <a:solidFill>
                  <a:srgbClr val="C00000"/>
                </a:solidFill>
              </a:rPr>
              <a:t>различите животне </a:t>
            </a:r>
            <a:r>
              <a:rPr lang="sr-Cyrl-CS" sz="3800" dirty="0" smtClean="0">
                <a:solidFill>
                  <a:srgbClr val="C00000"/>
                </a:solidFill>
              </a:rPr>
              <a:t>форме</a:t>
            </a:r>
            <a:r>
              <a:rPr lang="sr-Cyrl-CS" sz="3800" dirty="0" smtClean="0"/>
              <a:t> </a:t>
            </a:r>
          </a:p>
          <a:p>
            <a:r>
              <a:rPr lang="sr-Cyrl-CS" sz="3800" dirty="0" smtClean="0"/>
              <a:t>Пример- </a:t>
            </a:r>
            <a:r>
              <a:rPr lang="sr-Cyrl-CS" sz="3800" dirty="0"/>
              <a:t>дабар, веверица, слепо куче су сисари, а истовремено представљају различите животне форме по начину живота- поред воде, у крошњи дрвета, у земљи. </a:t>
            </a:r>
            <a:r>
              <a:rPr lang="sr-Cyrl-CS" sz="3800" b="1" dirty="0" smtClean="0"/>
              <a:t>     </a:t>
            </a:r>
            <a:r>
              <a:rPr lang="en-US" sz="3800" b="1" dirty="0" smtClean="0"/>
              <a:t> </a:t>
            </a:r>
            <a:endParaRPr lang="en-US" sz="3800" dirty="0"/>
          </a:p>
          <a:p>
            <a:endParaRPr lang="en-US" dirty="0"/>
          </a:p>
        </p:txBody>
      </p:sp>
      <p:sp>
        <p:nvSpPr>
          <p:cNvPr id="4" name="Title 1"/>
          <p:cNvSpPr>
            <a:spLocks noGrp="1"/>
          </p:cNvSpPr>
          <p:nvPr>
            <p:ph type="title"/>
          </p:nvPr>
        </p:nvSpPr>
        <p:spPr>
          <a:xfrm>
            <a:off x="457200" y="274638"/>
            <a:ext cx="8229600" cy="634082"/>
          </a:xfrm>
        </p:spPr>
        <p:txBody>
          <a:bodyPr>
            <a:normAutofit/>
          </a:bodyPr>
          <a:lstStyle/>
          <a:p>
            <a:r>
              <a:rPr lang="hr-HR" sz="2800" b="1" dirty="0" smtClean="0"/>
              <a:t>ЖИВОТНА ФОРМА</a:t>
            </a:r>
            <a:endParaRPr lang="en-US" sz="2800" dirty="0"/>
          </a:p>
        </p:txBody>
      </p:sp>
      <p:pic>
        <p:nvPicPr>
          <p:cNvPr id="17410" name="Picture 2" descr="http://upload.wikimedia.org/wikipedia/commons/thumb/6/6b/American_Beaver.jpg/240px-American_Beaver.jpg"/>
          <p:cNvPicPr>
            <a:picLocks noChangeAspect="1" noChangeArrowheads="1"/>
          </p:cNvPicPr>
          <p:nvPr/>
        </p:nvPicPr>
        <p:blipFill>
          <a:blip r:embed="rId2" cstate="print"/>
          <a:srcRect/>
          <a:stretch>
            <a:fillRect/>
          </a:stretch>
        </p:blipFill>
        <p:spPr bwMode="auto">
          <a:xfrm>
            <a:off x="467544" y="4562474"/>
            <a:ext cx="2286000" cy="2295526"/>
          </a:xfrm>
          <a:prstGeom prst="rect">
            <a:avLst/>
          </a:prstGeom>
          <a:noFill/>
        </p:spPr>
      </p:pic>
      <p:pic>
        <p:nvPicPr>
          <p:cNvPr id="17412" name="Picture 4" descr="http://images2.kurir-info.rs/slika-900x608/veverica-los-obrok-1349979770-2182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824" y="4581128"/>
            <a:ext cx="2625527" cy="2276872"/>
          </a:xfrm>
          <a:prstGeom prst="rect">
            <a:avLst/>
          </a:prstGeom>
          <a:noFill/>
        </p:spPr>
      </p:pic>
      <p:pic>
        <p:nvPicPr>
          <p:cNvPr id="7" name="Picture 2" descr="http://www.istrebljivac.com/img/slepo-kuce.jpg"/>
          <p:cNvPicPr>
            <a:picLocks noChangeAspect="1" noChangeArrowheads="1"/>
          </p:cNvPicPr>
          <p:nvPr/>
        </p:nvPicPr>
        <p:blipFill>
          <a:blip r:embed="rId4" cstate="print"/>
          <a:srcRect/>
          <a:stretch>
            <a:fillRect/>
          </a:stretch>
        </p:blipFill>
        <p:spPr bwMode="auto">
          <a:xfrm>
            <a:off x="5724128" y="4869160"/>
            <a:ext cx="2857500" cy="1828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1924</Words>
  <Application>Microsoft Office PowerPoint</Application>
  <PresentationFormat>On-screen Show (4:3)</PresentationFormat>
  <Paragraphs>133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ЕКОЛОГИЈА  4. ВЕЖБА   ЖИВОТНА ФОРМА   ЕКОЛОШКА НИША </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ЖИВОТНА ФОРМА</vt:lpstr>
      <vt:lpstr>ЕКОЛОШКА НИША  </vt:lpstr>
      <vt:lpstr>ЕКОЛОШКА НИША</vt:lpstr>
      <vt:lpstr>ЕКОЛОШКА НИША</vt:lpstr>
      <vt:lpstr>ЕКОЛОШКА НИША </vt:lpstr>
      <vt:lpstr>ЕКОЛОШКА НИША</vt:lpstr>
      <vt:lpstr>ЕКОЛОШКА НИША</vt:lpstr>
      <vt:lpstr>ЕКОЛОШКА НИША</vt:lpstr>
      <vt:lpstr>ЕКОЛОШКА НИША </vt:lpstr>
      <vt:lpstr>ЕКОЛОШКА НИША</vt:lpstr>
      <vt:lpstr>ЕКОЛОШКА НИША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ЖИВОТНА ФОРМА  (ЕКОЛОШКА ФОРМА)</dc:title>
  <dc:creator>Stojkov</dc:creator>
  <cp:lastModifiedBy>Master</cp:lastModifiedBy>
  <cp:revision>53</cp:revision>
  <dcterms:created xsi:type="dcterms:W3CDTF">2014-03-08T07:43:36Z</dcterms:created>
  <dcterms:modified xsi:type="dcterms:W3CDTF">2014-03-24T08:40:32Z</dcterms:modified>
</cp:coreProperties>
</file>