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7" r:id="rId7"/>
    <p:sldId id="261" r:id="rId8"/>
    <p:sldId id="270" r:id="rId9"/>
    <p:sldId id="269" r:id="rId10"/>
    <p:sldId id="262" r:id="rId11"/>
    <p:sldId id="271" r:id="rId12"/>
    <p:sldId id="263" r:id="rId13"/>
    <p:sldId id="264" r:id="rId14"/>
    <p:sldId id="265" r:id="rId15"/>
    <p:sldId id="266" r:id="rId16"/>
    <p:sldId id="268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8FA3"/>
    <a:srgbClr val="93A1B3"/>
    <a:srgbClr val="C1C1CD"/>
    <a:srgbClr val="B0B4BC"/>
    <a:srgbClr val="A2CAC9"/>
    <a:srgbClr val="C7A98B"/>
    <a:srgbClr val="EBCBA7"/>
    <a:srgbClr val="E6BE92"/>
    <a:srgbClr val="DFAC73"/>
    <a:srgbClr val="EED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7" autoAdjust="0"/>
  </p:normalViewPr>
  <p:slideViewPr>
    <p:cSldViewPr>
      <p:cViewPr>
        <p:scale>
          <a:sx n="114" d="100"/>
          <a:sy n="114" d="100"/>
        </p:scale>
        <p:origin x="-147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A0FA-5ACA-43F1-B1DF-A546E7980AE1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0340-CEC3-4565-BDE5-D0CB486D1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A0FA-5ACA-43F1-B1DF-A546E7980AE1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0340-CEC3-4565-BDE5-D0CB486D1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A0FA-5ACA-43F1-B1DF-A546E7980AE1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0340-CEC3-4565-BDE5-D0CB486D1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A0FA-5ACA-43F1-B1DF-A546E7980AE1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0340-CEC3-4565-BDE5-D0CB486D1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A0FA-5ACA-43F1-B1DF-A546E7980AE1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0340-CEC3-4565-BDE5-D0CB486D1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A0FA-5ACA-43F1-B1DF-A546E7980AE1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0340-CEC3-4565-BDE5-D0CB486D1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A0FA-5ACA-43F1-B1DF-A546E7980AE1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0340-CEC3-4565-BDE5-D0CB486D1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A0FA-5ACA-43F1-B1DF-A546E7980AE1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0340-CEC3-4565-BDE5-D0CB486D1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A0FA-5ACA-43F1-B1DF-A546E7980AE1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0340-CEC3-4565-BDE5-D0CB486D1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A0FA-5ACA-43F1-B1DF-A546E7980AE1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0340-CEC3-4565-BDE5-D0CB486D1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A0FA-5ACA-43F1-B1DF-A546E7980AE1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0340-CEC3-4565-BDE5-D0CB486D1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4A0FA-5ACA-43F1-B1DF-A546E7980AE1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D0340-CEC3-4565-BDE5-D0CB486D1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wallsave.com/wallpapers/1024x768/abstract-/65698/abstract-green-ecology-christian-6569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361" cy="6858000"/>
          </a:xfrm>
          <a:prstGeom prst="rect">
            <a:avLst/>
          </a:prstGeom>
          <a:noFill/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03648" y="1772816"/>
            <a:ext cx="6400800" cy="1775048"/>
          </a:xfrm>
        </p:spPr>
        <p:txBody>
          <a:bodyPr>
            <a:normAutofit/>
          </a:bodyPr>
          <a:lstStyle/>
          <a:p>
            <a:r>
              <a:rPr lang="sr-Latn-RS" b="1" dirty="0" smtClean="0">
                <a:solidFill>
                  <a:schemeClr val="tx1"/>
                </a:solidFill>
              </a:rPr>
              <a:t>7. </a:t>
            </a:r>
            <a:r>
              <a:rPr lang="sr-Cyrl-RS" b="1" dirty="0" smtClean="0">
                <a:solidFill>
                  <a:schemeClr val="tx1"/>
                </a:solidFill>
              </a:rPr>
              <a:t>ВЕЖБА</a:t>
            </a:r>
          </a:p>
          <a:p>
            <a:r>
              <a:rPr lang="sr-Cyrl-CS" b="1" dirty="0" smtClean="0">
                <a:solidFill>
                  <a:schemeClr val="tx1"/>
                </a:solidFill>
              </a:rPr>
              <a:t>БИОГЕОХЕМИЈСКИ </a:t>
            </a:r>
            <a:r>
              <a:rPr lang="sr-Cyrl-CS" b="1" dirty="0">
                <a:solidFill>
                  <a:schemeClr val="tx1"/>
                </a:solidFill>
              </a:rPr>
              <a:t>ЦИКЛУСИ У </a:t>
            </a:r>
            <a:r>
              <a:rPr lang="sr-Cyrl-CS" b="1" dirty="0" smtClean="0">
                <a:solidFill>
                  <a:schemeClr val="tx1"/>
                </a:solidFill>
              </a:rPr>
              <a:t>ЕКОСИСТЕМУ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87727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sr-Cyrl-CS" b="1" dirty="0"/>
              <a:t>КРУЖЕЊЕ УГЉЕНИКА</a:t>
            </a:r>
            <a:r>
              <a:rPr lang="sr-Cyrl-CS" dirty="0"/>
              <a:t> је кретање атома угљеника, односно једињења угљеника кроз атмосферу, воду, земљиште, стене и жива бића. </a:t>
            </a:r>
            <a:r>
              <a:rPr lang="sr-Cyrl-CS" dirty="0" smtClean="0"/>
              <a:t>Угљеник је у процесу </a:t>
            </a:r>
            <a:r>
              <a:rPr lang="sr-Cyrl-CS" dirty="0"/>
              <a:t>кружења </a:t>
            </a:r>
            <a:r>
              <a:rPr lang="sr-Cyrl-CS" dirty="0" smtClean="0"/>
              <a:t>у форми угљендиоксида који из атмосфере (неживе природе) улази кроз стоме на лишћу биљака и учествује у изградњи органске материје (жива бића).</a:t>
            </a:r>
            <a:endParaRPr lang="en-US" dirty="0"/>
          </a:p>
          <a:p>
            <a:pPr lvl="0"/>
            <a:r>
              <a:rPr lang="sr-Cyrl-CS" dirty="0"/>
              <a:t>У процесу фотосинтезе од угљендиоксида и воде у присуству сунчеве енергије се ствара </a:t>
            </a:r>
            <a:r>
              <a:rPr lang="sr-Cyrl-CS" dirty="0" smtClean="0"/>
              <a:t>храна (шећер), </a:t>
            </a:r>
            <a:r>
              <a:rPr lang="sr-Cyrl-CS" dirty="0"/>
              <a:t>како за биљке тако и за сав остали живи свет. Тако угљеник </a:t>
            </a:r>
            <a:r>
              <a:rPr lang="sr-Cyrl-CS" dirty="0" smtClean="0"/>
              <a:t>доспева у виду органске материје </a:t>
            </a:r>
            <a:r>
              <a:rPr lang="sr-Cyrl-CS" dirty="0"/>
              <a:t>у биљне и животињске организме. </a:t>
            </a:r>
            <a:endParaRPr lang="sr-Cyrl-CS" dirty="0" smtClean="0"/>
          </a:p>
          <a:p>
            <a:pPr lvl="0"/>
            <a:r>
              <a:rPr lang="sr-Cyrl-CS" dirty="0" smtClean="0"/>
              <a:t>Угљендиоксид  </a:t>
            </a:r>
            <a:r>
              <a:rPr lang="sr-Cyrl-CS" dirty="0"/>
              <a:t>се у спољашњу средину враћа дисањем живих бића или разлагањем органске материје угинулих организама. </a:t>
            </a:r>
            <a:endParaRPr lang="sr-Cyrl-CS" dirty="0" smtClean="0"/>
          </a:p>
          <a:p>
            <a:pPr lvl="0"/>
            <a:r>
              <a:rPr lang="sr-Cyrl-CS" dirty="0" smtClean="0"/>
              <a:t>Један </a:t>
            </a:r>
            <a:r>
              <a:rPr lang="sr-Cyrl-CS" dirty="0"/>
              <a:t>део угљеника у процесу разлагања органске материје остаје везан у фосилним </a:t>
            </a:r>
            <a:r>
              <a:rPr lang="sr-Cyrl-CS" dirty="0" smtClean="0"/>
              <a:t>горивима: угљу</a:t>
            </a:r>
            <a:r>
              <a:rPr lang="sr-Cyrl-CS" dirty="0"/>
              <a:t>, </a:t>
            </a:r>
            <a:r>
              <a:rPr lang="sr-Cyrl-CS" dirty="0" smtClean="0"/>
              <a:t>нафти, гасу. </a:t>
            </a:r>
            <a:endParaRPr lang="en-US" dirty="0"/>
          </a:p>
          <a:p>
            <a:pPr lvl="0"/>
            <a:r>
              <a:rPr lang="sr-Cyrl-CS" dirty="0"/>
              <a:t>Огромне количине угљеника у процесу кружења се издвајају и таложе у седиментним стенама</a:t>
            </a:r>
            <a:r>
              <a:rPr lang="sr-Cyrl-CS" dirty="0" smtClean="0"/>
              <a:t>.</a:t>
            </a:r>
          </a:p>
          <a:p>
            <a:pPr lvl="0"/>
            <a:r>
              <a:rPr lang="sr-Cyrl-CS" dirty="0" smtClean="0"/>
              <a:t>Човек сагоревањем фосилних горива ослобађа огромне количине заробљеног угљеника у атмосферу и ремети његову равнотежу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06090"/>
          </a:xfrm>
        </p:spPr>
        <p:txBody>
          <a:bodyPr>
            <a:normAutofit/>
          </a:bodyPr>
          <a:lstStyle/>
          <a:p>
            <a:r>
              <a:rPr lang="sr-Cyrl-RS" sz="3200" dirty="0" smtClean="0"/>
              <a:t>КРУЖЕЊЕ УГЉЕНИКА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200" dirty="0" smtClean="0"/>
              <a:t>КРУЖЕЊЕ УГЉЕНИКА</a:t>
            </a:r>
            <a:endParaRPr lang="en-US" sz="32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0" y="637693"/>
            <a:ext cx="9144000" cy="6220307"/>
            <a:chOff x="0" y="637693"/>
            <a:chExt cx="9144000" cy="6220307"/>
          </a:xfrm>
        </p:grpSpPr>
        <p:pic>
          <p:nvPicPr>
            <p:cNvPr id="27650" name="Picture 2" descr="http://upload.wikimedia.org/wikipedia/commons/3/38/Carbon-cycle-full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7693"/>
              <a:ext cx="9144000" cy="6220307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3995936" y="1700808"/>
              <a:ext cx="1224136" cy="144016"/>
            </a:xfrm>
            <a:prstGeom prst="rect">
              <a:avLst/>
            </a:prstGeom>
            <a:solidFill>
              <a:srgbClr val="C1C1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400" b="1" dirty="0" smtClean="0">
                  <a:solidFill>
                    <a:schemeClr val="tx1"/>
                  </a:solidFill>
                  <a:latin typeface="Arial Narrow" pitchFamily="34" charset="0"/>
                </a:rPr>
                <a:t>Атмосферски</a:t>
              </a:r>
              <a:endParaRPr lang="en-US" sz="14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35696" y="2132856"/>
              <a:ext cx="1368152" cy="216024"/>
            </a:xfrm>
            <a:prstGeom prst="rect">
              <a:avLst/>
            </a:prstGeom>
            <a:solidFill>
              <a:srgbClr val="93A1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chemeClr val="bg1"/>
                  </a:solidFill>
                  <a:latin typeface="Arial Narrow" pitchFamily="34" charset="0"/>
                </a:rPr>
                <a:t>Шумски</a:t>
              </a:r>
              <a:r>
                <a:rPr lang="sr-Cyrl-RS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 </a:t>
              </a:r>
              <a:r>
                <a:rPr lang="sr-Cyrl-RS" sz="1200" b="1" dirty="0" smtClean="0">
                  <a:solidFill>
                    <a:schemeClr val="bg1"/>
                  </a:solidFill>
                  <a:latin typeface="Arial Narrow" pitchFamily="34" charset="0"/>
                </a:rPr>
                <a:t>пожари</a:t>
              </a:r>
              <a:endParaRPr lang="en-US" sz="1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15616" y="2204864"/>
              <a:ext cx="864096" cy="288032"/>
            </a:xfrm>
            <a:prstGeom prst="rect">
              <a:avLst/>
            </a:prstGeom>
            <a:solidFill>
              <a:srgbClr val="93A1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chemeClr val="bg1"/>
                  </a:solidFill>
                  <a:latin typeface="Arial Narrow" pitchFamily="34" charset="0"/>
                </a:rPr>
                <a:t>Дисање биљака</a:t>
              </a:r>
              <a:endParaRPr lang="en-US" sz="1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3284984"/>
              <a:ext cx="1296144" cy="36004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Дисање животиња, људи</a:t>
              </a:r>
              <a:endParaRPr lang="en-US" sz="1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71600" y="3645024"/>
              <a:ext cx="1008112" cy="57606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Сагоревање фосилних горива ослобађа угљеник</a:t>
              </a:r>
              <a:endParaRPr lang="en-US" sz="1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83968" y="2276872"/>
              <a:ext cx="1152128" cy="50405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Фотосинтеза и дисање у океану</a:t>
              </a:r>
              <a:endParaRPr lang="en-US" sz="1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84168" y="2204864"/>
              <a:ext cx="1008112" cy="288032"/>
            </a:xfrm>
            <a:prstGeom prst="rect">
              <a:avLst/>
            </a:prstGeom>
            <a:solidFill>
              <a:srgbClr val="918F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Фотосинтеза </a:t>
              </a:r>
              <a:endParaRPr lang="en-US" sz="1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956376" y="2564904"/>
              <a:ext cx="1008112" cy="288032"/>
            </a:xfrm>
            <a:prstGeom prst="rect">
              <a:avLst/>
            </a:prstGeom>
            <a:solidFill>
              <a:srgbClr val="93A1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chemeClr val="bg1"/>
                  </a:solidFill>
                  <a:latin typeface="Arial Narrow" pitchFamily="34" charset="0"/>
                </a:rPr>
                <a:t>Задржавање у копненим биљкама </a:t>
              </a:r>
              <a:endParaRPr lang="en-US" sz="1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588224" y="4653136"/>
              <a:ext cx="1008112" cy="57606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Угљеник улази у земљу преко органске материје</a:t>
              </a:r>
              <a:endParaRPr lang="en-US" sz="1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67744" y="5301208"/>
              <a:ext cx="432048" cy="216024"/>
            </a:xfrm>
            <a:prstGeom prst="rect">
              <a:avLst/>
            </a:prstGeom>
            <a:solidFill>
              <a:srgbClr val="C7A9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Гас</a:t>
              </a:r>
              <a:endParaRPr lang="en-US" sz="1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59632" y="5373216"/>
              <a:ext cx="504056" cy="216024"/>
            </a:xfrm>
            <a:prstGeom prst="rect">
              <a:avLst/>
            </a:prstGeom>
            <a:solidFill>
              <a:srgbClr val="C7A9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Уље</a:t>
              </a:r>
              <a:endParaRPr lang="en-US" sz="1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3568" y="5301208"/>
              <a:ext cx="504056" cy="144016"/>
            </a:xfrm>
            <a:prstGeom prst="rect">
              <a:avLst/>
            </a:prstGeom>
            <a:solidFill>
              <a:srgbClr val="C7A9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Угаљ</a:t>
              </a:r>
              <a:endParaRPr lang="en-US" sz="1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763688" y="6021288"/>
              <a:ext cx="1224136" cy="504056"/>
            </a:xfrm>
            <a:prstGeom prst="rect">
              <a:avLst/>
            </a:prstGeom>
            <a:solidFill>
              <a:srgbClr val="C7A9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Фосилна горива задржавају угљеник из циклуса</a:t>
              </a:r>
              <a:endParaRPr lang="en-US" sz="1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83968" y="6237312"/>
              <a:ext cx="1152128" cy="216024"/>
            </a:xfrm>
            <a:prstGeom prst="rect">
              <a:avLst/>
            </a:prstGeom>
            <a:solidFill>
              <a:srgbClr val="C7A9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Фосилни угљеник</a:t>
              </a:r>
              <a:endParaRPr lang="en-US" sz="1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779912" y="5373216"/>
              <a:ext cx="1080120" cy="504056"/>
            </a:xfrm>
            <a:prstGeom prst="rect">
              <a:avLst/>
            </a:prstGeom>
            <a:solidFill>
              <a:srgbClr val="A2CA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Угинула морска бића постају седименти</a:t>
              </a:r>
              <a:endParaRPr lang="en-US" sz="1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r-Cyrl-CS" b="1" dirty="0"/>
              <a:t>КРУЖЕЊЕ АЗОТА</a:t>
            </a:r>
            <a:r>
              <a:rPr lang="sr-Cyrl-CS" dirty="0"/>
              <a:t>: У атмосфери га има 78</a:t>
            </a:r>
            <a:r>
              <a:rPr lang="sr-Cyrl-CS" dirty="0" smtClean="0"/>
              <a:t>%.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r-Cyrl-CS" dirty="0" smtClean="0"/>
              <a:t>Кружење </a:t>
            </a:r>
            <a:r>
              <a:rPr lang="sr-Cyrl-CS" dirty="0"/>
              <a:t>азота кроз екосистеме и биосферу је </a:t>
            </a:r>
            <a:r>
              <a:rPr lang="sr-Cyrl-CS" dirty="0" smtClean="0"/>
              <a:t>уствари </a:t>
            </a:r>
            <a:r>
              <a:rPr lang="sr-Cyrl-CS" dirty="0"/>
              <a:t>његово кружење кроз атмосферу, воду, земљиште и жива бића. </a:t>
            </a:r>
            <a:endParaRPr lang="sr-Cyrl-CS" dirty="0" smtClean="0"/>
          </a:p>
          <a:p>
            <a:pPr marL="0" indent="0">
              <a:spcBef>
                <a:spcPts val="0"/>
              </a:spcBef>
              <a:buNone/>
            </a:pPr>
            <a:endParaRPr lang="sr-Cyrl-C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sr-Cyrl-CS" dirty="0" smtClean="0"/>
              <a:t>У </a:t>
            </a:r>
            <a:r>
              <a:rPr lang="sr-Cyrl-CS" dirty="0"/>
              <a:t>атмосфери азот је присутан у виду инертног гаса и </a:t>
            </a:r>
            <a:r>
              <a:rPr lang="sr-Cyrl-CS" dirty="0" smtClean="0"/>
              <a:t>већина </a:t>
            </a:r>
            <a:r>
              <a:rPr lang="sr-Cyrl-CS" dirty="0"/>
              <a:t>организама га као таквог не може користити. </a:t>
            </a:r>
            <a:r>
              <a:rPr lang="sr-Cyrl-CS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r-Cyrl-CS" dirty="0" smtClean="0"/>
              <a:t>Способност </a:t>
            </a:r>
            <a:r>
              <a:rPr lang="sr-Cyrl-CS" dirty="0"/>
              <a:t>коришћења </a:t>
            </a:r>
            <a:r>
              <a:rPr lang="sr-Cyrl-CS" dirty="0" smtClean="0"/>
              <a:t>азота </a:t>
            </a:r>
            <a:r>
              <a:rPr lang="sr-Cyrl-CS" dirty="0"/>
              <a:t>из атмосфере имају једино </a:t>
            </a:r>
            <a:r>
              <a:rPr lang="sr-Cyrl-CS" dirty="0" smtClean="0"/>
              <a:t>бактерије </a:t>
            </a:r>
            <a:r>
              <a:rPr lang="sr-Cyrl-CS" dirty="0"/>
              <a:t>фиксатори азота. </a:t>
            </a:r>
            <a:endParaRPr lang="sr-Cyrl-C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sr-Cyrl-CS" dirty="0" smtClean="0"/>
              <a:t>Азотне бактерије живе у земљишту: 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sr-Cyrl-CS" dirty="0" smtClean="0">
                <a:solidFill>
                  <a:srgbClr val="FF0000"/>
                </a:solidFill>
              </a:rPr>
              <a:t>Азотофиксатори</a:t>
            </a:r>
            <a:r>
              <a:rPr lang="sr-Cyrl-CS" dirty="0" smtClean="0"/>
              <a:t> (користе елементарни азот из ваздуха и производе амонијак), 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sr-Cyrl-CS" dirty="0" smtClean="0">
                <a:solidFill>
                  <a:srgbClr val="FF0000"/>
                </a:solidFill>
              </a:rPr>
              <a:t>Нитрификатори </a:t>
            </a:r>
            <a:r>
              <a:rPr lang="sr-Cyrl-CS" dirty="0" smtClean="0">
                <a:solidFill>
                  <a:schemeClr val="tx1"/>
                </a:solidFill>
              </a:rPr>
              <a:t>(</a:t>
            </a:r>
            <a:r>
              <a:rPr lang="sr-Cyrl-CS" dirty="0" smtClean="0"/>
              <a:t>амонијак настао разградњом органских једињења, преводе оксидацијом, уз добијање енергије, у азотна једињења: амонијак</a:t>
            </a:r>
            <a:r>
              <a:rPr lang="hr-HR" dirty="0" smtClean="0"/>
              <a:t>→</a:t>
            </a:r>
            <a:r>
              <a:rPr lang="sr-Cyrl-CS" dirty="0" smtClean="0"/>
              <a:t>нитрити→нитрати, које могу користити биљке. 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sr-Cyrl-CS" dirty="0" smtClean="0">
                <a:solidFill>
                  <a:srgbClr val="FF0000"/>
                </a:solidFill>
              </a:rPr>
              <a:t>Денитрификатори</a:t>
            </a:r>
            <a:r>
              <a:rPr lang="sr-Cyrl-CS" dirty="0" smtClean="0"/>
              <a:t> (нитрате преводе у елементарни азот)</a:t>
            </a:r>
          </a:p>
          <a:p>
            <a:pPr marL="0" indent="0">
              <a:spcBef>
                <a:spcPts val="0"/>
              </a:spcBef>
              <a:buNone/>
            </a:pPr>
            <a:endParaRPr lang="sr-Cyrl-C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sr-Cyrl-CS" dirty="0" smtClean="0"/>
              <a:t>Нитрификацијом се обогаћује земљиште нитратима, који се користе као минерална храна биљкама. Преко биљака и сва остала жива бића добијају азот и тако се омогућава његово кружење.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sr-Cyrl-C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sr-Cyrl-CS" dirty="0" smtClean="0"/>
              <a:t>Азот је градивни елемент беланчевина односно протеина и нуклеинских киселина.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r-Cyrl-CS" dirty="0" smtClean="0"/>
              <a:t>Када организам угине, сложена азотна једињења се разлажу уз помоћ бактерија нитрификатора  до нитрата, када га могу користити биљке или денитрификационе бактерије нитрате преводе у елементарни азот који се ослобађа у атмосферу, његово кружење.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20688"/>
          </a:xfrm>
        </p:spPr>
        <p:txBody>
          <a:bodyPr>
            <a:normAutofit/>
          </a:bodyPr>
          <a:lstStyle/>
          <a:p>
            <a:r>
              <a:rPr lang="sr-Cyrl-RS" sz="3200" dirty="0" smtClean="0"/>
              <a:t>КРУЖЕЊЕ АЗОТА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/>
          </a:bodyPr>
          <a:lstStyle/>
          <a:p>
            <a:r>
              <a:rPr lang="sr-Cyrl-RS" sz="3200" dirty="0" smtClean="0"/>
              <a:t>КРУЖЕЊЕ АЗОТА</a:t>
            </a:r>
            <a:endParaRPr lang="en-US" sz="32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0" y="620688"/>
            <a:ext cx="9144000" cy="6237313"/>
            <a:chOff x="1259632" y="3284984"/>
            <a:chExt cx="6984776" cy="3740673"/>
          </a:xfrm>
        </p:grpSpPr>
        <p:pic>
          <p:nvPicPr>
            <p:cNvPr id="4102" name="Picture 6" descr="http://www.iteachbio.com/Life%20Science/Ecology/NitrogenCycl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9632" y="3284984"/>
              <a:ext cx="6804248" cy="3740673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3203848" y="3356992"/>
              <a:ext cx="936104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400" b="1" dirty="0" smtClean="0">
                  <a:solidFill>
                    <a:schemeClr val="tx1"/>
                  </a:solidFill>
                  <a:latin typeface="Arial Narrow" pitchFamily="34" charset="0"/>
                </a:rPr>
                <a:t>Атмосферски азот </a:t>
              </a:r>
              <a:r>
                <a:rPr lang="sr-Latn-RS" sz="1400" b="1" dirty="0" smtClean="0">
                  <a:solidFill>
                    <a:schemeClr val="tx1"/>
                  </a:solidFill>
                  <a:latin typeface="Arial Narrow" pitchFamily="34" charset="0"/>
                </a:rPr>
                <a:t>N</a:t>
              </a:r>
              <a:r>
                <a:rPr lang="sr-Latn-RS" sz="1400" b="1" baseline="-25000" dirty="0" smtClean="0">
                  <a:solidFill>
                    <a:schemeClr val="tx1"/>
                  </a:solidFill>
                  <a:latin typeface="Arial Narrow" pitchFamily="34" charset="0"/>
                </a:rPr>
                <a:t>2</a:t>
              </a:r>
              <a:endParaRPr lang="en-US" sz="14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843808" y="5229200"/>
              <a:ext cx="1296144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400" b="1" dirty="0" smtClean="0">
                  <a:solidFill>
                    <a:schemeClr val="tx1"/>
                  </a:solidFill>
                  <a:latin typeface="Arial Narrow" pitchFamily="34" charset="0"/>
                </a:rPr>
                <a:t>Асимилација</a:t>
              </a:r>
              <a:endParaRPr lang="en-US" sz="14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547664" y="4941168"/>
              <a:ext cx="1584176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400" b="1" dirty="0" smtClean="0">
                  <a:solidFill>
                    <a:schemeClr val="tx1"/>
                  </a:solidFill>
                  <a:latin typeface="Arial Narrow" pitchFamily="34" charset="0"/>
                </a:rPr>
                <a:t>Денитрификација</a:t>
              </a:r>
              <a:endParaRPr lang="en-US" sz="14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661856" y="6425952"/>
              <a:ext cx="1406089" cy="5314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400" b="1" dirty="0" smtClean="0">
                  <a:solidFill>
                    <a:schemeClr val="tx1"/>
                  </a:solidFill>
                  <a:latin typeface="Arial Narrow" pitchFamily="34" charset="0"/>
                </a:rPr>
                <a:t>Нитрификација</a:t>
              </a:r>
              <a:endParaRPr lang="en-US" sz="14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427984" y="5805264"/>
              <a:ext cx="1440160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400" b="1" dirty="0" smtClean="0">
                  <a:solidFill>
                    <a:schemeClr val="tx1"/>
                  </a:solidFill>
                  <a:latin typeface="Arial Narrow" pitchFamily="34" charset="0"/>
                </a:rPr>
                <a:t>Амонификација</a:t>
              </a:r>
              <a:endParaRPr lang="en-US" sz="14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084168" y="6453336"/>
              <a:ext cx="1143047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600" b="1" dirty="0" smtClean="0">
                  <a:solidFill>
                    <a:schemeClr val="tx1"/>
                  </a:solidFill>
                  <a:latin typeface="Arial Narrow" pitchFamily="34" charset="0"/>
                </a:rPr>
                <a:t>Фиксација азота</a:t>
              </a:r>
              <a:endParaRPr lang="en-US" sz="16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237138" y="5229200"/>
              <a:ext cx="1143175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600" b="1" dirty="0" smtClean="0">
                  <a:solidFill>
                    <a:schemeClr val="tx1"/>
                  </a:solidFill>
                  <a:latin typeface="Arial Narrow" pitchFamily="34" charset="0"/>
                </a:rPr>
                <a:t>Фиксација азота</a:t>
              </a:r>
              <a:endParaRPr lang="en-US" sz="16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19672" y="3501008"/>
              <a:ext cx="72008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600" b="1" dirty="0" smtClean="0">
                  <a:solidFill>
                    <a:schemeClr val="tx1"/>
                  </a:solidFill>
                  <a:latin typeface="Arial Narrow" pitchFamily="34" charset="0"/>
                </a:rPr>
                <a:t>Биљке</a:t>
              </a:r>
              <a:endParaRPr lang="en-US" sz="16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796136" y="3645024"/>
              <a:ext cx="1008112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600" b="1" dirty="0" smtClean="0">
                  <a:solidFill>
                    <a:schemeClr val="tx1"/>
                  </a:solidFill>
                  <a:latin typeface="Arial Narrow" pitchFamily="34" charset="0"/>
                </a:rPr>
                <a:t>Животиње</a:t>
              </a:r>
              <a:endParaRPr lang="en-US" sz="16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995936" y="5157192"/>
              <a:ext cx="720080" cy="216024"/>
            </a:xfrm>
            <a:prstGeom prst="rect">
              <a:avLst/>
            </a:prstGeom>
            <a:solidFill>
              <a:srgbClr val="EED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600" b="1" dirty="0" smtClean="0">
                  <a:solidFill>
                    <a:schemeClr val="tx1"/>
                  </a:solidFill>
                  <a:latin typeface="Arial Narrow" pitchFamily="34" charset="0"/>
                </a:rPr>
                <a:t>Смрт</a:t>
              </a:r>
              <a:endParaRPr lang="en-US" sz="16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08104" y="5157192"/>
              <a:ext cx="720080" cy="216024"/>
            </a:xfrm>
            <a:prstGeom prst="rect">
              <a:avLst/>
            </a:prstGeom>
            <a:solidFill>
              <a:srgbClr val="EED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600" b="1" dirty="0" smtClean="0">
                  <a:solidFill>
                    <a:schemeClr val="tx1"/>
                  </a:solidFill>
                  <a:latin typeface="Arial Narrow" pitchFamily="34" charset="0"/>
                </a:rPr>
                <a:t>Смрт</a:t>
              </a:r>
              <a:endParaRPr lang="en-US" sz="16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716016" y="5517232"/>
              <a:ext cx="792088" cy="216024"/>
            </a:xfrm>
            <a:prstGeom prst="rect">
              <a:avLst/>
            </a:prstGeom>
            <a:solidFill>
              <a:srgbClr val="EED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600" b="1" dirty="0" smtClean="0">
                  <a:solidFill>
                    <a:schemeClr val="tx1"/>
                  </a:solidFill>
                  <a:latin typeface="Arial Narrow" pitchFamily="34" charset="0"/>
                </a:rPr>
                <a:t>Разлагачи</a:t>
              </a:r>
              <a:endParaRPr lang="en-US" sz="16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716016" y="5157192"/>
              <a:ext cx="792088" cy="288032"/>
            </a:xfrm>
            <a:prstGeom prst="rect">
              <a:avLst/>
            </a:prstGeom>
            <a:solidFill>
              <a:srgbClr val="EED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600" b="1" dirty="0" smtClean="0">
                  <a:solidFill>
                    <a:schemeClr val="tx1"/>
                  </a:solidFill>
                  <a:latin typeface="Arial Narrow" pitchFamily="34" charset="0"/>
                </a:rPr>
                <a:t>Измет, урин</a:t>
              </a:r>
              <a:endParaRPr lang="en-US" sz="16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211960" y="6741368"/>
              <a:ext cx="936104" cy="224644"/>
            </a:xfrm>
            <a:prstGeom prst="rect">
              <a:avLst/>
            </a:prstGeom>
            <a:solidFill>
              <a:srgbClr val="EED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600" b="1" dirty="0" smtClean="0">
                  <a:solidFill>
                    <a:schemeClr val="tx1"/>
                  </a:solidFill>
                  <a:latin typeface="Arial Narrow" pitchFamily="34" charset="0"/>
                </a:rPr>
                <a:t>Амонијак </a:t>
              </a:r>
              <a:r>
                <a:rPr lang="sr-Latn-RS" sz="1600" b="1" dirty="0" smtClean="0">
                  <a:solidFill>
                    <a:schemeClr val="tx1"/>
                  </a:solidFill>
                  <a:latin typeface="Arial Narrow" pitchFamily="34" charset="0"/>
                </a:rPr>
                <a:t>NH</a:t>
              </a:r>
              <a:r>
                <a:rPr lang="sr-Latn-RS" sz="1600" b="1" baseline="-25000" dirty="0" smtClean="0">
                  <a:solidFill>
                    <a:schemeClr val="tx1"/>
                  </a:solidFill>
                  <a:latin typeface="Arial Narrow" pitchFamily="34" charset="0"/>
                </a:rPr>
                <a:t>3</a:t>
              </a:r>
              <a:endParaRPr lang="en-US" sz="16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91680" y="6453336"/>
              <a:ext cx="1080120" cy="404664"/>
            </a:xfrm>
            <a:prstGeom prst="rect">
              <a:avLst/>
            </a:prstGeom>
            <a:solidFill>
              <a:srgbClr val="EED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400" b="1" dirty="0" smtClean="0">
                  <a:solidFill>
                    <a:schemeClr val="tx1"/>
                  </a:solidFill>
                  <a:latin typeface="Arial Narrow" pitchFamily="34" charset="0"/>
                </a:rPr>
                <a:t>Бактерије нитрификатори</a:t>
              </a:r>
              <a:endParaRPr lang="en-US" sz="14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475656" y="5445224"/>
              <a:ext cx="1224136" cy="404664"/>
            </a:xfrm>
            <a:prstGeom prst="rect">
              <a:avLst/>
            </a:prstGeom>
            <a:solidFill>
              <a:srgbClr val="EED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400" b="1" dirty="0" smtClean="0">
                  <a:solidFill>
                    <a:schemeClr val="tx1"/>
                  </a:solidFill>
                  <a:latin typeface="Arial Narrow" pitchFamily="34" charset="0"/>
                </a:rPr>
                <a:t>Бактерије денитрификатори</a:t>
              </a:r>
              <a:endParaRPr lang="en-US" sz="14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660232" y="5733256"/>
              <a:ext cx="1080120" cy="432048"/>
            </a:xfrm>
            <a:prstGeom prst="rect">
              <a:avLst/>
            </a:prstGeom>
            <a:solidFill>
              <a:srgbClr val="EED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400" b="1" dirty="0" smtClean="0">
                  <a:solidFill>
                    <a:schemeClr val="tx1"/>
                  </a:solidFill>
                  <a:latin typeface="Arial Narrow" pitchFamily="34" charset="0"/>
                </a:rPr>
                <a:t>Бактерије азотофиксатори на корењу биљака</a:t>
              </a:r>
              <a:endParaRPr lang="en-US" sz="14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164288" y="6425952"/>
              <a:ext cx="1080120" cy="432048"/>
            </a:xfrm>
            <a:prstGeom prst="rect">
              <a:avLst/>
            </a:prstGeom>
            <a:solidFill>
              <a:srgbClr val="EED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400" b="1" dirty="0" smtClean="0">
                  <a:solidFill>
                    <a:schemeClr val="tx1"/>
                  </a:solidFill>
                  <a:latin typeface="Arial Narrow" pitchFamily="34" charset="0"/>
                </a:rPr>
                <a:t>Бактерије азотофиксатори у земљи</a:t>
              </a:r>
              <a:endParaRPr lang="en-US" sz="14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195736" y="5949280"/>
              <a:ext cx="864096" cy="288032"/>
            </a:xfrm>
            <a:prstGeom prst="rect">
              <a:avLst/>
            </a:prstGeom>
            <a:solidFill>
              <a:srgbClr val="EED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400" b="1" dirty="0" smtClean="0">
                  <a:solidFill>
                    <a:schemeClr val="tx1"/>
                  </a:solidFill>
                  <a:latin typeface="Arial Narrow" pitchFamily="34" charset="0"/>
                </a:rPr>
                <a:t>Нитрати </a:t>
              </a:r>
              <a:r>
                <a:rPr lang="sr-Latn-RS" sz="1400" b="1" dirty="0" smtClean="0">
                  <a:solidFill>
                    <a:schemeClr val="tx1"/>
                  </a:solidFill>
                  <a:latin typeface="Arial Narrow" pitchFamily="34" charset="0"/>
                </a:rPr>
                <a:t>N</a:t>
              </a:r>
              <a:r>
                <a:rPr lang="sr-Cyrl-RS" sz="1400" b="1" dirty="0" smtClean="0">
                  <a:solidFill>
                    <a:schemeClr val="tx1"/>
                  </a:solidFill>
                  <a:latin typeface="Arial Narrow" pitchFamily="34" charset="0"/>
                </a:rPr>
                <a:t>О</a:t>
              </a:r>
              <a:r>
                <a:rPr lang="sr-Latn-RS" sz="1400" b="1" baseline="-25000" dirty="0" smtClean="0">
                  <a:solidFill>
                    <a:schemeClr val="tx1"/>
                  </a:solidFill>
                  <a:latin typeface="Arial Narrow" pitchFamily="34" charset="0"/>
                </a:rPr>
                <a:t>3</a:t>
              </a:r>
              <a:endParaRPr lang="en-US" sz="14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9046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sr-Cyrl-CS" b="1" dirty="0"/>
              <a:t>КРУЖЕЊЕ ФОСФОРА</a:t>
            </a:r>
            <a:r>
              <a:rPr lang="sr-Cyrl-CS" dirty="0" smtClean="0"/>
              <a:t>: Фосфор </a:t>
            </a:r>
            <a:r>
              <a:rPr lang="sr-Cyrl-CS" dirty="0"/>
              <a:t>је неопходан састојак протоплазме и учесник је многих биохемијских процеса у </a:t>
            </a:r>
            <a:r>
              <a:rPr lang="sr-Cyrl-CS" dirty="0" smtClean="0"/>
              <a:t>организму, а и улази у састав органске материје – нуклеинских киселина, фосфолипида, енергетских молекула АТР. </a:t>
            </a:r>
          </a:p>
          <a:p>
            <a:r>
              <a:rPr lang="sr-Cyrl-CS" dirty="0" smtClean="0"/>
              <a:t>Извор </a:t>
            </a:r>
            <a:r>
              <a:rPr lang="sr-Cyrl-CS" dirty="0"/>
              <a:t>фосфора </a:t>
            </a:r>
            <a:r>
              <a:rPr lang="sr-Cyrl-CS" dirty="0" smtClean="0"/>
              <a:t>представља </a:t>
            </a:r>
            <a:r>
              <a:rPr lang="sr-Cyrl-CS" dirty="0"/>
              <a:t>неоргански фосфор, из минерала </a:t>
            </a:r>
            <a:r>
              <a:rPr lang="sr-Cyrl-CS" dirty="0" smtClean="0"/>
              <a:t>- стена. </a:t>
            </a:r>
          </a:p>
          <a:p>
            <a:r>
              <a:rPr lang="sr-Cyrl-CS" dirty="0" smtClean="0"/>
              <a:t>Жива бића га могу користити само у облику фосфата. Ерозијом фосфатних стена и растварањем фосфата у води, фосфор улази у ланац исхране у воденим екосистемима. </a:t>
            </a:r>
          </a:p>
          <a:p>
            <a:r>
              <a:rPr lang="sr-Cyrl-CS" dirty="0" smtClean="0"/>
              <a:t>На копну фосфати доспевају у земљу преко животињског </a:t>
            </a:r>
            <a:r>
              <a:rPr lang="sr-Cyrl-CS" dirty="0"/>
              <a:t>измета </a:t>
            </a:r>
            <a:r>
              <a:rPr lang="sr-Cyrl-CS" dirty="0" smtClean="0"/>
              <a:t>(животињски измет се користи и као ђубриво), минералног ђубрива и распадом угинулих биљака и животиња, које разлажу бактерије. Органски фосфор се тако у земљишту разлаже до ступња растворљивих фосфата. </a:t>
            </a:r>
          </a:p>
          <a:p>
            <a:r>
              <a:rPr lang="sr-Cyrl-CS" dirty="0" smtClean="0"/>
              <a:t>У том облику га користе зелене биљке и фосфор се тако поново учествује у кружењу. </a:t>
            </a:r>
          </a:p>
          <a:p>
            <a:r>
              <a:rPr lang="sr-Cyrl-CS" dirty="0" smtClean="0"/>
              <a:t>Животиње уносе фосфор у организам из фосфата растворених у води или из биљака у виду органских и неорганских једињења. 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sr-Cyrl-RS" sz="3200" dirty="0" smtClean="0"/>
              <a:t>КРУЖЕЊЕ ФОСФОРА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704856" cy="764704"/>
          </a:xfrm>
        </p:spPr>
        <p:txBody>
          <a:bodyPr>
            <a:normAutofit/>
          </a:bodyPr>
          <a:lstStyle/>
          <a:p>
            <a:r>
              <a:rPr lang="sr-Cyrl-RS" sz="3200" dirty="0" smtClean="0"/>
              <a:t>КРУЖЕЊЕ ФОСФОРА</a:t>
            </a:r>
            <a:endParaRPr lang="en-US" sz="32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539552" y="589488"/>
            <a:ext cx="7776864" cy="6066230"/>
            <a:chOff x="539552" y="589488"/>
            <a:chExt cx="7776864" cy="6066230"/>
          </a:xfrm>
        </p:grpSpPr>
        <p:pic>
          <p:nvPicPr>
            <p:cNvPr id="2050" name="Picture 2" descr="http://bhavanajagat.files.wordpress.com/2012/06/phosphorus-cycle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589488"/>
              <a:ext cx="7776864" cy="6066230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1259632" y="1988840"/>
              <a:ext cx="864096" cy="2880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050" b="1" dirty="0" smtClean="0">
                  <a:solidFill>
                    <a:schemeClr val="tx1"/>
                  </a:solidFill>
                  <a:latin typeface="Arial Narrow" pitchFamily="34" charset="0"/>
                </a:rPr>
                <a:t>Ископавање фосфата</a:t>
              </a:r>
              <a:endParaRPr lang="en-US" sz="105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47664" y="2636912"/>
              <a:ext cx="864096" cy="43204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050" b="1" dirty="0" smtClean="0">
                  <a:solidFill>
                    <a:schemeClr val="tx1"/>
                  </a:solidFill>
                  <a:latin typeface="Arial Narrow" pitchFamily="34" charset="0"/>
                </a:rPr>
                <a:t>Ђубриво садржи фосфате</a:t>
              </a:r>
              <a:endParaRPr lang="en-US" sz="105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83568" y="4149080"/>
              <a:ext cx="792088" cy="2880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000" b="1" dirty="0" smtClean="0">
                  <a:solidFill>
                    <a:schemeClr val="tx1"/>
                  </a:solidFill>
                  <a:latin typeface="Arial Narrow" pitchFamily="34" charset="0"/>
                </a:rPr>
                <a:t>Животиње</a:t>
              </a:r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15616" y="4725144"/>
              <a:ext cx="648072" cy="2880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000" b="1" dirty="0" smtClean="0">
                  <a:solidFill>
                    <a:schemeClr val="tx1"/>
                  </a:solidFill>
                  <a:latin typeface="Arial Narrow" pitchFamily="34" charset="0"/>
                </a:rPr>
                <a:t>Биљке</a:t>
              </a:r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07704" y="4437112"/>
              <a:ext cx="792088" cy="36004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000" b="1" dirty="0" smtClean="0">
                  <a:solidFill>
                    <a:schemeClr val="tx1"/>
                  </a:solidFill>
                  <a:latin typeface="Arial Narrow" pitchFamily="34" charset="0"/>
                </a:rPr>
                <a:t>Фосфати у земљи</a:t>
              </a:r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99792" y="4365104"/>
              <a:ext cx="1008112" cy="2880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000" b="1" dirty="0" smtClean="0">
                  <a:solidFill>
                    <a:schemeClr val="tx1"/>
                  </a:solidFill>
                  <a:latin typeface="Arial Narrow" pitchFamily="34" charset="0"/>
                </a:rPr>
                <a:t>Животињски измет и распадање</a:t>
              </a:r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64088" y="1700808"/>
              <a:ext cx="792088" cy="2880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000" b="1" dirty="0" smtClean="0">
                  <a:solidFill>
                    <a:schemeClr val="bg1"/>
                  </a:solidFill>
                  <a:latin typeface="Arial Narrow" pitchFamily="34" charset="0"/>
                </a:rPr>
                <a:t>Фосфатне стене</a:t>
              </a:r>
              <a:endParaRPr lang="en-US" sz="1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64088" y="2636912"/>
              <a:ext cx="792088" cy="21602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000" b="1" dirty="0" smtClean="0">
                  <a:solidFill>
                    <a:schemeClr val="bg1"/>
                  </a:solidFill>
                  <a:latin typeface="Arial Narrow" pitchFamily="34" charset="0"/>
                </a:rPr>
                <a:t>Ерозија</a:t>
              </a:r>
              <a:endParaRPr lang="en-US" sz="1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236296" y="4365104"/>
              <a:ext cx="792088" cy="2880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000" b="1" dirty="0" smtClean="0">
                  <a:solidFill>
                    <a:schemeClr val="bg1"/>
                  </a:solidFill>
                  <a:latin typeface="Arial Narrow" pitchFamily="34" charset="0"/>
                </a:rPr>
                <a:t>Фосфатне стене</a:t>
              </a:r>
              <a:endParaRPr lang="en-US" sz="1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23928" y="5445224"/>
              <a:ext cx="1008112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000" b="1" dirty="0" smtClean="0">
                  <a:solidFill>
                    <a:schemeClr val="tx1"/>
                  </a:solidFill>
                  <a:latin typeface="Arial Narrow" pitchFamily="34" charset="0"/>
                </a:rPr>
                <a:t>Екскреција и распадање</a:t>
              </a:r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932040" y="5661248"/>
              <a:ext cx="1440160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000" b="1" dirty="0" smtClean="0">
                  <a:solidFill>
                    <a:schemeClr val="tx1"/>
                  </a:solidFill>
                  <a:latin typeface="Arial Narrow" pitchFamily="34" charset="0"/>
                </a:rPr>
                <a:t>Растворени фосфати</a:t>
              </a:r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724128" y="6093296"/>
              <a:ext cx="1008112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000" b="1" dirty="0" smtClean="0">
                  <a:solidFill>
                    <a:schemeClr val="tx1"/>
                  </a:solidFill>
                  <a:latin typeface="Arial Narrow" pitchFamily="34" charset="0"/>
                </a:rPr>
                <a:t>Морски седименти</a:t>
              </a:r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220072" y="6309320"/>
              <a:ext cx="504056" cy="2880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000" b="1" dirty="0" smtClean="0">
                  <a:solidFill>
                    <a:schemeClr val="tx1"/>
                  </a:solidFill>
                  <a:latin typeface="Arial Narrow" pitchFamily="34" charset="0"/>
                </a:rPr>
                <a:t>Алге</a:t>
              </a:r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067944" y="6093296"/>
              <a:ext cx="792088" cy="14401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000" b="1" dirty="0" smtClean="0">
                  <a:solidFill>
                    <a:schemeClr val="tx1"/>
                  </a:solidFill>
                  <a:latin typeface="Arial Narrow" pitchFamily="34" charset="0"/>
                </a:rPr>
                <a:t>Животиње</a:t>
              </a:r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34082"/>
          </a:xfrm>
        </p:spPr>
        <p:txBody>
          <a:bodyPr>
            <a:normAutofit/>
          </a:bodyPr>
          <a:lstStyle/>
          <a:p>
            <a:r>
              <a:rPr lang="sr-Cyrl-RS" sz="3200" dirty="0" smtClean="0"/>
              <a:t>КРУЖЕЊЕ СУМПОРА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5446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sr-Cyrl-CS" b="1" dirty="0"/>
              <a:t>КРУЖЕЊЕ СУМПОРА</a:t>
            </a:r>
            <a:r>
              <a:rPr lang="sr-Cyrl-CS" dirty="0"/>
              <a:t>: Сумпор  кружи у природи захваљујући растворљивости сулфата, који је главни извор неорганског сумпора. </a:t>
            </a:r>
            <a:endParaRPr lang="sr-Cyrl-CS" dirty="0" smtClean="0"/>
          </a:p>
          <a:p>
            <a:r>
              <a:rPr lang="sr-Cyrl-CS" dirty="0" smtClean="0"/>
              <a:t>Биљке користе </a:t>
            </a:r>
            <a:r>
              <a:rPr lang="sr-Cyrl-CS" dirty="0"/>
              <a:t>сумпор из сулфата </a:t>
            </a:r>
            <a:r>
              <a:rPr lang="sr-Cyrl-CS" dirty="0" smtClean="0"/>
              <a:t>које узимају из земљишта и </a:t>
            </a:r>
            <a:r>
              <a:rPr lang="sr-Cyrl-CS" dirty="0"/>
              <a:t>изграђују одређене аминокиселине, које су основа за изградњу беланчевина, витамина и других органских једињења. </a:t>
            </a:r>
            <a:endParaRPr lang="sr-Cyrl-CS" dirty="0" smtClean="0"/>
          </a:p>
          <a:p>
            <a:r>
              <a:rPr lang="sr-Cyrl-CS" dirty="0" smtClean="0"/>
              <a:t>Органска једињења сумпора </a:t>
            </a:r>
            <a:r>
              <a:rPr lang="sr-Cyrl-CS" dirty="0"/>
              <a:t>које стварају </a:t>
            </a:r>
            <a:r>
              <a:rPr lang="sr-Cyrl-CS" dirty="0" smtClean="0"/>
              <a:t>биљке </a:t>
            </a:r>
            <a:r>
              <a:rPr lang="sr-Cyrl-CS" dirty="0"/>
              <a:t>ланцима исхране доспевају у животињске организме. </a:t>
            </a:r>
            <a:endParaRPr lang="sr-Cyrl-CS" dirty="0" smtClean="0"/>
          </a:p>
          <a:p>
            <a:r>
              <a:rPr lang="sr-Cyrl-CS" dirty="0" smtClean="0"/>
              <a:t>Угинућем животиња долази до разлагања органских молекула које садрже сумпор и дејством бактерија у земљишту оне се разлажу до сулфата и водоник сулфида.</a:t>
            </a:r>
          </a:p>
          <a:p>
            <a:r>
              <a:rPr lang="sr-Cyrl-CS" dirty="0" smtClean="0"/>
              <a:t>У </a:t>
            </a:r>
            <a:r>
              <a:rPr lang="sr-Cyrl-CS" dirty="0"/>
              <a:t>анаеробним условима </a:t>
            </a:r>
            <a:r>
              <a:rPr lang="sr-Cyrl-CS" dirty="0" smtClean="0"/>
              <a:t>сумпор се таложи </a:t>
            </a:r>
            <a:r>
              <a:rPr lang="sr-Cyrl-CS" dirty="0"/>
              <a:t>у присуству гвожђа. На тај начин се стварају седиментне стене. Оне су главни извор сумпора у биосфери</a:t>
            </a:r>
            <a:r>
              <a:rPr lang="sr-Cyrl-CS" dirty="0" smtClean="0"/>
              <a:t>.</a:t>
            </a:r>
          </a:p>
          <a:p>
            <a:r>
              <a:rPr lang="sr-Cyrl-CS" dirty="0" smtClean="0"/>
              <a:t>Ерупцијом вулкана, у рударској индустрији и сагоревањем фосилних горива у атмосферу се ослобађају велике количине сумпор-диоксида, које у комбинацији са воденом паром дају киселе кише. Киселе кише су веома штетне за све екосистеме.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rodneyjonesme.files.wordpress.com/2012/02/sulfur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355" y="-31012"/>
            <a:ext cx="9180355" cy="7060412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sr-Cyrl-RS" sz="3200" dirty="0" smtClean="0"/>
              <a:t>КРУЖЕЊЕ СУМПОРА</a:t>
            </a:r>
            <a:endParaRPr lang="en-US" sz="3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827584" y="1196752"/>
            <a:ext cx="8136904" cy="4752528"/>
            <a:chOff x="827584" y="1196752"/>
            <a:chExt cx="8136904" cy="4752528"/>
          </a:xfrm>
        </p:grpSpPr>
        <p:sp>
          <p:nvSpPr>
            <p:cNvPr id="6" name="Rectangle 5"/>
            <p:cNvSpPr/>
            <p:nvPr/>
          </p:nvSpPr>
          <p:spPr>
            <a:xfrm>
              <a:off x="1763688" y="2060848"/>
              <a:ext cx="1080120" cy="2160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000" b="1" dirty="0" smtClean="0">
                  <a:solidFill>
                    <a:schemeClr val="bg1"/>
                  </a:solidFill>
                  <a:latin typeface="Arial Narrow" pitchFamily="34" charset="0"/>
                </a:rPr>
                <a:t>Сумпор диоксид</a:t>
              </a:r>
              <a:endParaRPr lang="en-US" sz="1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27584" y="4365104"/>
              <a:ext cx="1728192" cy="72008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000" b="1" dirty="0" smtClean="0">
                  <a:solidFill>
                    <a:schemeClr val="bg1"/>
                  </a:solidFill>
                  <a:latin typeface="Arial Narrow" pitchFamily="34" charset="0"/>
                </a:rPr>
                <a:t>Вулкани , подземне воде, рударство и сагоревање фосилних горива </a:t>
              </a:r>
              <a:endParaRPr lang="en-US" sz="1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203848" y="1268760"/>
              <a:ext cx="648072" cy="216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000" b="1" dirty="0" smtClean="0">
                  <a:solidFill>
                    <a:schemeClr val="tx1"/>
                  </a:solidFill>
                  <a:latin typeface="Arial Narrow" pitchFamily="34" charset="0"/>
                </a:rPr>
                <a:t>Сулфат</a:t>
              </a:r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355976" y="1196752"/>
              <a:ext cx="1152128" cy="216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000" b="1" dirty="0" smtClean="0">
                  <a:solidFill>
                    <a:schemeClr val="tx1"/>
                  </a:solidFill>
                  <a:latin typeface="Arial Narrow" pitchFamily="34" charset="0"/>
                </a:rPr>
                <a:t>Атмосфера</a:t>
              </a:r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48264" y="2492896"/>
              <a:ext cx="1224136" cy="216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000" b="1" dirty="0" smtClean="0">
                  <a:solidFill>
                    <a:schemeClr val="tx1"/>
                  </a:solidFill>
                  <a:latin typeface="Arial Narrow" pitchFamily="34" charset="0"/>
                </a:rPr>
                <a:t>Киселе кише Н</a:t>
              </a:r>
              <a:r>
                <a:rPr lang="sr-Latn-RS" sz="1000" b="1" baseline="-25000" dirty="0" smtClean="0">
                  <a:solidFill>
                    <a:schemeClr val="tx1"/>
                  </a:solidFill>
                  <a:latin typeface="Arial Narrow" pitchFamily="34" charset="0"/>
                </a:rPr>
                <a:t>2</a:t>
              </a:r>
              <a:r>
                <a:rPr lang="sr-Latn-RS" sz="1000" b="1" dirty="0" smtClean="0">
                  <a:solidFill>
                    <a:schemeClr val="tx1"/>
                  </a:solidFill>
                  <a:latin typeface="Arial Narrow" pitchFamily="34" charset="0"/>
                </a:rPr>
                <a:t>SO</a:t>
              </a:r>
              <a:r>
                <a:rPr lang="sr-Latn-RS" sz="1000" b="1" baseline="-25000" dirty="0" smtClean="0">
                  <a:solidFill>
                    <a:schemeClr val="tx1"/>
                  </a:solidFill>
                  <a:latin typeface="Arial Narrow" pitchFamily="34" charset="0"/>
                </a:rPr>
                <a:t>4</a:t>
              </a:r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884368" y="3501008"/>
              <a:ext cx="1080120" cy="28803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000" b="1" dirty="0" smtClean="0">
                  <a:solidFill>
                    <a:schemeClr val="tx1"/>
                  </a:solidFill>
                  <a:latin typeface="Arial Narrow" pitchFamily="34" charset="0"/>
                </a:rPr>
                <a:t>Биогени сумпор морска со</a:t>
              </a:r>
              <a:endParaRPr lang="en-US" sz="1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28184" y="3356992"/>
              <a:ext cx="936104" cy="216024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000" b="1" dirty="0" smtClean="0">
                  <a:solidFill>
                    <a:schemeClr val="bg1"/>
                  </a:solidFill>
                  <a:latin typeface="Arial Narrow" pitchFamily="34" charset="0"/>
                </a:rPr>
                <a:t>Распадање</a:t>
              </a:r>
              <a:endParaRPr lang="en-US" sz="1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300192" y="4149080"/>
              <a:ext cx="936104" cy="216024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000" b="1" dirty="0" smtClean="0">
                  <a:solidFill>
                    <a:schemeClr val="bg1"/>
                  </a:solidFill>
                  <a:latin typeface="Arial Narrow" pitchFamily="34" charset="0"/>
                </a:rPr>
                <a:t>Таложење</a:t>
              </a:r>
              <a:endParaRPr lang="en-US" sz="1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427984" y="5301208"/>
              <a:ext cx="1008112" cy="648072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000" b="1" dirty="0" smtClean="0">
                  <a:solidFill>
                    <a:schemeClr val="bg1"/>
                  </a:solidFill>
                  <a:latin typeface="Arial Narrow" pitchFamily="34" charset="0"/>
                </a:rPr>
                <a:t>Гвожђе сулфид</a:t>
              </a:r>
            </a:p>
            <a:p>
              <a:pPr algn="ctr"/>
              <a:r>
                <a:rPr lang="sr-Cyrl-RS" sz="1000" b="1" dirty="0" smtClean="0">
                  <a:solidFill>
                    <a:schemeClr val="bg1"/>
                  </a:solidFill>
                  <a:latin typeface="Arial Narrow" pitchFamily="34" charset="0"/>
                </a:rPr>
                <a:t>Угаљ, уље, руде</a:t>
              </a:r>
              <a:endParaRPr lang="en-US" sz="1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211960" y="4005064"/>
              <a:ext cx="1152128" cy="288032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000" b="1" dirty="0" smtClean="0">
                  <a:solidFill>
                    <a:schemeClr val="bg1"/>
                  </a:solidFill>
                  <a:latin typeface="Arial Narrow" pitchFamily="34" charset="0"/>
                </a:rPr>
                <a:t>Бактеријска активност</a:t>
              </a:r>
              <a:endParaRPr lang="en-US" sz="1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355976" y="4293096"/>
              <a:ext cx="576064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900" b="1" dirty="0" smtClean="0">
                  <a:solidFill>
                    <a:schemeClr val="tx1"/>
                  </a:solidFill>
                  <a:latin typeface="Arial Narrow" pitchFamily="34" charset="0"/>
                </a:rPr>
                <a:t>Сулфат</a:t>
              </a:r>
              <a:endParaRPr lang="en-US" sz="9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283968" y="4653136"/>
              <a:ext cx="86409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900" b="1" dirty="0" smtClean="0">
                  <a:solidFill>
                    <a:schemeClr val="tx1"/>
                  </a:solidFill>
                  <a:latin typeface="Arial Narrow" pitchFamily="34" charset="0"/>
                </a:rPr>
                <a:t>Неорг. сумпор</a:t>
              </a:r>
              <a:endParaRPr lang="en-US" sz="9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11960" y="4941168"/>
              <a:ext cx="1008112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900" b="1" dirty="0" smtClean="0">
                  <a:solidFill>
                    <a:schemeClr val="tx1"/>
                  </a:solidFill>
                  <a:latin typeface="Arial Narrow" pitchFamily="34" charset="0"/>
                </a:rPr>
                <a:t>Водоник сулфид</a:t>
              </a:r>
              <a:endParaRPr lang="en-US" sz="9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771800" y="3645024"/>
              <a:ext cx="86409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900" b="1" dirty="0" smtClean="0">
                  <a:solidFill>
                    <a:schemeClr val="tx1"/>
                  </a:solidFill>
                  <a:latin typeface="Arial Narrow" pitchFamily="34" charset="0"/>
                </a:rPr>
                <a:t>Унос у биљке</a:t>
              </a:r>
              <a:endParaRPr lang="en-US" sz="9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7596336" y="4725144"/>
            <a:ext cx="1224136" cy="2880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b="1" dirty="0" smtClean="0">
                <a:solidFill>
                  <a:schemeClr val="bg1"/>
                </a:solidFill>
                <a:latin typeface="Arial Narrow" pitchFamily="34" charset="0"/>
              </a:rPr>
              <a:t>Подводни извори</a:t>
            </a:r>
            <a:endParaRPr lang="en-US" sz="1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sr-Cyrl-RS" sz="3200" dirty="0" smtClean="0"/>
              <a:t>ЧОВЕКОВ УТИЦАЈ НА БИОГЕОХЕМИЈСКЕ ЦИКЛУСЕ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32859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sr-Cyrl-RS" dirty="0" smtClean="0"/>
              <a:t>У свим циклусима кружења хемијских елемената у биосфери човек има велики утицај:</a:t>
            </a:r>
          </a:p>
          <a:p>
            <a:r>
              <a:rPr lang="sr-Cyrl-RS" dirty="0" smtClean="0"/>
              <a:t>Загађењем ваздуха долази до појачаног ефекта стаклене баште, што доводи до повећане температуре у биосфери (климатске промене), што доводи до топљења ледника, поплава и суша односно поремећеног хидролошког циклуса;</a:t>
            </a:r>
          </a:p>
          <a:p>
            <a:r>
              <a:rPr lang="sr-Cyrl-RS" dirty="0" smtClean="0"/>
              <a:t>Појачани ефекат стаклене баште је узрокован ремећењем циклуса кружења угљеника, сумпора и азота избацивањем великих количина угљен-диоксида, сумпор-диоксида и азотних оксида у атмосферу путем сагоревања фосилних горива, индустрије и саобраћаја; </a:t>
            </a:r>
          </a:p>
          <a:p>
            <a:r>
              <a:rPr lang="sr-Cyrl-RS" dirty="0" smtClean="0"/>
              <a:t>Азотни и сумпорни оксиди</a:t>
            </a:r>
            <a:r>
              <a:rPr lang="sr-Latn-RS" dirty="0" smtClean="0"/>
              <a:t> </a:t>
            </a:r>
            <a:r>
              <a:rPr lang="sr-Cyrl-RS" dirty="0" smtClean="0"/>
              <a:t>у атмосфери проузрокују киселе кише, које су неприродни део циклуса;</a:t>
            </a:r>
          </a:p>
          <a:p>
            <a:r>
              <a:rPr lang="sr-Cyrl-RS" dirty="0" smtClean="0"/>
              <a:t>Претерано коришћење минералних ђубрива ремети циклусе азота и фосфора (ова ђубрива садрже азот, фосфор и калијум – </a:t>
            </a:r>
            <a:r>
              <a:rPr lang="sr-Latn-RS" dirty="0" smtClean="0"/>
              <a:t>NPK) je</a:t>
            </a:r>
            <a:r>
              <a:rPr lang="sr-Cyrl-RS" dirty="0" smtClean="0"/>
              <a:t>р загађују земљиште вишком ових елемената, а спирањем из земљишта они доспевају у водене екосистеме где такође изазивају загађење - еутрофизацију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/>
          </a:bodyPr>
          <a:lstStyle/>
          <a:p>
            <a:r>
              <a:rPr lang="sr-Cyrl-CS" sz="3200" b="1" dirty="0" smtClean="0">
                <a:solidFill>
                  <a:schemeClr val="tx1"/>
                </a:solidFill>
              </a:rPr>
              <a:t>БИОГЕОХЕМИЈСКИ ЦИКЛУСИ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216024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r-Cyrl-CS" sz="2400" dirty="0"/>
              <a:t>Кружење материје у екосистему обухвата кружење атома хемијских елемената који су од животног значаја за организме, од неживе природе ка живој, </a:t>
            </a:r>
            <a:r>
              <a:rPr lang="sr-Cyrl-CS" sz="2400" dirty="0" smtClean="0"/>
              <a:t>односно </a:t>
            </a:r>
            <a:r>
              <a:rPr lang="sr-Cyrl-CS" sz="2400" dirty="0"/>
              <a:t>од станишта до животне заједице и обрнуто</a:t>
            </a:r>
            <a:r>
              <a:rPr lang="sr-Cyrl-CS" sz="2400" dirty="0" smtClean="0"/>
              <a:t>. То су биогеохемијски циклуси, а сам термин значи да су у то кружење укључени и биолошки и геолошки и хемијски процеси. </a:t>
            </a:r>
            <a:endParaRPr lang="en-US" sz="24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429000"/>
            <a:ext cx="9144000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CS" sz="2000" dirty="0" smtClean="0">
                <a:solidFill>
                  <a:srgbClr val="FF0000"/>
                </a:solidFill>
                <a:latin typeface="Arial Black" pitchFamily="34" charset="0"/>
              </a:rPr>
              <a:t>Жива бића су отворени системи, и између њих и околне средине се непрекидно размењује материја и енергија. </a:t>
            </a:r>
          </a:p>
          <a:p>
            <a:r>
              <a:rPr lang="sr-Cyrl-CS" sz="2000" dirty="0" smtClean="0">
                <a:latin typeface="Arial Black" pitchFamily="34" charset="0"/>
              </a:rPr>
              <a:t>Процесом исхране организми задовољавају своје потребе за стварањем сопствене материје и </a:t>
            </a:r>
            <a:r>
              <a:rPr lang="sr-Cyrl-CS" sz="2000" dirty="0" smtClean="0">
                <a:solidFill>
                  <a:srgbClr val="FF0000"/>
                </a:solidFill>
                <a:latin typeface="Arial Black" pitchFamily="34" charset="0"/>
              </a:rPr>
              <a:t>обнављање материје и утрошене енергије </a:t>
            </a:r>
            <a:r>
              <a:rPr lang="sr-Cyrl-CS" sz="2000" dirty="0" smtClean="0">
                <a:latin typeface="Arial Black" pitchFamily="34" charset="0"/>
              </a:rPr>
              <a:t>у животним процесима. </a:t>
            </a:r>
            <a:endParaRPr lang="en-US" sz="2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25922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sr-Cyrl-CS" dirty="0"/>
              <a:t>Од преко 90 хемијских елемената у Мендељевом периодном систему, у састав ћелије, живе материје, улози нешто мање од половине (око 40). Нису сви елементи од истог значаја за живе организме. Може се рећи да 4 </a:t>
            </a:r>
            <a:r>
              <a:rPr lang="sr-Cyrl-CS" dirty="0" smtClean="0"/>
              <a:t>елемента</a:t>
            </a:r>
            <a:r>
              <a:rPr lang="sr-Latn-RS" dirty="0" smtClean="0"/>
              <a:t> </a:t>
            </a:r>
            <a:r>
              <a:rPr lang="sr-Cyrl-CS" dirty="0" smtClean="0"/>
              <a:t>– кисеоник (О), угљеник (С), водоник (Н) </a:t>
            </a:r>
            <a:r>
              <a:rPr lang="sr-Cyrl-CS" dirty="0"/>
              <a:t>и </a:t>
            </a:r>
            <a:r>
              <a:rPr lang="sr-Cyrl-CS" dirty="0" smtClean="0"/>
              <a:t>азот</a:t>
            </a:r>
            <a:r>
              <a:rPr lang="sr-Latn-RS" dirty="0" smtClean="0"/>
              <a:t> (N)</a:t>
            </a:r>
            <a:r>
              <a:rPr lang="sr-Cyrl-CS" dirty="0" smtClean="0"/>
              <a:t> </a:t>
            </a:r>
            <a:r>
              <a:rPr lang="sr-Cyrl-CS" dirty="0"/>
              <a:t>имају највећи значај за живи </a:t>
            </a:r>
            <a:r>
              <a:rPr lang="sr-Cyrl-CS" dirty="0" smtClean="0"/>
              <a:t>свет, јер њихова једињења чине највећи део живе материје. Стога су циклуси кружења ових елемената између живе и неживе природе најинтензивнији.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>
            <a:normAutofit/>
          </a:bodyPr>
          <a:lstStyle/>
          <a:p>
            <a:r>
              <a:rPr lang="sr-Cyrl-CS" sz="3200" b="1" dirty="0" smtClean="0">
                <a:solidFill>
                  <a:schemeClr val="tx1"/>
                </a:solidFill>
              </a:rPr>
              <a:t>БИОГЕОХЕМИЈСКИ ЦИКЛУСИ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077072"/>
            <a:ext cx="9144000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2200" dirty="0" smtClean="0"/>
              <a:t>Међутим, и други елементи који изграђују жива бића, као што су фосфор, сумпор, натријум, калијум, калцијум, гвожђе, итд такође имају своје циклусе кружења у екосистемима.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28083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sr-Cyrl-CS" sz="3100" dirty="0"/>
              <a:t>Кружење атома појединих хемијских елемената у оквиру биосфере може да траје дуже и краће. Неки </a:t>
            </a:r>
            <a:r>
              <a:rPr lang="sr-Cyrl-CS" sz="3100" dirty="0" smtClean="0"/>
              <a:t>елементи се брже и </a:t>
            </a:r>
            <a:r>
              <a:rPr lang="sr-Cyrl-CS" sz="3100" dirty="0"/>
              <a:t>непосредније </a:t>
            </a:r>
            <a:r>
              <a:rPr lang="sr-Cyrl-CS" sz="3100" dirty="0" smtClean="0"/>
              <a:t>из живих бића враћају </a:t>
            </a:r>
            <a:r>
              <a:rPr lang="sr-Cyrl-CS" sz="3100" dirty="0"/>
              <a:t>у околну </a:t>
            </a:r>
            <a:r>
              <a:rPr lang="sr-Cyrl-CS" sz="3100" dirty="0" smtClean="0"/>
              <a:t>средину, док у другим циклусима у </a:t>
            </a:r>
            <a:r>
              <a:rPr lang="sr-Cyrl-CS" sz="3100" dirty="0"/>
              <a:t>току кружења </a:t>
            </a:r>
            <a:r>
              <a:rPr lang="sr-Cyrl-CS" sz="3100" dirty="0" smtClean="0"/>
              <a:t>део атома дуже </a:t>
            </a:r>
            <a:r>
              <a:rPr lang="sr-Cyrl-CS" sz="3100" dirty="0"/>
              <a:t>време </a:t>
            </a:r>
            <a:r>
              <a:rPr lang="sr-Cyrl-CS" sz="3100" dirty="0" smtClean="0"/>
              <a:t>остаје заробљен </a:t>
            </a:r>
            <a:r>
              <a:rPr lang="sr-Cyrl-CS" sz="3100" dirty="0"/>
              <a:t>или задржан </a:t>
            </a:r>
            <a:r>
              <a:rPr lang="sr-Cyrl-CS" sz="3100" dirty="0" smtClean="0"/>
              <a:t>у појединим фазама.</a:t>
            </a:r>
            <a:endParaRPr lang="en-US" sz="3100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777875"/>
          </a:xfrm>
        </p:spPr>
        <p:txBody>
          <a:bodyPr>
            <a:normAutofit/>
          </a:bodyPr>
          <a:lstStyle/>
          <a:p>
            <a:r>
              <a:rPr lang="sr-Cyrl-CS" sz="3200" b="1" dirty="0" smtClean="0">
                <a:solidFill>
                  <a:schemeClr val="tx1"/>
                </a:solidFill>
              </a:rPr>
              <a:t>БИОГЕОХЕМИЈСКИ ЦИКЛУСИ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077072"/>
            <a:ext cx="4067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У процесу кружења елементи стално прелазе из органских једињења (у живим бићима) у простија неорганска (у неживој средини).</a:t>
            </a:r>
            <a:endParaRPr lang="en-US" sz="2000" dirty="0"/>
          </a:p>
        </p:txBody>
      </p:sp>
      <p:pic>
        <p:nvPicPr>
          <p:cNvPr id="10244" name="Picture 4" descr="http://upload.wikimedia.org/wikipedia/commons/thumb/d/d5/Carbon_cycle.jpg/460px-Carbon_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597421"/>
            <a:ext cx="4885556" cy="3260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06090"/>
          </a:xfrm>
        </p:spPr>
        <p:txBody>
          <a:bodyPr>
            <a:normAutofit/>
          </a:bodyPr>
          <a:lstStyle/>
          <a:p>
            <a:r>
              <a:rPr lang="sr-Cyrl-CS" sz="3200" b="1" dirty="0" smtClean="0">
                <a:solidFill>
                  <a:schemeClr val="tx1"/>
                </a:solidFill>
              </a:rPr>
              <a:t>БИОГЕОХЕМИЈСКИ ЦИКЛУСИ</a:t>
            </a:r>
            <a:endParaRPr lang="en-US" sz="3200" dirty="0"/>
          </a:p>
        </p:txBody>
      </p:sp>
      <p:pic>
        <p:nvPicPr>
          <p:cNvPr id="4" name="Picture 3" descr="lll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984776" cy="489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one u jezeru i kruzenje kiseonika8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344816" cy="5369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/>
          </a:bodyPr>
          <a:lstStyle/>
          <a:p>
            <a:r>
              <a:rPr lang="sr-Cyrl-RS" sz="3200" dirty="0" smtClean="0"/>
              <a:t>КРУЖЕЊЕ ВОДЕ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1206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r-Cyrl-RS" sz="1600" dirty="0" smtClean="0"/>
              <a:t>В</a:t>
            </a:r>
            <a:r>
              <a:rPr lang="sr-Cyrl-CS" sz="1600" dirty="0" smtClean="0"/>
              <a:t>ода </a:t>
            </a:r>
            <a:r>
              <a:rPr lang="sr-Cyrl-CS" sz="1600" dirty="0"/>
              <a:t>је услов опстанка на </a:t>
            </a:r>
            <a:r>
              <a:rPr lang="sr-Cyrl-CS" sz="1600" dirty="0" smtClean="0"/>
              <a:t>Земљи и ул</a:t>
            </a:r>
            <a:r>
              <a:rPr lang="sr-Latn-RS" sz="1600" dirty="0" smtClean="0"/>
              <a:t>a</a:t>
            </a:r>
            <a:r>
              <a:rPr lang="sr-Cyrl-CS" sz="1600" dirty="0" smtClean="0"/>
              <a:t>зи у састав живих бића.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r-Cyrl-CS" sz="1600" dirty="0" smtClean="0"/>
              <a:t>Вода </a:t>
            </a:r>
            <a:r>
              <a:rPr lang="sr-Cyrl-CS" sz="1600" dirty="0"/>
              <a:t>чини средину у којој се остварују животни процеси, а и извор је водоника за живе организме. </a:t>
            </a:r>
            <a:endParaRPr lang="sr-Cyrl-CS" sz="16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r-Cyrl-CS" sz="1600" dirty="0" smtClean="0"/>
              <a:t>Кружење </a:t>
            </a:r>
            <a:r>
              <a:rPr lang="sr-Cyrl-CS" sz="1600" dirty="0"/>
              <a:t>воде у биосфери </a:t>
            </a:r>
            <a:r>
              <a:rPr lang="sr-Cyrl-CS" sz="1600" dirty="0" smtClean="0"/>
              <a:t>(хидролошки циклус) обухвата </a:t>
            </a:r>
            <a:r>
              <a:rPr lang="sr-Cyrl-CS" sz="1600" dirty="0"/>
              <a:t>њено непрекидно кружење између </a:t>
            </a:r>
            <a:r>
              <a:rPr lang="sr-Cyrl-CS" sz="1600" dirty="0" smtClean="0"/>
              <a:t>океана и мора</a:t>
            </a:r>
            <a:r>
              <a:rPr lang="sr-Cyrl-CS" sz="1600" dirty="0"/>
              <a:t>, ваздуха и копна, при чему </a:t>
            </a:r>
            <a:r>
              <a:rPr lang="sr-Cyrl-CS" sz="1600" dirty="0" smtClean="0"/>
              <a:t>мења </a:t>
            </a:r>
            <a:r>
              <a:rPr lang="sr-Cyrl-CS" sz="1600" dirty="0"/>
              <a:t>агрегатно </a:t>
            </a:r>
            <a:r>
              <a:rPr lang="sr-Cyrl-CS" sz="1600" dirty="0" smtClean="0"/>
              <a:t>стање - </a:t>
            </a:r>
            <a:r>
              <a:rPr lang="sr-Cyrl-CS" sz="1600" dirty="0"/>
              <a:t>из течног у </a:t>
            </a:r>
            <a:r>
              <a:rPr lang="sr-Cyrl-CS" sz="1600" dirty="0" smtClean="0"/>
              <a:t>гасовито (водена пара), из гасовитог у течно или чврсто.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r-Cyrl-CS" sz="1600" dirty="0" smtClean="0"/>
              <a:t>Хидролошки циклус одвија се тако што вода у виду атмосферских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r-Cyrl-CS" sz="1600" dirty="0" smtClean="0"/>
              <a:t>падавина доспева на земљу где је жива бића користе за своје процесе, део воде се задржава на врховима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r-Cyrl-CS" sz="1600" dirty="0" smtClean="0"/>
              <a:t>планина у виду снега и леда,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r-Cyrl-CS" sz="1600" dirty="0" smtClean="0"/>
              <a:t>део се упија и понире у земљу и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r-Cyrl-CS" sz="1600" dirty="0" smtClean="0"/>
              <a:t>накупља се у подземним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r-Cyrl-CS" sz="1600" dirty="0" smtClean="0"/>
              <a:t>резервоарима који некад избију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r-Cyrl-CS" sz="1600" dirty="0" smtClean="0"/>
              <a:t>на површину у виду извора, а део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r-Cyrl-CS" sz="1600" dirty="0" smtClean="0"/>
              <a:t>рекама и потоцима отиче у мора и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r-Cyrl-CS" sz="1600" dirty="0" smtClean="0"/>
              <a:t>океане. Испаравањем са океана и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r-Cyrl-CS" sz="1600" dirty="0" smtClean="0"/>
              <a:t>Земље, вода се у облику водене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r-Cyrl-CS" sz="1600" dirty="0" smtClean="0"/>
              <a:t>паре скупља у облаке одакле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r-Cyrl-CS" sz="1600" dirty="0" smtClean="0"/>
              <a:t>поново улази у циклус кружења у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r-Cyrl-CS" sz="1600" dirty="0" smtClean="0"/>
              <a:t>виду атмосферских падавина. </a:t>
            </a:r>
            <a:r>
              <a:rPr lang="sr-Cyrl-CS" sz="1700" dirty="0"/>
              <a:t>	</a:t>
            </a:r>
            <a:endParaRPr lang="en-US" sz="1700" dirty="0"/>
          </a:p>
          <a:p>
            <a:endParaRPr lang="en-US" sz="1700" dirty="0"/>
          </a:p>
        </p:txBody>
      </p:sp>
      <p:pic>
        <p:nvPicPr>
          <p:cNvPr id="9222" name="Picture 6" descr="The Hydrologic 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2720" y="3212976"/>
            <a:ext cx="4961279" cy="3645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sr-Cyrl-RS" sz="2400" dirty="0" smtClean="0"/>
              <a:t>Кружење воде у живим бићима:</a:t>
            </a:r>
          </a:p>
          <a:p>
            <a:r>
              <a:rPr lang="sr-Cyrl-RS" sz="2400" dirty="0" smtClean="0"/>
              <a:t>Животиње воду пију, користе је за разне метаболичке процесе и као универзални медијум (саставни део крви, ћелија, ткива) и растварач за остала једињења у организму; животиње воду избацују у виду урина и знојењем (сисари) у животну средину</a:t>
            </a:r>
          </a:p>
          <a:p>
            <a:r>
              <a:rPr lang="sr-Cyrl-RS" sz="2400" dirty="0" smtClean="0"/>
              <a:t>Биљке воду узимају из земље кореновим системом, користе је за разне метаболичке процесе од којих је најважнија фотосинтеза – молекул воде се комбинује са молекулом угљен-диоксида да би се изградила сложена органска материја – шећер; као и код животиња, и у биљкама је вода универзални медијум (саставни део биљних сокова, ћелија, ткива) и растварач за остала једињења у биљци; биљке воду избацују у виду водене паре у ваздух транспирацијом кроз поре на лишћу - стоме   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20688"/>
          </a:xfrm>
        </p:spPr>
        <p:txBody>
          <a:bodyPr>
            <a:normAutofit/>
          </a:bodyPr>
          <a:lstStyle/>
          <a:p>
            <a:r>
              <a:rPr lang="sr-Cyrl-RS" sz="3200" dirty="0" smtClean="0"/>
              <a:t>КРУЖЕЊЕ ВОДЕ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/>
          </a:bodyPr>
          <a:lstStyle/>
          <a:p>
            <a:r>
              <a:rPr lang="sr-Cyrl-RS" sz="3200" dirty="0" smtClean="0"/>
              <a:t>КРУЖЕЊЕ ВОДЕ</a:t>
            </a:r>
            <a:endParaRPr lang="en-US" sz="32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0" y="594360"/>
            <a:ext cx="9144000" cy="6263640"/>
            <a:chOff x="0" y="594360"/>
            <a:chExt cx="9144000" cy="6263640"/>
          </a:xfrm>
        </p:grpSpPr>
        <p:pic>
          <p:nvPicPr>
            <p:cNvPr id="4" name="Picture 4" descr="File:Water cycl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94360"/>
              <a:ext cx="9144000" cy="6263640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2987824" y="692696"/>
              <a:ext cx="3816424" cy="576064"/>
            </a:xfrm>
            <a:prstGeom prst="rect">
              <a:avLst/>
            </a:prstGeom>
            <a:solidFill>
              <a:srgbClr val="60B1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1628800"/>
              <a:ext cx="1835696" cy="360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100" dirty="0" smtClean="0">
                  <a:solidFill>
                    <a:schemeClr val="tx1"/>
                  </a:solidFill>
                </a:rPr>
                <a:t>Вода заробљена у леду и снегу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99792" y="1772816"/>
              <a:ext cx="3528392" cy="360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100" dirty="0" smtClean="0">
                  <a:solidFill>
                    <a:schemeClr val="tx1"/>
                  </a:solidFill>
                </a:rPr>
                <a:t>Одржавање воде у атмосфери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03848" y="2132856"/>
              <a:ext cx="1584176" cy="28803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100" dirty="0" smtClean="0">
                  <a:solidFill>
                    <a:schemeClr val="tx1"/>
                  </a:solidFill>
                </a:rPr>
                <a:t>Сублимација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60032" y="2420888"/>
              <a:ext cx="2160240" cy="360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100" dirty="0" smtClean="0">
                  <a:solidFill>
                    <a:schemeClr val="tx1"/>
                  </a:solidFill>
                </a:rPr>
                <a:t>Транспирација и евапорација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88224" y="3068960"/>
              <a:ext cx="1512168" cy="360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100" dirty="0" smtClean="0">
                  <a:solidFill>
                    <a:schemeClr val="tx1"/>
                  </a:solidFill>
                </a:rPr>
                <a:t>Евапорација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64288" y="1772816"/>
              <a:ext cx="1584176" cy="360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100" dirty="0" smtClean="0">
                  <a:solidFill>
                    <a:schemeClr val="tx1"/>
                  </a:solidFill>
                </a:rPr>
                <a:t>Кондензација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067944" y="3573016"/>
              <a:ext cx="1656184" cy="360040"/>
            </a:xfrm>
            <a:prstGeom prst="rect">
              <a:avLst/>
            </a:prstGeom>
            <a:solidFill>
              <a:srgbClr val="67A9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100" dirty="0" smtClean="0">
                  <a:solidFill>
                    <a:schemeClr val="tx1"/>
                  </a:solidFill>
                </a:rPr>
                <a:t>Површинско отицање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403648" y="2492896"/>
              <a:ext cx="1512168" cy="360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100" dirty="0" smtClean="0">
                  <a:solidFill>
                    <a:schemeClr val="tx1"/>
                  </a:solidFill>
                </a:rPr>
                <a:t>Преципитација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588224" y="5445224"/>
              <a:ext cx="1944216" cy="432048"/>
            </a:xfrm>
            <a:prstGeom prst="rect">
              <a:avLst/>
            </a:prstGeom>
            <a:solidFill>
              <a:srgbClr val="9FDD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100" dirty="0" smtClean="0">
                  <a:solidFill>
                    <a:schemeClr val="tx1"/>
                  </a:solidFill>
                </a:rPr>
                <a:t>Одржавање воде у океанима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99592" y="3861048"/>
              <a:ext cx="1944216" cy="432048"/>
            </a:xfrm>
            <a:prstGeom prst="rect">
              <a:avLst/>
            </a:prstGeom>
            <a:solidFill>
              <a:srgbClr val="67A9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000" dirty="0" smtClean="0">
                  <a:solidFill>
                    <a:schemeClr val="tx1"/>
                  </a:solidFill>
                </a:rPr>
                <a:t>Отапање и скупљање отопљеног снега у потоке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699792" y="4221088"/>
              <a:ext cx="1224136" cy="216024"/>
            </a:xfrm>
            <a:prstGeom prst="rect">
              <a:avLst/>
            </a:prstGeom>
            <a:solidFill>
              <a:srgbClr val="67A9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100" dirty="0" smtClean="0">
                  <a:solidFill>
                    <a:schemeClr val="tx1"/>
                  </a:solidFill>
                </a:rPr>
                <a:t>Потоци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195736" y="4725144"/>
              <a:ext cx="1080120" cy="288032"/>
            </a:xfrm>
            <a:prstGeom prst="rect">
              <a:avLst/>
            </a:prstGeom>
            <a:solidFill>
              <a:srgbClr val="67A9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100" dirty="0" smtClean="0">
                  <a:solidFill>
                    <a:schemeClr val="tx1"/>
                  </a:solidFill>
                </a:rPr>
                <a:t>Извори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491880" y="4509120"/>
              <a:ext cx="1224136" cy="21602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100" dirty="0" smtClean="0">
                  <a:solidFill>
                    <a:schemeClr val="tx1"/>
                  </a:solidFill>
                </a:rPr>
                <a:t>Евапорација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915816" y="5085184"/>
              <a:ext cx="1224136" cy="360040"/>
            </a:xfrm>
            <a:prstGeom prst="rect">
              <a:avLst/>
            </a:prstGeom>
            <a:solidFill>
              <a:srgbClr val="9FDD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000" dirty="0" smtClean="0">
                  <a:solidFill>
                    <a:schemeClr val="tx1"/>
                  </a:solidFill>
                </a:rPr>
                <a:t>Слатка вода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4365104"/>
              <a:ext cx="1259632" cy="21602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000" dirty="0" smtClean="0">
                  <a:solidFill>
                    <a:schemeClr val="bg1"/>
                  </a:solidFill>
                </a:rPr>
                <a:t>Понирање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483768" y="6525344"/>
              <a:ext cx="2520280" cy="21602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400" dirty="0" smtClean="0">
                  <a:solidFill>
                    <a:schemeClr val="bg1"/>
                  </a:solidFill>
                </a:rPr>
                <a:t>Подземна вода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rot="1906831">
              <a:off x="767548" y="5660656"/>
              <a:ext cx="2520280" cy="21602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100" dirty="0" smtClean="0">
                  <a:solidFill>
                    <a:schemeClr val="bg1"/>
                  </a:solidFill>
                </a:rPr>
                <a:t>Извирање подземне воде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1062</TotalTime>
  <Words>1623</Words>
  <Application>Microsoft Office PowerPoint</Application>
  <PresentationFormat>On-screen Show (4:3)</PresentationFormat>
  <Paragraphs>162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БИОГЕОХЕМИЈСКИ ЦИКЛУСИ</vt:lpstr>
      <vt:lpstr>БИОГЕОХЕМИЈСКИ ЦИКЛУСИ</vt:lpstr>
      <vt:lpstr>БИОГЕОХЕМИЈСКИ ЦИКЛУСИ</vt:lpstr>
      <vt:lpstr>БИОГЕОХЕМИЈСКИ ЦИКЛУСИ</vt:lpstr>
      <vt:lpstr>PowerPoint Presentation</vt:lpstr>
      <vt:lpstr>КРУЖЕЊЕ ВОДЕ</vt:lpstr>
      <vt:lpstr>КРУЖЕЊЕ ВОДЕ</vt:lpstr>
      <vt:lpstr>КРУЖЕЊЕ ВОДЕ</vt:lpstr>
      <vt:lpstr>КРУЖЕЊЕ УГЉЕНИКА</vt:lpstr>
      <vt:lpstr>КРУЖЕЊЕ УГЉЕНИКА</vt:lpstr>
      <vt:lpstr>КРУЖЕЊЕ АЗОТА</vt:lpstr>
      <vt:lpstr>КРУЖЕЊЕ АЗОТА</vt:lpstr>
      <vt:lpstr>КРУЖЕЊЕ ФОСФОРА</vt:lpstr>
      <vt:lpstr>КРУЖЕЊЕ ФОСФОРА</vt:lpstr>
      <vt:lpstr>КРУЖЕЊЕ СУМПОРА</vt:lpstr>
      <vt:lpstr>КРУЖЕЊЕ СУМПОРА</vt:lpstr>
      <vt:lpstr>ЧОВЕКОВ УТИЦАЈ НА БИОГЕОХЕМИЈСКЕ ЦИКЛУСЕ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Stojkov</dc:creator>
  <cp:lastModifiedBy>Master</cp:lastModifiedBy>
  <cp:revision>76</cp:revision>
  <dcterms:created xsi:type="dcterms:W3CDTF">2014-04-14T12:18:28Z</dcterms:created>
  <dcterms:modified xsi:type="dcterms:W3CDTF">2014-04-29T16:13:12Z</dcterms:modified>
</cp:coreProperties>
</file>