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58" r:id="rId4"/>
    <p:sldId id="261" r:id="rId5"/>
    <p:sldId id="262" r:id="rId6"/>
    <p:sldId id="260" r:id="rId7"/>
    <p:sldId id="280" r:id="rId8"/>
    <p:sldId id="285" r:id="rId9"/>
    <p:sldId id="277" r:id="rId10"/>
    <p:sldId id="279" r:id="rId11"/>
    <p:sldId id="281" r:id="rId12"/>
    <p:sldId id="278" r:id="rId13"/>
    <p:sldId id="257" r:id="rId14"/>
    <p:sldId id="263" r:id="rId15"/>
    <p:sldId id="264" r:id="rId16"/>
    <p:sldId id="265" r:id="rId17"/>
    <p:sldId id="266" r:id="rId18"/>
    <p:sldId id="268" r:id="rId19"/>
    <p:sldId id="267" r:id="rId20"/>
    <p:sldId id="269" r:id="rId21"/>
    <p:sldId id="270" r:id="rId22"/>
    <p:sldId id="271" r:id="rId23"/>
    <p:sldId id="286" r:id="rId24"/>
    <p:sldId id="272" r:id="rId25"/>
    <p:sldId id="283" r:id="rId26"/>
    <p:sldId id="273" r:id="rId27"/>
    <p:sldId id="274" r:id="rId28"/>
    <p:sldId id="275" r:id="rId29"/>
    <p:sldId id="276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D7B40-0A1F-4B7D-94D4-87DFCA801E3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F187-F40F-45BB-8734-A18C271D5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A1%D1%80%D0%B1%D0%B8%D1%98%D0%B0" TargetMode="External"/><Relationship Id="rId7" Type="http://schemas.openxmlformats.org/officeDocument/2006/relationships/hyperlink" Target="http://sr.wikipedia.org/wiki/%D0%9C%D0%B5%D1%92%D1%83%D0%BD%D0%B0%D1%80%D0%BE%D0%B4%D0%BD%D0%B0_%D1%83%D0%BD%D0%B8%D1%98%D0%B0_%D0%B7%D0%B0_%D0%B7%D0%B0%D1%88%D1%82%D0%B8%D1%82%D1%83_%D0%BF%D1%80%D0%B8%D1%80%D0%BE%D0%B4%D0%B5" TargetMode="External"/><Relationship Id="rId2" Type="http://schemas.openxmlformats.org/officeDocument/2006/relationships/hyperlink" Target="http://sr.wikipedia.org/wiki/%D0%91%D0%B8%D0%BE%D1%80%D0%B5%D0%B3%D0%B8%D0%BE%D0%B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r.wikipedia.org/w/index.php?title=%D0%9F%D1%83%D0%B1%D0%BB%D0%B8%D0%BA%D0%B0%D1%86%D0%B8%D1%98%D0%B0&amp;action=edit&amp;redlink=1" TargetMode="External"/><Relationship Id="rId5" Type="http://schemas.openxmlformats.org/officeDocument/2006/relationships/hyperlink" Target="http://sr.wikipedia.org/wiki/1999" TargetMode="External"/><Relationship Id="rId4" Type="http://schemas.openxmlformats.org/officeDocument/2006/relationships/hyperlink" Target="http://sr.wikipedia.org/wiki/%D0%91%D0%B8%D0%BE%D0%B4%D0%B8%D0%B2%D0%B5%D1%80%D0%B7%D0%B8%D1%82%D0%B5%D1%8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bionet-skola.com/w/images/thumb/c/cd/800px-Stipa-pennata-fruiting.JPG/300px-800px-Stipa-pennata-fruiting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http://upload.wikimedia.org/wikipedia/commons/thumb/c/c3/Drosera_spatulata_KansaiHabit.jpg/250px-Drosera_spatulata_KansaiHabit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net-skola.com/w/E" TargetMode="External"/><Relationship Id="rId2" Type="http://schemas.openxmlformats.org/officeDocument/2006/relationships/hyperlink" Target="http://www.bionet-skola.com/w/R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Latinski_jezik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&#1040;&#1091;&#1089;&#1090;&#1088;&#1072;&#1083;&#1080;&#1112;&#1072;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r.wikipedia.org/w/index.php?title=%D0%A0%D0%B0%D1%9A%D0%B8%D0%B2_%D1%82%D0%B0%D0%BA%D1%81%D0%BE%D0%BD&amp;action=edit&amp;redlink=1" TargetMode="External"/><Relationship Id="rId3" Type="http://schemas.openxmlformats.org/officeDocument/2006/relationships/hyperlink" Target="http://sr.wikipedia.org/wiki/1500." TargetMode="External"/><Relationship Id="rId7" Type="http://schemas.openxmlformats.org/officeDocument/2006/relationships/hyperlink" Target="http://sr.wikipedia.org/w/index.php?title=%D0%A3%D0%B3%D1%80%D0%BE%D0%B6%D0%B5%D0%BD%D0%B8_%D1%82%D0%B0%D0%BA%D1%81%D0%BE%D0%BD&amp;action=edit&amp;redlink=1" TargetMode="External"/><Relationship Id="rId12" Type="http://schemas.openxmlformats.org/officeDocument/2006/relationships/hyperlink" Target="http://sr.wikipedia.org/w/index.php?title=%D0%A2%D0%B0%D0%BA%D1%81%D0%BE%D0%BD_%D1%83_%D0%BD%D0%B8%D0%B6%D0%B5%D0%BC_%D1%81%D1%82%D0%B5%D0%BF%D0%B5%D0%BD%D1%83_%D0%BE%D0%BF%D0%B0%D1%81%D0%BD%D0%BE%D1%81%D1%82%D0%B8_%E2%80%94_%D0%BF%D0%BE%D1%81%D0%BB%D0%B5%D0%B4%D1%9A%D0%B0_%D0%B1%D1%80%D0%B8%D0%B3%D0%B0&amp;action=edit&amp;redlink=1" TargetMode="External"/><Relationship Id="rId2" Type="http://schemas.openxmlformats.org/officeDocument/2006/relationships/hyperlink" Target="http://sr.wikipedia.org/w/index.php?title=%D0%98%D0%B7%D1%83%D0%BC%D1%80%D0%BB%D0%B8_%D1%82%D0%B0%D0%BA%D1%81%D0%BE%D0%BD&amp;action=edit&amp;redlink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r.wikipedia.org/w/index.php?title=%D0%9A%D1%80%D0%B0%D1%98%D1%9A%D0%B5_%D1%83%D0%B3%D1%80%D0%BE%D0%B6%D0%B5%D0%BD%D0%B8_%D1%82%D0%B0%D0%BA%D1%81%D0%BE%D0%BD&amp;action=edit&amp;redlink=1" TargetMode="External"/><Relationship Id="rId11" Type="http://schemas.openxmlformats.org/officeDocument/2006/relationships/hyperlink" Target="http://sr.wikipedia.org/w/index.php?title=%D0%A1%D0%BA%D0%BE%D1%80%D0%BE_%D1%83%D0%B3%D1%80%D0%BE%D0%B6%D0%B5%D0%BD%D0%B8_%D1%82%D0%B0%D0%BA%D1%81%D0%BE%D0%BD&amp;action=edit&amp;redlink=1" TargetMode="External"/><Relationship Id="rId5" Type="http://schemas.openxmlformats.org/officeDocument/2006/relationships/hyperlink" Target="http://sr.wikipedia.org/w/index.php?title=%D0%A2%D0%B0%D0%BA%D1%81%D0%BE%D0%BD_%D0%B8%D1%88%D1%87%D0%B5%D0%B7%D0%B0%D0%BE_%D1%83_%D0%BF%D1%80%D0%B8%D1%80%D0%BE%D0%B4%D0%B8&amp;action=edit&amp;redlink=1" TargetMode="External"/><Relationship Id="rId10" Type="http://schemas.openxmlformats.org/officeDocument/2006/relationships/hyperlink" Target="http://sr.wikipedia.org/w/index.php?title=%D0%A2%D0%B0%D0%BA%D1%81%D0%BE%D0%BD_%D0%B7%D0%B0%D0%B2%D0%B8%D1%81%D0%B0%D0%BD_%D0%BE%D0%B4_%D0%B7%D0%B0%D1%88%D1%82%D0%B8%D1%82%D0%B5&amp;action=edit&amp;redlink=1" TargetMode="External"/><Relationship Id="rId4" Type="http://schemas.openxmlformats.org/officeDocument/2006/relationships/hyperlink" Target="http://sr.wikipedia.org/wiki/%D0%95%D0%BD%D0%B3%D0%BB%D0%B5%D1%81%D0%BA%D0%B8_%D1%98%D0%B5%D0%B7%D0%B8%D0%BA" TargetMode="External"/><Relationship Id="rId9" Type="http://schemas.openxmlformats.org/officeDocument/2006/relationships/hyperlink" Target="http://sr.wikipedia.org/w/index.php?title=%D0%A2%D0%B0%D0%BA%D1%81%D0%BE%D0%BD_%D1%83_%D0%BD%D0%B8%D0%B6%D0%B5%D0%BC_%D1%81%D1%82%D0%B5%D0%BF%D0%B5%D0%BD%D1%83_%D0%BE%D0%BF%D0%B0%D1%81%D0%BD%D0%BE%D1%81%D1%82%D0%B8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wallsave.com/wallpapers/1024x768/abstract-/65698/abstract-green-ecology-christian-65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361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5536" y="19168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200" dirty="0" smtClean="0"/>
              <a:t>8. </a:t>
            </a:r>
            <a:r>
              <a:rPr lang="sr-Cyrl-RS" sz="3200" dirty="0" smtClean="0"/>
              <a:t>ВЕЖБА</a:t>
            </a:r>
          </a:p>
          <a:p>
            <a:pPr algn="ctr"/>
            <a:r>
              <a:rPr lang="sr-Cyrl-RS" sz="3200" dirty="0" smtClean="0"/>
              <a:t>УГРОЖЕНЕ И ЗАШТИЋЕНЕ БИЉНЕ И ЖИВОТИЊСКЕ ВРСТЕ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4704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Проглашавањем њихових </a:t>
            </a:r>
            <a:r>
              <a:rPr lang="ru-RU" sz="2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станишта за строге природне резервате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у којим влада посебан режим и у којима је активност људи сведена на најмању меру, представља најефикаснији начин заштите угрожених врста.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Најсложенији али и најобухватнији облик заштите природе су </a:t>
            </a:r>
            <a:r>
              <a:rPr lang="ru-RU" sz="2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национални паркови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у чијем се оквиру налази већи број резервата. 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23528" y="0"/>
            <a:ext cx="857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ea typeface="Times New Roman" pitchFamily="18" charset="0"/>
                <a:cs typeface="Arial" pitchFamily="34" charset="0"/>
              </a:rPr>
              <a:t>Заштита и очување биодиверзитета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3140968"/>
            <a:ext cx="9144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 свету је такође оформљена и </a:t>
            </a:r>
            <a:r>
              <a:rPr lang="ru-RU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Црна књига 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 којој је попис више хиљада врста биљака и животиња које је човек нажалост, истребио својим бахатим, похлепним и немарним понашањем.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82" name="Picture 2" descr="http://media.web.britannica.com/eb-media/08/117808-004-BE1D7B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842" y="4077072"/>
            <a:ext cx="5469158" cy="27809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25144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Врсте изумрле под утицајем човека: птице додо и мамо, путнички голуб, тасманијски вук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zelenazemlja.com/images/crni_b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238750" cy="39338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84784"/>
            <a:ext cx="9144000" cy="3323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 Европи постоји шест главних </a:t>
            </a:r>
            <a:r>
              <a:rPr lang="ru-RU" dirty="0" smtClean="0">
                <a:hlinkClick r:id="rId2" tooltip="Биорегион"/>
              </a:rPr>
              <a:t>биорегиона</a:t>
            </a:r>
            <a:r>
              <a:rPr lang="ru-RU" dirty="0" smtClean="0"/>
              <a:t> од чега је пет заступљено у </a:t>
            </a:r>
            <a:r>
              <a:rPr lang="ru-RU" dirty="0" smtClean="0">
                <a:hlinkClick r:id="rId3" tooltip="Србија"/>
              </a:rPr>
              <a:t>Србији</a:t>
            </a:r>
            <a:r>
              <a:rPr lang="ru-RU" dirty="0" smtClean="0"/>
              <a:t>, што довољно говори о богатству </a:t>
            </a:r>
            <a:r>
              <a:rPr lang="ru-RU" dirty="0" smtClean="0">
                <a:hlinkClick r:id="rId4" tooltip="Биодиверзитет"/>
              </a:rPr>
              <a:t>биодиверзитета</a:t>
            </a:r>
            <a:r>
              <a:rPr lang="ru-RU" dirty="0" smtClean="0"/>
              <a:t> у Србији. У циљу заштите тог богатства </a:t>
            </a:r>
            <a:r>
              <a:rPr lang="ru-RU" dirty="0" smtClean="0">
                <a:hlinkClick r:id="rId5" tooltip="1999"/>
              </a:rPr>
              <a:t>1999</a:t>
            </a:r>
            <a:r>
              <a:rPr lang="ru-RU" dirty="0" smtClean="0"/>
              <a:t>. године је урађена научна </a:t>
            </a:r>
            <a:r>
              <a:rPr lang="ru-RU" dirty="0" smtClean="0">
                <a:hlinkClick r:id="rId6" tooltip="Публикација (чланак још није написан)"/>
              </a:rPr>
              <a:t>публикација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Црвена књига флоре и фауне Србије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(I том - који садржи прелиминарну листу најугроженијих биљака) према критеријумима </a:t>
            </a:r>
            <a:r>
              <a:rPr lang="ru-RU" dirty="0" smtClean="0">
                <a:hlinkClick r:id="rId7" tooltip="Међународна унија за заштиту природе"/>
              </a:rPr>
              <a:t>Међународне уније за заштиту природе</a:t>
            </a:r>
            <a:r>
              <a:rPr lang="ru-RU" dirty="0" smtClean="0"/>
              <a:t> (ИУЦН). Поједине врсте биљака су истовремено стављене и на светску и европску </a:t>
            </a:r>
            <a:r>
              <a:rPr lang="ru-RU" b="1" dirty="0" smtClean="0"/>
              <a:t>Црвену листу</a:t>
            </a:r>
            <a:r>
              <a:rPr lang="ru-RU" dirty="0" smtClean="0"/>
              <a:t> чиме је указано на њихов значај.</a:t>
            </a:r>
          </a:p>
          <a:p>
            <a:r>
              <a:rPr lang="sr-Cyrl-RS" dirty="0" smtClean="0"/>
              <a:t>Друга Црвена књига је објављена 2003. године и односи се на дневне лептире.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dirty="0" smtClean="0"/>
              <a:t>УГРОЖЕНЕ И ЗАШТИЋЕНЕ БИЉНЕ И ЖИВОТИЊСКЕ ВРСТЕ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5013176"/>
            <a:ext cx="9144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 Србији постоји 215 угрожених врста биљака које су стављене под најстрожи режим заштите. У овом тексту биће представљене само неке од драгоцених биљака наше флоре, које су и Уредбом из 1993. године стављене под заштиту.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5408" y="2204864"/>
            <a:ext cx="5328592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Ovo je veoma retka i zaštićena biljka ne samo kod nas već i u čitavoj Evropi.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Može se naći samo na veoma nepristupačnim, kamenitim, planinskim liticama.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Kod nas se može naći samo na Kopaoniku i Mučnju.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0" y="1484784"/>
            <a:ext cx="38824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Runolist (Leontopodium alpinum)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200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  <p:pic>
        <p:nvPicPr>
          <p:cNvPr id="3" name="Picture 1" descr="http://www.stauder.net/bildearkiv/Gentiana%20lutea%2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160240" cy="2838777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31840" y="5013176"/>
            <a:ext cx="5832648" cy="11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Koristi se već više od 2000 godina kao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izuzetno lekovita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biljka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Nekontrolisano branje posle II svetskog rata dovelo je do toga da postane ugrožena i zaštićena vrsta. Raste na jako nepristupačnim, planinskim, kamenitim terenima. 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59832" y="4293096"/>
            <a:ext cx="34919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Žuta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lincura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sr-Latn-R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Gentiana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lute</a:t>
            </a:r>
            <a:r>
              <a:rPr kumimoji="0" lang="sr-Latn-R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a)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www.zastita-prirode.hr/var/ezflow_site/storage/images/zasticena-priroda/zasticena-podrucja/nacionalni-parkovi/nacionalni-park-sjeverni-velebit/runolist-leontopodium-alpinum/974-1-cro-HR/runolist-Leontopodium-alpinum_fancybo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635895" cy="2725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http://www.bruehlmeier.info/Bilder/2933%20Cypripedium%20calceolus%20Frauenschuh%20Frauenschuh%2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016224" cy="3037261"/>
          </a:xfrm>
          <a:prstGeom prst="rect">
            <a:avLst/>
          </a:prstGeom>
          <a:noFill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563888" y="1916832"/>
            <a:ext cx="5040560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ajlepša evropska orhideja raste u Srbiji samo na Suvoj planini. Zaštićena je od strane UNESKO-a kao svetska prirodna retkost.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75856" y="1268760"/>
            <a:ext cx="494757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Gospina papu</a:t>
            </a:r>
            <a:r>
              <a:rPr kumimoji="0" lang="sr-Cyrl-CS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č</a:t>
            </a:r>
            <a:r>
              <a:rPr kumimoji="0" lang="pl-PL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ica 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Cypripedium calceolus</a:t>
            </a:r>
            <a:r>
              <a:rPr kumimoji="0" lang="sr-Cyrl-C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endParaRPr kumimoji="0" lang="sr-Cyrl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10" descr="http://www.bionet-skola.com/w/images/thumb/d/d3/20004507.JPG/368px-200045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592288" cy="2657366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19872" y="4941168"/>
            <a:ext cx="4824536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Zaštićena je biljna vrsta samo u Vojvodini gde je retka biljka. Česta je u šumama hrasta, jasena, graba i bukve kao što se redovno javlja i u četinarskim šumama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Otrovna je biljka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563888" y="4437112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Breberina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sr-Cyrl-C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(š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umarica</a:t>
            </a:r>
            <a:r>
              <a:rPr kumimoji="0" lang="sr-Cyrl-C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otrov</a:t>
            </a:r>
            <a:r>
              <a:rPr kumimoji="0" lang="sr-Cyrl-C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sasa</a:t>
            </a:r>
            <a:r>
              <a:rPr kumimoji="0" lang="sr-Cyrl-C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3" descr="http://www.bionet-skola.com/w/images/thumb/5/5e/Lily.jpg/260px-Li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6290"/>
            <a:ext cx="2376264" cy="3053300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59832" y="2132856"/>
            <a:ext cx="4752528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Beli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lokvanj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vodena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biljka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plivajućim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listovima</a:t>
            </a:r>
            <a:r>
              <a:rPr lang="sr-Latn-RS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i cvetovima koji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su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veoma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lepi</a:t>
            </a: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i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krupni</a:t>
            </a: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Danas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je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ova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biljka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pred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istrebljenjem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zbog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uni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š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tavanja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njenog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prirodnog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stani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š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mo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č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vara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koje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se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ubrzano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isu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š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uju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44008" y="1613411"/>
            <a:ext cx="15648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Beli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lokvanj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419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4" name="Picture 10" descr="zuti lokvan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555168" cy="2104256"/>
          </a:xfrm>
          <a:prstGeom prst="rect">
            <a:avLst/>
          </a:prstGeom>
          <a:noFill/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491880" y="5013176"/>
            <a:ext cx="4536504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Cveta od aprila do septembra. Zovu ga još i žuti lopoč i žuti plutnjak. Sreće se na površini stajaćih voda. Žuti lokvanj je strogo zaštićen u flori Srbije.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355976" y="4565740"/>
            <a:ext cx="1505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Žuti lokvanj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44008" y="4349715"/>
            <a:ext cx="13316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Kovilje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1" descr="800px-Stipa-pennata-fruiting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1520" y="3963938"/>
            <a:ext cx="3168352" cy="2592288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63888" y="5157192"/>
            <a:ext cx="4320480" cy="79320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Kovilje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retka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vrsta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koja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može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naći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Panonskoj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niziji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sr-Latn-R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npr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Deliblatskoj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peščari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 descr="jagorcev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409"/>
            <a:ext cx="3240360" cy="2426823"/>
          </a:xfrm>
          <a:prstGeom prst="rect">
            <a:avLst/>
          </a:prstGeom>
          <a:noFill/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491880" y="2060848"/>
            <a:ext cx="4032448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Jagorčevina je ugrožena vrsta od strane ljudi zbog lepih cvetova.        Spada među najranije prolećno cveće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427984" y="1412776"/>
            <a:ext cx="18094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Jagorčevina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stepski bozu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21940"/>
            <a:ext cx="2232248" cy="2980868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987824" y="2276872"/>
            <a:ext cx="5256584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Ovo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biljka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upadljivo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crvenih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cvetova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koji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ukras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samo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ove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biljke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već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suvih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peskovitih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staništa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Deliblatske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peščare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Istovremeno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razlog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ugrožavanja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njenog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opstanka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Lekovitost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ove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biljke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poznata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od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davnina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499992" y="1685420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Stepski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božur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95183"/>
            <a:ext cx="2376264" cy="2458204"/>
          </a:xfrm>
          <a:prstGeom prst="rect">
            <a:avLst/>
          </a:prstGeom>
          <a:noFill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987824" y="4797152"/>
            <a:ext cx="4752528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Srpska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ramonda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kolačić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ili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cvet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feniks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ostatak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suptropske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flore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Evrope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Mediterana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najverovatnije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afričkog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porekla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Biljku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otkrio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Josif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Pančić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1874. god. </a:t>
            </a: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okolini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Niša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Ovo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višegodišnja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zimzelena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zeljasta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biljka</a:t>
            </a: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283968" y="4349716"/>
            <a:ext cx="21307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Ramonda serbica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41974"/>
            <a:ext cx="2232248" cy="2971499"/>
          </a:xfrm>
          <a:prstGeom prst="rect">
            <a:avLst/>
          </a:prstGeom>
          <a:noFill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43808" y="1988840"/>
            <a:ext cx="5760640" cy="21717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Gorocvet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zečji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mak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gospina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vlas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višegodišnja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zeljasta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biljka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koja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raste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peskovitim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staništima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sušnim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livadama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Predstavlja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ukras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Deliblatske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peščare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Vojvodini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je ova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biljka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zaštićena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1978.god.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Lepota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lekovitost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smeju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zavaraju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ova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biljka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veoma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otrovna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I 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treba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koristiti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bez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stručnog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nadzora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Ovo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višegodišnja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zimzelena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zeljasta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biljka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99992" y="1541404"/>
            <a:ext cx="1206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Gorocvet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5" descr="Drosera spatulata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7504" y="4437112"/>
            <a:ext cx="2927815" cy="2201717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347864" y="4797152"/>
            <a:ext cx="504056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Rosulja pripada rodu karnivornih biljaka odnosno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biljaka mesožderki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Javlja se na mestima osiromašenim mineralnim materijama, pa to nadoknađuje proteinskom ishranom – digestijom životinja. Hvata ih pomoću listova na kojima su žlezde koje prave lepljivu tečnost na koje se potom zalepi insekt.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932040" y="4221088"/>
            <a:ext cx="1475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Rosulja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72000" y="4653136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Molika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95936" y="5085184"/>
            <a:ext cx="4320480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Molika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zimzeleno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drvo</a:t>
            </a: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četinar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visoko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40-50m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koje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može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doživi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starost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200-300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godina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Ostatak je flore čak iz tercijara (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2" tooltip="R"/>
              </a:rPr>
              <a:t>relikt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i 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3" tooltip="E"/>
              </a:rPr>
              <a:t>endemit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centralnog dela Balkana.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936" y="2420888"/>
            <a:ext cx="4680520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Munika je vrsta četinara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naseljava mesta na planini gde je klima najsurovija. Stablo može dostići visinu od 30m, a debljinu od 1m u prečniku.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0" y="1844824"/>
            <a:ext cx="992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Munika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  <p:pic>
        <p:nvPicPr>
          <p:cNvPr id="12290" name="Picture 2" descr="http://www.summitpost.org/images/original/637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7446"/>
            <a:ext cx="3923928" cy="2941633"/>
          </a:xfrm>
          <a:prstGeom prst="rect">
            <a:avLst/>
          </a:prstGeom>
          <a:noFill/>
        </p:spPr>
      </p:pic>
      <p:pic>
        <p:nvPicPr>
          <p:cNvPr id="12292" name="Picture 4" descr="http://park-pelister.com/cck/kcfinder/upload/images/Pinus%20Peuce%20-%20Molika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379948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728"/>
            <a:ext cx="9144000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 средишту наше пажње у односу на многоструко и разноврсно деструктивно деловање човека на животну средину</a:t>
            </a:r>
            <a:r>
              <a:rPr lang="sr-Latn-RS" dirty="0" smtClean="0"/>
              <a:t> </a:t>
            </a:r>
            <a:r>
              <a:rPr lang="ru-RU" dirty="0" smtClean="0"/>
              <a:t>свакако треба да се налази и </a:t>
            </a:r>
            <a:r>
              <a:rPr lang="ru-RU" dirty="0" smtClean="0">
                <a:solidFill>
                  <a:srgbClr val="FF0000"/>
                </a:solidFill>
              </a:rPr>
              <a:t>проблем нестанка органских врста</a:t>
            </a:r>
            <a:r>
              <a:rPr lang="ru-RU" dirty="0" smtClean="0"/>
              <a:t>. Други облици негативног човековог деловања се</a:t>
            </a:r>
            <a:r>
              <a:rPr lang="sr-Latn-RS" dirty="0" smtClean="0"/>
              <a:t> </a:t>
            </a:r>
            <a:r>
              <a:rPr lang="ru-RU" dirty="0" smtClean="0"/>
              <a:t>на наки начин и могу превазићи, али </a:t>
            </a:r>
            <a:r>
              <a:rPr lang="ru-RU" dirty="0" smtClean="0">
                <a:solidFill>
                  <a:srgbClr val="FF0000"/>
                </a:solidFill>
              </a:rPr>
              <a:t>ишчезла односно изумрла органска врста одлази заувек неповратно са наше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планете!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Сматра се да се оваквим утицајем човека на животну средину број врста које неповратно бивају изгубљене пење на фантастичних </a:t>
            </a:r>
            <a:r>
              <a:rPr lang="ru-RU" dirty="0" smtClean="0">
                <a:solidFill>
                  <a:srgbClr val="FF0000"/>
                </a:solidFill>
              </a:rPr>
              <a:t>27.000 врста годишње, односно 74 врсте дневно.</a:t>
            </a:r>
          </a:p>
          <a:p>
            <a:r>
              <a:rPr lang="ru-RU" dirty="0" smtClean="0"/>
              <a:t>Са скоро 100 органских врста изумрлих у току једног дана, стопа изумирања постаје 1.000 пута већа од процењене „нормалне” еволуционе стопе изумирања. </a:t>
            </a:r>
          </a:p>
          <a:p>
            <a:r>
              <a:rPr lang="ru-RU" dirty="0" smtClean="0"/>
              <a:t>Ако се изумирање настави по садашњој стопи, током наредних 30 година могло би да </a:t>
            </a:r>
            <a:r>
              <a:rPr lang="ru-RU" dirty="0" smtClean="0">
                <a:solidFill>
                  <a:srgbClr val="FF0000"/>
                </a:solidFill>
              </a:rPr>
              <a:t>нестане 20% </a:t>
            </a:r>
            <a:r>
              <a:rPr lang="ru-RU" dirty="0" smtClean="0"/>
              <a:t>данашњих врста. С овим би, по својим размерама, могла да се пореди само катастрофа која се догодила пре 65 милиона година, када су са лица Земље нестали диносауруси.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tabLst>
                <a:tab pos="800100" algn="l"/>
              </a:tabLst>
            </a:pP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УТИЦАЈ ЧОВЕКА НА БИОДИВЕРЗИТЕТ </a:t>
            </a:r>
            <a:r>
              <a:rPr lang="sr-Latn-RS" sz="3200" b="1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БИОЛОШКУ РАЗНОВРСНОСТ</a:t>
            </a:r>
            <a:r>
              <a:rPr lang="sr-Latn-RS" sz="3200" b="1" dirty="0" smtClean="0">
                <a:ea typeface="Calibri" pitchFamily="34" charset="0"/>
                <a:cs typeface="Times New Roman" pitchFamily="18" charset="0"/>
              </a:rPr>
              <a:t>)</a:t>
            </a:r>
            <a:endParaRPr lang="ru-RU" sz="3200" b="1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krivulj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35342"/>
            <a:ext cx="3672408" cy="2754306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024336" cy="2646294"/>
          </a:xfrm>
          <a:prstGeom prst="rect">
            <a:avLst/>
          </a:prstGeom>
          <a:noFill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067944" y="5157192"/>
            <a:ext cx="4176464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Evropska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tisa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rasprostranjena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zapadnoj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srednjoj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južnoj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Evropi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severozapadu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Afrike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jugozapadnoj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Aziji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severnog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Irana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427984" y="1340768"/>
            <a:ext cx="13372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Bor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krivulj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72000" y="4221088"/>
            <a:ext cx="1712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Evropska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tisa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067944" y="1772816"/>
            <a:ext cx="4355976" cy="19442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sr-Latn-RS" sz="1400" dirty="0" smtClean="0">
                <a:latin typeface="+mj-lt"/>
                <a:cs typeface="Arial" pitchFamily="34" charset="0"/>
              </a:rPr>
              <a:t>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Bor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krivulj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poseduje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sr-Latn-RS" sz="1400" dirty="0" smtClean="0">
                <a:latin typeface="+mj-lt"/>
                <a:cs typeface="Arial" pitchFamily="34" charset="0"/>
              </a:rPr>
              <a:t>specifičan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korenov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sistem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brojnim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bočnim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korenovima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Zahvaljujući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trome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ova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biljka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od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izuzetnog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značaja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za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sprečavanje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erozije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zemljišta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pogotovo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nižim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predelima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kada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krenu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bujice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snežne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lavine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Visina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izgled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ovog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bora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može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jako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varira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od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poleglog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žbuna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što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najčešće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 do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drveta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visine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10m.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panc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952328" cy="4457155"/>
          </a:xfrm>
          <a:prstGeom prst="rect">
            <a:avLst/>
          </a:prstGeom>
          <a:noFill/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419872" y="2996952"/>
            <a:ext cx="5040560" cy="230425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 Srbiji raste nekoliko desetina biljnih vrsta koje ne žive nigde drugde na svetu -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endemiti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Najpoznatija među njima je Pančićeva omorika, koja je ujedno i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relikt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Nože se naći na području Podrinja, zapadne Srbije i istočne Bosne.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Ime je dobila po srpskom botaničaru Josifu Pančiću koji je otkrio na planini Tari 1875. godine, kod sela Zovine i Rasišta. Pančićeva omorika je tanko, vitko, do 50m visoko četinarsko drvo.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139952" y="2204864"/>
            <a:ext cx="231422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Pančićeva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omorika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УГРОЖЕНЕ И ЗАШТИЋЕНЕ БИЉКЕ СРБИЈЕ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УГРОЖЕНЕ ЖИВОТИЊСКЕ ВРСТЕ СРБИЈЕ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700808"/>
            <a:ext cx="9144000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 Србији постоји </a:t>
            </a:r>
            <a:r>
              <a:rPr lang="en-US" dirty="0" smtClean="0"/>
              <a:t>429 </a:t>
            </a:r>
            <a:r>
              <a:rPr lang="ru-RU" dirty="0" smtClean="0"/>
              <a:t>угрожених врста </a:t>
            </a:r>
            <a:r>
              <a:rPr lang="sr-Cyrl-RS" dirty="0" smtClean="0"/>
              <a:t>животиња</a:t>
            </a:r>
            <a:r>
              <a:rPr lang="en-US" dirty="0" smtClean="0"/>
              <a:t> </a:t>
            </a:r>
            <a:r>
              <a:rPr lang="ru-RU" dirty="0" smtClean="0"/>
              <a:t>које су стављене под најстрожи режим заштите</a:t>
            </a:r>
            <a:r>
              <a:rPr lang="en-US" dirty="0" smtClean="0"/>
              <a:t> </a:t>
            </a:r>
            <a:r>
              <a:rPr lang="sr-Cyrl-RS" dirty="0" smtClean="0"/>
              <a:t>државе. Међу њих спада 273 врсте птица и 66 врста сисара. Заштићена је и 41 врста бескичмењака, 34 врсте инсеката и 15 врста риба. Међу најпознатије заштићене животињске врсте у Србији спадају:</a:t>
            </a:r>
          </a:p>
          <a:p>
            <a:r>
              <a:rPr lang="sr-Cyrl-RS" dirty="0" smtClean="0"/>
              <a:t>рода, белоглави суп, речни рак, бубамара, поједине врсте пеликана, жабе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61048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dirty="0" smtClean="0"/>
              <a:t>На територији Србије као нестале врсте сматрају се црни лешинар, бела кања, мала дропља, орао брадан, тетреб ружевац и многе друге.</a:t>
            </a:r>
            <a:endParaRPr lang="en-US" dirty="0"/>
          </a:p>
        </p:txBody>
      </p:sp>
      <p:pic>
        <p:nvPicPr>
          <p:cNvPr id="10242" name="Picture 2" descr="http://www.zelenazemlja.com/images/nestale_vrs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13176"/>
            <a:ext cx="7620000" cy="952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84233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 </a:t>
            </a:r>
            <a:r>
              <a:rPr lang="sr-Cyrl-RS" dirty="0" smtClean="0"/>
              <a:t>     </a:t>
            </a:r>
            <a:r>
              <a:rPr lang="en-US" sz="1100" dirty="0" smtClean="0"/>
              <a:t> mala </a:t>
            </a:r>
            <a:r>
              <a:rPr lang="en-US" sz="1100" dirty="0" err="1" smtClean="0"/>
              <a:t>droplja</a:t>
            </a:r>
            <a:r>
              <a:rPr lang="en-US" sz="1100" dirty="0" smtClean="0"/>
              <a:t>            </a:t>
            </a:r>
            <a:r>
              <a:rPr lang="en-US" sz="1100" dirty="0" err="1" smtClean="0"/>
              <a:t>tetreb</a:t>
            </a:r>
            <a:r>
              <a:rPr lang="en-US" sz="1100" dirty="0" smtClean="0"/>
              <a:t> </a:t>
            </a:r>
            <a:r>
              <a:rPr lang="en-US" sz="1100" dirty="0" err="1" smtClean="0"/>
              <a:t>ruževac</a:t>
            </a:r>
            <a:r>
              <a:rPr lang="en-US" sz="1100" dirty="0" smtClean="0"/>
              <a:t>                     </a:t>
            </a:r>
            <a:r>
              <a:rPr lang="en-US" sz="1100" dirty="0" err="1" smtClean="0"/>
              <a:t>bela</a:t>
            </a:r>
            <a:r>
              <a:rPr lang="en-US" sz="1100" dirty="0" smtClean="0"/>
              <a:t> </a:t>
            </a:r>
            <a:r>
              <a:rPr lang="en-US" sz="1100" dirty="0" err="1" smtClean="0"/>
              <a:t>kanja</a:t>
            </a:r>
            <a:r>
              <a:rPr lang="en-US" sz="1100" dirty="0" smtClean="0"/>
              <a:t>                            </a:t>
            </a:r>
            <a:r>
              <a:rPr lang="en-US" sz="1100" dirty="0" err="1" smtClean="0"/>
              <a:t>orao</a:t>
            </a:r>
            <a:r>
              <a:rPr lang="en-US" sz="1100" dirty="0" smtClean="0"/>
              <a:t> </a:t>
            </a:r>
            <a:r>
              <a:rPr lang="en-US" sz="1100" dirty="0" err="1" smtClean="0"/>
              <a:t>bradan</a:t>
            </a:r>
            <a:r>
              <a:rPr lang="en-US" sz="1100" dirty="0" smtClean="0"/>
              <a:t> </a:t>
            </a:r>
            <a:r>
              <a:rPr lang="en-US" dirty="0" smtClean="0"/>
              <a:t>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НЕКЕ ЖИВОТИЊСКЕ ВРСТЕ ИЗУМРЛЕ У ПОСЛЕДЊОЈ ДЕЦЕНИЈИ</a:t>
            </a:r>
            <a:endParaRPr lang="en-US" sz="3200" dirty="0"/>
          </a:p>
        </p:txBody>
      </p:sp>
      <p:pic>
        <p:nvPicPr>
          <p:cNvPr id="43010" name="Picture 2" descr="golden to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979712" cy="15837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708920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Златна жаба која је живела у тропским шумама Костарике, последњи пут виђена 1989., 2007.  године проглашена изумрлом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842337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Речни делфин из реке Јангце у Кини последњи пут виђен 2002., а 2007. проглашен изумрлим</a:t>
            </a:r>
            <a:endParaRPr lang="en-US" sz="1200" dirty="0"/>
          </a:p>
        </p:txBody>
      </p:sp>
      <p:pic>
        <p:nvPicPr>
          <p:cNvPr id="43012" name="Picture 4" descr=" MNN.COM›Earth Matters›Animals› Photos            o View           o Edit           o Track  crow.jpg Please select a file: Title: * Vocabularies Site categories: -Animals-Climate &amp;amp; Weather-Energy-Politics-Space-Translating Uncle Sam-Wilderness &amp;amp; Resourc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1800200" cy="1440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28529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Хавајска врана изумрла 2002.</a:t>
            </a:r>
            <a:endParaRPr lang="en-US" sz="1200" dirty="0"/>
          </a:p>
        </p:txBody>
      </p:sp>
      <p:pic>
        <p:nvPicPr>
          <p:cNvPr id="43014" name="Picture 6" descr="Pyrenean ibe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124744"/>
            <a:ext cx="1907704" cy="15261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2708920"/>
            <a:ext cx="212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Пиринејски ибекс 2000. год. последњи примерак изумро; покушано клонирање 2009. али неуспешно</a:t>
            </a:r>
            <a:endParaRPr lang="en-US" sz="1200" dirty="0"/>
          </a:p>
        </p:txBody>
      </p:sp>
      <p:pic>
        <p:nvPicPr>
          <p:cNvPr id="43016" name="Picture 8" descr="Spix&amp;#039;s maca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2250250" cy="18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877272"/>
            <a:ext cx="212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Спикс макао папагај – изумро у дивљини 2000. год, постоји неколико примерака у заточеништву</a:t>
            </a:r>
            <a:endParaRPr lang="en-US" sz="1200" dirty="0"/>
          </a:p>
        </p:txBody>
      </p:sp>
      <p:pic>
        <p:nvPicPr>
          <p:cNvPr id="43020" name="Picture 12" descr="West African black rhi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013042"/>
            <a:ext cx="2232248" cy="178579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39752" y="5842337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Западноафрички црни носорог, након 2000. године није виђен у дивљини, а нема га ни у заточеништву</a:t>
            </a:r>
            <a:endParaRPr lang="en-US" sz="1200" dirty="0"/>
          </a:p>
        </p:txBody>
      </p:sp>
      <p:pic>
        <p:nvPicPr>
          <p:cNvPr id="43022" name="Picture 14" descr="Holdridge&amp;#039;s toa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1980220" cy="15841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95736" y="270892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Холдриџова жаба из тропских шума Костарике није виђена од 1986., 2008. проглашена изумрлом</a:t>
            </a:r>
            <a:endParaRPr lang="en-US" sz="1200" dirty="0"/>
          </a:p>
        </p:txBody>
      </p:sp>
      <p:pic>
        <p:nvPicPr>
          <p:cNvPr id="43024" name="Picture 16" descr="http://img.timeinc.net/time/daily/2007/0708/360_yangtze_dolphin_08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2448272" cy="1734320"/>
          </a:xfrm>
          <a:prstGeom prst="rect">
            <a:avLst/>
          </a:prstGeom>
          <a:noFill/>
        </p:spPr>
      </p:pic>
      <p:pic>
        <p:nvPicPr>
          <p:cNvPr id="43026" name="Picture 18" descr="Po&amp;#039;ouli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2240" y="4005064"/>
            <a:ext cx="2161760" cy="172940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092280" y="587727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Пооули – птица са Хаваја није виђена у дивљини од 2004. године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УГРОЖЕНЕ ЖИВОТИЊСКЕ ВРСТЕ СВЕТА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22568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Неке од најугроженијих врста животиња на свету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Слонови       	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Носорози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Коале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Панде      		  	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Тигрови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Леопарди  </a:t>
            </a:r>
            <a:endParaRPr lang="ru-RU" sz="24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Мајмуни – сви примати: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гориле, шимпанзе,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орангутани, остали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мајмуни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Морске корњаче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Тапири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Китови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Речни делфини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Морске сирене – дугонзи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Морски лавови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71900" cy="26574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077997"/>
            <a:ext cx="4753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АФРИЧКИ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СЛОН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lat. </a:t>
            </a:r>
            <a:r>
              <a:rPr kumimoji="0" lang="sr-Latn-C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Loxodonta aficana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211960" y="1701389"/>
            <a:ext cx="493204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Афрички слон је највећи сисар на Земљи</a:t>
            </a:r>
            <a:r>
              <a:rPr lang="sr-Latn-CS" sz="140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Афрички слонови су живели на подручју између Сахаре и југа Африке, и на подручјима од западне обале Африке до обала Индијског океана. Због уништавања њиховог станишта и криволова њихова популација је ограничена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11021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515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4645194"/>
            <a:ext cx="48013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	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829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Данас дивљи азијски слон живи још само у густим шумама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Индија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исток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југоисток и јужни рубови Хималаје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Шри Ланка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Непал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Бутан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Бангладеш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Кина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крајњи југ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Мианмар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Тајланд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Вијетман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Малезија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Индонезија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520" y="4437112"/>
            <a:ext cx="8136904" cy="2085206"/>
            <a:chOff x="323528" y="1484784"/>
            <a:chExt cx="8136904" cy="2085206"/>
          </a:xfrm>
        </p:grpSpPr>
        <p:sp>
          <p:nvSpPr>
            <p:cNvPr id="17" name="Rectangle 16"/>
            <p:cNvSpPr/>
            <p:nvPr/>
          </p:nvSpPr>
          <p:spPr>
            <a:xfrm>
              <a:off x="323528" y="1484784"/>
              <a:ext cx="42282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ea typeface="Calibri" pitchFamily="34" charset="0"/>
                  <a:cs typeface="Times New Roman" pitchFamily="18" charset="0"/>
                </a:rPr>
                <a:t>ШУМСКИ СЛОН  (</a:t>
              </a:r>
              <a:r>
                <a:rPr lang="en-US" sz="1400" dirty="0" smtClean="0">
                  <a:ea typeface="Calibri" pitchFamily="34" charset="0"/>
                  <a:cs typeface="Times New Roman" pitchFamily="18" charset="0"/>
                  <a:hlinkClick r:id="rId3"/>
                </a:rPr>
                <a:t>lat</a:t>
              </a:r>
              <a:r>
                <a:rPr lang="ru-RU" sz="1400" b="1" dirty="0" smtClean="0">
                  <a:ea typeface="Calibri" pitchFamily="34" charset="0"/>
                  <a:cs typeface="Times New Roman" pitchFamily="18" charset="0"/>
                </a:rPr>
                <a:t>. </a:t>
              </a:r>
              <a:r>
                <a:rPr lang="en-US" sz="1400" b="1" i="1" dirty="0" err="1" smtClean="0">
                  <a:ea typeface="Calibri" pitchFamily="34" charset="0"/>
                  <a:cs typeface="Times New Roman" pitchFamily="18" charset="0"/>
                </a:rPr>
                <a:t>Loxodonta</a:t>
              </a:r>
              <a:r>
                <a:rPr lang="ru-RU" sz="1400" b="1" i="1" dirty="0" smtClean="0"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1400" b="1" i="1" dirty="0" err="1" smtClean="0">
                  <a:ea typeface="Calibri" pitchFamily="34" charset="0"/>
                  <a:cs typeface="Times New Roman" pitchFamily="18" charset="0"/>
                </a:rPr>
                <a:t>cyclotis</a:t>
              </a:r>
              <a:r>
                <a:rPr lang="ru-RU" sz="1400" b="1" dirty="0" smtClean="0">
                  <a:ea typeface="Calibri" pitchFamily="34" charset="0"/>
                  <a:cs typeface="Times New Roman" pitchFamily="18" charset="0"/>
                </a:rPr>
                <a:t>)</a:t>
              </a:r>
              <a:endParaRPr lang="en-US" sz="1400" dirty="0" smtClean="0">
                <a:cs typeface="Arial" pitchFamily="34" charset="0"/>
              </a:endParaRPr>
            </a:p>
          </p:txBody>
        </p:sp>
        <p:sp>
          <p:nvSpPr>
            <p:cNvPr id="18" name="Text Box 1"/>
            <p:cNvSpPr txBox="1">
              <a:spLocks noChangeArrowheads="1"/>
            </p:cNvSpPr>
            <p:nvPr/>
          </p:nvSpPr>
          <p:spPr bwMode="auto">
            <a:xfrm>
              <a:off x="4139952" y="2204864"/>
              <a:ext cx="4320480" cy="10890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r-Cyrl-C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Живи у џунгли. Право станиште су му тропске кишне шуме, у Заиру, Камеруну и Средњоафричкој Републици.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r-Latn-C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r-Latn-C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988840"/>
              <a:ext cx="2362200" cy="1581150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49275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/>
              <a:t>УГРОЖЕНЕ ЖИВОТИЊСКЕ ВРСТЕ СВЕТА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55976" y="1916832"/>
            <a:ext cx="4572000" cy="23467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 smtClean="0"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1400" dirty="0" smtClean="0">
                <a:latin typeface="+mj-lt"/>
                <a:ea typeface="Calibri" pitchFamily="34" charset="0"/>
                <a:cs typeface="Times New Roman" pitchFamily="18" charset="0"/>
              </a:rPr>
              <a:t>зијски слон или индијски слон је друга највећа данас копнена животиња</a:t>
            </a:r>
            <a:r>
              <a:rPr lang="en-US" sz="1400" dirty="0" smtClean="0"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Данас дивљи азијски слон живи у густим шумама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Индије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исток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југоисток и јужни рубови Хималаја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),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Шри Ланке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Непала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Бутана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Бангладеша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Кине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крајњи југ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),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Мианмара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Тајланда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Вијетнама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Малезије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Индонезије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. </a:t>
            </a:r>
            <a:endParaRPr lang="en-US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 smtClean="0">
              <a:latin typeface="+mj-lt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984" y="1556792"/>
            <a:ext cx="471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ИНДИ</a:t>
            </a:r>
            <a:r>
              <a:rPr lang="sr-Cyrl-R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Ј</a:t>
            </a: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СКИ СЛОН (</a:t>
            </a:r>
            <a:r>
              <a:rPr lang="en-US" sz="1400" b="1" i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Elephas</a:t>
            </a:r>
            <a:r>
              <a:rPr lang="en-US" sz="1400" b="1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maximus</a:t>
            </a: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sr-Cyrl-R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УГРОЖЕНЕ ЖИВОТИЊСКЕ ВРСТЕ СВЕТА</a:t>
            </a:r>
            <a:endParaRPr lang="en-US" sz="3200" dirty="0"/>
          </a:p>
        </p:txBody>
      </p:sp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7417"/>
            <a:ext cx="3851920" cy="2570583"/>
          </a:xfrm>
          <a:prstGeom prst="rect">
            <a:avLst/>
          </a:prstGeom>
          <a:noFill/>
        </p:spPr>
      </p:pic>
      <p:pic>
        <p:nvPicPr>
          <p:cNvPr id="5124" name="Picture 4" descr="http://odrzivirazvoj.files.wordpress.com/2011/05/azijski-sl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275856" cy="30629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55976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ТАПИРИ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5013176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Све четири врсте из рода тапира су угрожене. Ово су биљоједи копитари сродни коњима и носорозима, данас живе у тропским шумама Средње и Јужне Америке и Југоисточне Азије </a:t>
            </a:r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971800" cy="2667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169" name="Picture 1" descr="pan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99788"/>
            <a:ext cx="3168352" cy="2373206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03848" y="1844824"/>
            <a:ext cx="5616624" cy="1656183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Бели медвед живи на Северу, управо у леденом појасу око Северног пола, и налази се само тамо где је вода замрзнута већи део године или бар добрим делом.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Бели медвед храни се готово свим животињама које му пружа море и сиромашна обала његовог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станишта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067944" y="1196752"/>
            <a:ext cx="36035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БЕЛИ МЕДВЕД (</a:t>
            </a:r>
            <a:r>
              <a:rPr kumimoji="0" lang="sr-Latn-C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Ursus maritimus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788024" y="4149080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ВЕЛИКИ ПАНДА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779912" y="4760858"/>
            <a:ext cx="51480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Велики панда живи у планинаским бамбусовим шумама средишње и јужне Кине. Велики панда је један од најугоженијих врста животиња на Земљи. </a:t>
            </a:r>
            <a:endParaRPr lang="en-US" sz="900" dirty="0" smtClean="0"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Симбол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Word Wildlife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Funda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(WWO).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Једе лишће бамбуса, јаја, понекад рибу и неке инсекте заједно са бамбусом.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УГРОЖЕНЕ ЖИВОТИЊСКЕ ВРСТЕ СВЕТА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plavi k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037929" cy="2420888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283968" y="2276872"/>
            <a:ext cx="4680520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Белуга китови спадају у најугроженије врсте света. Оно мало што их је преживело, проглашено  је  угроженом  врстом на Аљасци. Лов је заустављен 1999. године, али број китова још није порастао.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92004"/>
            <a:ext cx="3312368" cy="25639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156176" y="1628800"/>
            <a:ext cx="1547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Белуга кит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499992" y="4334232"/>
            <a:ext cx="442798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Плави кит је највећа животиња која је икад живела на Земљи - дугачка је до 33 метара и тежи до 150 и више тона.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Плавих китова је било у великом броју у скоро свим океанима широм света до почетка двадесетог века али данас је популација много мања и то у североисточном Пацифику, Антарктичком и Индијском океану.            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3351960"/>
            <a:ext cx="57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7497" y="4149080"/>
            <a:ext cx="4536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Плави</a:t>
            </a: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кит</a:t>
            </a:r>
            <a:r>
              <a:rPr lang="en-US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400" i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Balaenoptera</a:t>
            </a:r>
            <a:r>
              <a:rPr lang="en-US" sz="14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musculus</a:t>
            </a:r>
            <a:r>
              <a:rPr lang="en-US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)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УГРОЖЕНЕ ЖИВОТИЊСКЕ ВРСТЕ СВЕТА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51920" y="1988840"/>
            <a:ext cx="47160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Највећа морска корњача и један од највећих рептила данашњице, кожаста морска корњача опстала је као врста више од сто милиона година, али јој сада прети изумирање.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2664296" cy="26050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347864" y="4797152"/>
            <a:ext cx="5544616" cy="16778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Коала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торбар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живи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Аустралији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високо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крошњама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еукалиптусовог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дрвећа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Без обзира на законску  заштиту, ипак је врло угрожена врста јер непрестано губи животни простор због честих пожара као и због ширења људских насеља и градње путева унутар подручја која настањује коала.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Насељава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обалска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подручја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источне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јужне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3"/>
              </a:rPr>
              <a:t>Аустралије</a:t>
            </a:r>
            <a:r>
              <a:rPr lang="sr-Cyrl-RS" sz="1400" dirty="0" smtClean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067944" y="4149080"/>
            <a:ext cx="3672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Коала</a:t>
            </a:r>
            <a:r>
              <a:rPr kumimoji="0" lang="sr-Cyrl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400" i="1" dirty="0" err="1" smtClean="0">
                <a:latin typeface="+mj-lt"/>
                <a:ea typeface="Calibri" pitchFamily="34" charset="0"/>
                <a:cs typeface="Times New Roman" pitchFamily="18" charset="0"/>
              </a:rPr>
              <a:t>Phascolarctos</a:t>
            </a:r>
            <a:r>
              <a:rPr lang="en-US" sz="1400" i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+mj-lt"/>
                <a:ea typeface="Calibri" pitchFamily="34" charset="0"/>
                <a:cs typeface="Times New Roman" pitchFamily="18" charset="0"/>
              </a:rPr>
              <a:t>cinereus</a:t>
            </a:r>
            <a:r>
              <a:rPr lang="en-US" sz="1400" dirty="0" smtClean="0">
                <a:latin typeface="+mj-lt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9952" y="1484784"/>
            <a:ext cx="384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Кожаста морска корњача</a:t>
            </a:r>
            <a:endParaRPr lang="en-US" sz="9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УГРОЖЕНЕ ЖИВОТИЊСКЕ ВРСТЕ СВЕТА</a:t>
            </a:r>
            <a:endParaRPr lang="en-US" sz="3200" dirty="0"/>
          </a:p>
        </p:txBody>
      </p:sp>
      <p:pic>
        <p:nvPicPr>
          <p:cNvPr id="2050" name="Picture 2" descr="http://www.mojaoaza.com/upload/kategorije/upoznajte-zivotinje/kozasta-kornjaca-najveca-kornjaca-na-svetu/turt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822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tabLst>
                <a:tab pos="800100" algn="l"/>
              </a:tabLst>
            </a:pP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УТИЦАЈ ЧОВЕКА НА БИОДИВЕРЗИТЕТ </a:t>
            </a:r>
            <a:r>
              <a:rPr lang="sr-Latn-RS" sz="3200" b="1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БИОЛОШКУ РАЗНОВРСНОСТ</a:t>
            </a:r>
            <a:r>
              <a:rPr lang="sr-Latn-RS" sz="3200" b="1" dirty="0" smtClean="0">
                <a:ea typeface="Calibri" pitchFamily="34" charset="0"/>
                <a:cs typeface="Times New Roman" pitchFamily="18" charset="0"/>
              </a:rPr>
              <a:t>)</a:t>
            </a:r>
            <a:endParaRPr lang="ru-RU" sz="3200" b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44319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Уништавање станишта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Уништавање станишта људском активношћу је највећи разлог изумирања врста.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Већина врста је идеално прилагођена станишту на коме живи и у складу са њиме развила је своје специфичне потребе. Без тог станишта врста не може да преживи.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Загађење, исушивање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мочварних земљишта ради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наводњавања, сеча и крчење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шума, уништавање коралних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гребена, путеви и бране који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деле недељиво станиште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само су неки од разлога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изумирања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0" name="Picture 2" descr="http://images.nationalgeographic.com/wpf/media-live/photos/000/651/cache/tedx-deextinction-technologies-could-be-used-to-justify-environment-destruction_65180_600x4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610" y="3429000"/>
            <a:ext cx="515638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27631"/>
            <a:ext cx="2664296" cy="333037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628951" cy="22863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3779912" y="4800600"/>
            <a:ext cx="4894312" cy="186876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Иберијски </a:t>
            </a:r>
            <a:r>
              <a:rPr lang="sr-Cyrl-RS" sz="1400" dirty="0" smtClean="0">
                <a:latin typeface="+mj-lt"/>
                <a:ea typeface="Calibri" pitchFamily="34" charset="0"/>
                <a:cs typeface="Times New Roman" pitchFamily="18" charset="0"/>
              </a:rPr>
              <a:t>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 је једна од две врсте месождера који су ендемске у Европи. Други је минк. Иберијски рис је толико критично угрожен да би могао да постане прва врста дивљих мачака која је истребљена. Према подацима </a:t>
            </a: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WWF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World</a:t>
            </a:r>
            <a:r>
              <a:rPr kumimoji="0" lang="sr-Latn-R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Wildlife fund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] тренутно има мање од 200 јединки у две мале зоне у Шпанији и Португалу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        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644008" y="1124744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Јавански носорог (</a:t>
            </a:r>
            <a:r>
              <a:rPr kumimoji="0" lang="sr-Latn-R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Rhinoceros</a:t>
            </a:r>
            <a:r>
              <a:rPr kumimoji="0" lang="sr-Latn-RS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sondaicus)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067944" y="1701388"/>
            <a:ext cx="486003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 статусом “критично угрожен” на Црвеној листи Међународне Уније за заштиту природе (2009) – ИУЦН Ред Лист (2009), Јавански носорог сматра се једн</a:t>
            </a:r>
            <a:r>
              <a:rPr kumimoji="0" 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 од најугроженијих врста крупних сисара на свету, са само две популације које опстају у дивљини и укупним бројем животиња мањим од 60.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644008" y="4005064"/>
            <a:ext cx="3250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Иберијски</a:t>
            </a:r>
            <a:r>
              <a:rPr kumimoji="0" 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рис (</a:t>
            </a:r>
            <a:r>
              <a:rPr kumimoji="0" lang="sr-Latn-R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Lynx</a:t>
            </a:r>
            <a:r>
              <a:rPr kumimoji="0" lang="sr-Latn-RS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pardinus</a:t>
            </a:r>
            <a:r>
              <a:rPr kumimoji="0" lang="sr-Latn-R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УГРОЖЕНЕ ЖИВОТИЊСКЕ ВРСТЕ СВЕТА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Утицај човека на биодиверзитет </a:t>
            </a:r>
            <a:r>
              <a:rPr lang="sr-Latn-RS" sz="3600" b="1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биолошку разноврсност</a:t>
            </a:r>
            <a:r>
              <a:rPr lang="sr-Latn-RS" sz="3600" b="1" dirty="0" smtClean="0">
                <a:ea typeface="Calibri" pitchFamily="34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68760"/>
            <a:ext cx="9144000" cy="40626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Светска комерцијална експлоатација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Светска комерцијална експлоатација</a:t>
            </a:r>
            <a:r>
              <a:rPr lang="sr-Latn-RS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односно лов и риболов животиња и скупљање односно брање или сеча биљака</a:t>
            </a:r>
            <a:r>
              <a:rPr lang="ru-RU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су довели до тога да су многе врсте изумрле или угрожене.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Пример је индустрија за изловљавање китова која их је довела на границу нестанка са планете.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Афрички црни носорог је скоро истребљен због свог рога који се користи као афродизијак.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Небројени су примери 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изловљавања свега што је 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живо зарад продаје на 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светским тржиштима хране, 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козметике, накита, сувенира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 кућних љубимаца.</a:t>
            </a:r>
            <a:endParaRPr lang="en-US" dirty="0" smtClean="0">
              <a:latin typeface="+mj-lt"/>
              <a:cs typeface="Arial" pitchFamily="34" charset="0"/>
            </a:endParaRPr>
          </a:p>
        </p:txBody>
      </p:sp>
      <p:pic>
        <p:nvPicPr>
          <p:cNvPr id="26626" name="Picture 2" descr="http://lh3.ggpht.com/-XcdoCLlxLNU/Ts6OZNSMS2I/AAAAAAAASQ4/BzbRNmTniIw/whale-hunting-2%25255B6%25255D.jpg?imgmax=8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486" y="3356992"/>
            <a:ext cx="5258514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728"/>
            <a:ext cx="9144000" cy="54476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Новодонесене врсте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Новодонесене или интродуковане врсте у екосистемима изазивају озбиљно пропадање домаћих врста.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Оне могу бити унете случајно или намерно и почињу да се такмиче са домаћим врстама (заузимају исту еколошку нишу) или су чак ове њихов плен. Некада новодонесене врсте са собом носе и паразите или патогене (вирусе, бактерије, гљивице) на које су домаће врсте осетљивије и страдају.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По правилу домаће врсте немају начин да се изборе, па постају бројчано ослабљене или чак нестају. Ефекти овога су често непоправљиви, а ширење нових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врста се не може више 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зауставити.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Пример су многе врсте које су 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донели Европљани у Аустралију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sr-Latn-RS" dirty="0" smtClean="0"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зец, лисица, пас, мачка, камила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које су десетковале или 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истребиле домаће торбарске </a:t>
            </a:r>
            <a:endParaRPr lang="sr-Latn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врсте. </a:t>
            </a:r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Утицај човека на биодиверзитет </a:t>
            </a:r>
            <a:r>
              <a:rPr lang="sr-Latn-RS" sz="3600" b="1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биолошку разноврсност</a:t>
            </a:r>
            <a:r>
              <a:rPr lang="sr-Latn-RS" sz="3600" b="1" dirty="0" smtClean="0">
                <a:ea typeface="Calibri" pitchFamily="34" charset="0"/>
                <a:cs typeface="Times New Roman" pitchFamily="18" charset="0"/>
              </a:rPr>
              <a:t>)</a:t>
            </a:r>
            <a:endParaRPr lang="en-US" dirty="0"/>
          </a:p>
        </p:txBody>
      </p:sp>
      <p:pic>
        <p:nvPicPr>
          <p:cNvPr id="25602" name="Picture 2" descr="http://www.media.pearson.com.au/schools/cw/au_sch_stacey_atlas_5/cs/012/intlinks/fig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941484"/>
            <a:ext cx="4716016" cy="291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96752"/>
            <a:ext cx="9144000" cy="51706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Загађење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Загађење  је врло битан фактор изумирања</a:t>
            </a:r>
            <a:r>
              <a:rPr lang="sr-Latn-RS" dirty="0" smtClean="0"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endParaRPr lang="sr-Cyrl-R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sr-Cyrl-RS" dirty="0" smtClean="0">
                <a:latin typeface="+mj-lt"/>
                <a:ea typeface="Calibri" pitchFamily="34" charset="0"/>
                <a:cs typeface="Times New Roman" pitchFamily="18" charset="0"/>
              </a:rPr>
              <a:t>1. </a:t>
            </a:r>
            <a:r>
              <a:rPr lang="sr-Cyrl-RS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Загађења земљишта </a:t>
            </a:r>
            <a:r>
              <a:rPr lang="sr-Cyrl-RS" dirty="0" smtClean="0">
                <a:latin typeface="+mj-lt"/>
                <a:ea typeface="Calibri" pitchFamily="34" charset="0"/>
                <a:cs typeface="Times New Roman" pitchFamily="18" charset="0"/>
              </a:rPr>
              <a:t>у пољопривреди и производњи хране – пестициди и минерална ђубрива,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хемикалије као адитиви храни, амбалажа - све доспева у спољну средину; на поједине врсте делује девастирајуће.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sr-Latn-RS" dirty="0" smtClean="0">
                <a:latin typeface="+mj-lt"/>
                <a:ea typeface="Calibri" pitchFamily="34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Загађење воде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већ је избрисало неке ендемичне врсте са Земље.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Нафтне мрље убијају целе екосистеме, а не само рибе, птице и сисаре.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sr-Latn-RS" dirty="0" smtClean="0">
                <a:latin typeface="+mj-lt"/>
                <a:ea typeface="Calibri" pitchFamily="34" charset="0"/>
                <a:cs typeface="Times New Roman" pitchFamily="18" charset="0"/>
              </a:rPr>
              <a:t>3. </a:t>
            </a:r>
            <a:r>
              <a:rPr lang="sr-Cyrl-RS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Загађење ваздуха </a:t>
            </a:r>
            <a:r>
              <a:rPr lang="sr-Cyrl-RS" dirty="0" smtClean="0">
                <a:latin typeface="+mj-lt"/>
                <a:ea typeface="Calibri" pitchFamily="34" charset="0"/>
                <a:cs typeface="Times New Roman" pitchFamily="18" charset="0"/>
              </a:rPr>
              <a:t>- к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иселе кише, последица загађења ваздуха (индустрија, саобраћај, рударство), убијају организме у отвореним водама и уништавају шуме.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Повишена температура, односно климатске промене доводе до нестанка многих врста из својих природних станишта.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latin typeface="+mj-lt"/>
                <a:cs typeface="Times New Roman" pitchFamily="18" charset="0"/>
              </a:rPr>
              <a:t>Ултраљубичасто зрачење које појачано делује на жива бића као последица озонских рупа доводи до изумирања планктона у океанима и поремећаја целокупних водених екосистема.</a:t>
            </a:r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Утицај човека на биодиверзитет </a:t>
            </a:r>
            <a:r>
              <a:rPr lang="sr-Latn-RS" sz="3600" b="1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биолошку разноврсност</a:t>
            </a:r>
            <a:r>
              <a:rPr lang="sr-Latn-RS" sz="3600" b="1" dirty="0" smtClean="0">
                <a:ea typeface="Calibri" pitchFamily="34" charset="0"/>
                <a:cs typeface="Times New Roman" pitchFamily="18" charset="0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00457"/>
            <a:ext cx="9143999" cy="57092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Заштита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биодиверзитета представља скуп мера и поступака којима се угрожене биљне и животињске врсте штите од негативног човековог деловања. Она се састоји од низа активности у области 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науке, права и примењених биолошких дисциплина – шумарство, пољопривреда, хортикултура, фармација и сл.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sr-Cyrl-RS" sz="1600" baseline="0" dirty="0" smtClean="0">
                <a:cs typeface="Arial" pitchFamily="34" charset="0"/>
              </a:rPr>
              <a:t>1. Корак</a:t>
            </a:r>
            <a:r>
              <a:rPr lang="sr-Cyrl-RS" sz="1600" dirty="0" smtClean="0">
                <a:cs typeface="Arial" pitchFamily="34" charset="0"/>
              </a:rPr>
              <a:t> у заштити: </a:t>
            </a:r>
            <a:r>
              <a:rPr lang="sr-Cyrl-RS" sz="2000" dirty="0" smtClean="0">
                <a:solidFill>
                  <a:srgbClr val="FF0000"/>
                </a:solidFill>
                <a:cs typeface="Arial" pitchFamily="34" charset="0"/>
              </a:rPr>
              <a:t>научно засновано одређивање степена угрожености неке врсте</a:t>
            </a:r>
            <a:r>
              <a:rPr lang="sr-Cyrl-RS" sz="1600" dirty="0" smtClean="0">
                <a:cs typeface="Arial" pitchFamily="34" charset="0"/>
              </a:rPr>
              <a:t>, односно обима и узрока угрожености као и предвиђање конкретних мера заштите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Специјализоване публикације које садрже све неопходне податке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за решавање проблема заштите врста и њихових станишта означене су као </a:t>
            </a:r>
            <a:r>
              <a:rPr lang="sr-Cyrl-RS" sz="2400" b="1" dirty="0" smtClean="0">
                <a:solidFill>
                  <a:srgbClr val="FF0000"/>
                </a:solidFill>
              </a:rPr>
              <a:t>Црвене листе односно 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Црвене књиге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lang="sr-Cyrl-RS" sz="16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R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Црвене књиге 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cs typeface="Arial" pitchFamily="34" charset="0"/>
              </a:rPr>
              <a:t>садрже податке о особинама врсте,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cs typeface="Arial" pitchFamily="34" charset="0"/>
              </a:rPr>
              <a:t>степену угрожености, факторима угрожавања, као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cs typeface="Arial" pitchFamily="34" charset="0"/>
              </a:rPr>
              <a:t>предлоге мера за њену заштиту. Црвене књиге су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cs typeface="Arial" pitchFamily="34" charset="0"/>
              </a:rPr>
              <a:t>научна основа за покретање конкретних видова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cs typeface="Arial" pitchFamily="34" charset="0"/>
              </a:rPr>
              <a:t>заштите угрожених врста.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sr-Cyrl-RS" sz="1600" dirty="0" smtClean="0">
                <a:solidFill>
                  <a:srgbClr val="0033CC"/>
                </a:solidFill>
                <a:cs typeface="Arial" pitchFamily="34" charset="0"/>
              </a:rPr>
              <a:t>У њима су угрожене врсте сврстане у категорије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sr-Cyrl-RS" sz="1600" dirty="0" smtClean="0">
                <a:solidFill>
                  <a:srgbClr val="0033CC"/>
                </a:solidFill>
                <a:cs typeface="Arial" pitchFamily="34" charset="0"/>
              </a:rPr>
              <a:t>предложене од стране </a:t>
            </a:r>
            <a:r>
              <a:rPr lang="sr-Cyrl-RS" sz="2400" dirty="0" smtClean="0">
                <a:solidFill>
                  <a:srgbClr val="0033CC"/>
                </a:solidFill>
                <a:cs typeface="Arial" pitchFamily="34" charset="0"/>
              </a:rPr>
              <a:t>Међународне уније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sr-Cyrl-RS" sz="2400" dirty="0" smtClean="0">
                <a:solidFill>
                  <a:srgbClr val="0033CC"/>
                </a:solidFill>
                <a:cs typeface="Arial" pitchFamily="34" charset="0"/>
              </a:rPr>
              <a:t>за заштиту природе  </a:t>
            </a:r>
            <a:r>
              <a:rPr lang="sr-Latn-CS" sz="1600" dirty="0" smtClean="0">
                <a:solidFill>
                  <a:srgbClr val="0033CC"/>
                </a:solidFill>
                <a:ea typeface="Times New Roman" pitchFamily="18" charset="0"/>
                <a:cs typeface="Arial" pitchFamily="34" charset="0"/>
              </a:rPr>
              <a:t>(International  Union of </a:t>
            </a:r>
            <a:endParaRPr lang="sr-Cyrl-RS" sz="1600" dirty="0" smtClean="0">
              <a:solidFill>
                <a:srgbClr val="0033CC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sr-Latn-CS" sz="1600" dirty="0" smtClean="0">
                <a:solidFill>
                  <a:srgbClr val="0033CC"/>
                </a:solidFill>
                <a:ea typeface="Times New Roman" pitchFamily="18" charset="0"/>
                <a:cs typeface="Arial" pitchFamily="34" charset="0"/>
              </a:rPr>
              <a:t>the conservation of Nature – IUCN).</a:t>
            </a:r>
            <a:endParaRPr kumimoji="0" lang="sr-Cyrl-RS" sz="1600" b="0" i="0" u="none" strike="noStrike" cap="none" normalizeH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ea typeface="Times New Roman" pitchFamily="18" charset="0"/>
                <a:cs typeface="Arial" pitchFamily="34" charset="0"/>
              </a:rPr>
              <a:t>Заштита и очување биодиверзитета</a:t>
            </a:r>
            <a:endParaRPr lang="en-US" sz="3200" dirty="0"/>
          </a:p>
        </p:txBody>
      </p:sp>
      <p:pic>
        <p:nvPicPr>
          <p:cNvPr id="23554" name="Picture 2" descr="http://www.zzps.rs/novo/kontent/stranicy/izdanja_naucna_i_strucna_izdanja/crvena-knjiga-flore-srbi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432113"/>
            <a:ext cx="2483768" cy="342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/>
              <a:t>КАТЕГОРИЈЕ УГРОЖЕНОСТИ ВРСТА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1124744"/>
            <a:ext cx="9144000" cy="55399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r-Cyrl-RS" dirty="0" smtClean="0"/>
          </a:p>
          <a:p>
            <a:pPr lvl="0"/>
            <a:r>
              <a:rPr lang="sr-Cyrl-RS" dirty="0" smtClean="0">
                <a:ea typeface="Times New Roman" pitchFamily="18" charset="0"/>
                <a:cs typeface="Arial" pitchFamily="34" charset="0"/>
              </a:rPr>
              <a:t>Категорије угрожених врста према </a:t>
            </a:r>
            <a:r>
              <a:rPr lang="sr-Latn-CS" dirty="0" smtClean="0">
                <a:ea typeface="Times New Roman" pitchFamily="18" charset="0"/>
                <a:cs typeface="Arial" pitchFamily="34" charset="0"/>
              </a:rPr>
              <a:t>IUCN </a:t>
            </a:r>
            <a:r>
              <a:rPr lang="sr-Cyrl-RS" dirty="0" smtClean="0">
                <a:ea typeface="Times New Roman" pitchFamily="18" charset="0"/>
                <a:cs typeface="Arial" pitchFamily="34" charset="0"/>
              </a:rPr>
              <a:t>су</a:t>
            </a:r>
            <a:r>
              <a:rPr lang="sr-Latn-CS" dirty="0" smtClean="0">
                <a:ea typeface="Times New Roman" pitchFamily="18" charset="0"/>
                <a:cs typeface="Arial" pitchFamily="34" charset="0"/>
              </a:rPr>
              <a:t>:</a:t>
            </a:r>
            <a:endParaRPr lang="sr-Cyrl-RS" dirty="0" smtClean="0"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 — </a:t>
            </a:r>
            <a:r>
              <a:rPr lang="sr-Cyrl-RS" sz="2000" dirty="0" smtClean="0">
                <a:solidFill>
                  <a:srgbClr val="FF0000"/>
                </a:solidFill>
                <a:hlinkClick r:id="rId2" tooltip="Изумрли таксон (чланак још није написан)"/>
              </a:rPr>
              <a:t>таксони изумрли</a:t>
            </a:r>
            <a:r>
              <a:rPr lang="sr-Cyrl-RS" sz="2000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након </a:t>
            </a:r>
            <a:r>
              <a:rPr lang="sr-Cyrl-RS" dirty="0" smtClean="0">
                <a:solidFill>
                  <a:srgbClr val="FF0000"/>
                </a:solidFill>
                <a:hlinkClick r:id="rId3" tooltip="1500."/>
              </a:rPr>
              <a:t>1500.</a:t>
            </a:r>
            <a:r>
              <a:rPr lang="sr-Cyrl-RS" dirty="0" smtClean="0">
                <a:solidFill>
                  <a:srgbClr val="FF0000"/>
                </a:solidFill>
              </a:rPr>
              <a:t> године (скраћеница потиче од </a:t>
            </a:r>
            <a:r>
              <a:rPr lang="sr-Cyrl-RS" dirty="0" smtClean="0">
                <a:solidFill>
                  <a:srgbClr val="FF0000"/>
                </a:solidFill>
                <a:hlinkClick r:id="rId4" tooltip="Енглески језик"/>
              </a:rPr>
              <a:t>енглеске</a:t>
            </a:r>
            <a:r>
              <a:rPr lang="sr-Cyrl-RS" dirty="0" smtClean="0">
                <a:solidFill>
                  <a:srgbClr val="FF0000"/>
                </a:solidFill>
              </a:rPr>
              <a:t> речи </a:t>
            </a:r>
            <a:r>
              <a:rPr lang="en-US" dirty="0" smtClean="0">
                <a:solidFill>
                  <a:srgbClr val="FF0000"/>
                </a:solidFill>
              </a:rPr>
              <a:t>Extinct);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EW — </a:t>
            </a:r>
            <a:r>
              <a:rPr lang="sr-Cyrl-RS" sz="2000" dirty="0" smtClean="0">
                <a:solidFill>
                  <a:srgbClr val="FF0000"/>
                </a:solidFill>
                <a:hlinkClick r:id="rId5" tooltip="Таксон ишчезао у природи (чланак још није написан)"/>
              </a:rPr>
              <a:t>таксон ишчезао у природи</a:t>
            </a:r>
            <a:r>
              <a:rPr lang="sr-Cyrl-RS" sz="2000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(</a:t>
            </a:r>
            <a:r>
              <a:rPr lang="sr-Cyrl-RS" dirty="0" smtClean="0">
                <a:solidFill>
                  <a:srgbClr val="FF0000"/>
                </a:solidFill>
                <a:hlinkClick r:id="rId4" tooltip="Енглески језик"/>
              </a:rPr>
              <a:t>енгл.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Extinct in the wild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 — </a:t>
            </a:r>
            <a:r>
              <a:rPr lang="sr-Cyrl-RS" sz="2000" dirty="0" smtClean="0">
                <a:solidFill>
                  <a:srgbClr val="FF0000"/>
                </a:solidFill>
                <a:hlinkClick r:id="rId6" tooltip="Крајње угрожени таксон (чланак још није написан)"/>
              </a:rPr>
              <a:t>крајње угрожени таксон</a:t>
            </a:r>
            <a:r>
              <a:rPr lang="sr-Cyrl-RS" sz="2000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(</a:t>
            </a:r>
            <a:r>
              <a:rPr lang="sr-Cyrl-RS" dirty="0" smtClean="0">
                <a:solidFill>
                  <a:srgbClr val="FF0000"/>
                </a:solidFill>
                <a:hlinkClick r:id="rId4" tooltip="Енглески језик"/>
              </a:rPr>
              <a:t>енгл.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Critically Endangered</a:t>
            </a:r>
            <a:r>
              <a:rPr lang="en-US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 — </a:t>
            </a:r>
            <a:r>
              <a:rPr lang="sr-Cyrl-RS" sz="2000" dirty="0" smtClean="0">
                <a:solidFill>
                  <a:srgbClr val="FF0000"/>
                </a:solidFill>
                <a:hlinkClick r:id="rId7" tooltip="Угрожени таксон (чланак још није написан)"/>
              </a:rPr>
              <a:t>угрожени таксон</a:t>
            </a:r>
            <a:r>
              <a:rPr lang="sr-Cyrl-RS" sz="2000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(</a:t>
            </a:r>
            <a:r>
              <a:rPr lang="sr-Cyrl-RS" dirty="0" smtClean="0">
                <a:solidFill>
                  <a:srgbClr val="FF0000"/>
                </a:solidFill>
                <a:hlinkClick r:id="rId4" tooltip="Енглески језик"/>
              </a:rPr>
              <a:t>енгл.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Endangered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sr-Cyrl-RS" dirty="0" smtClean="0">
                <a:solidFill>
                  <a:srgbClr val="FF0000"/>
                </a:solidFill>
              </a:rPr>
              <a:t>и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VU — </a:t>
            </a:r>
            <a:r>
              <a:rPr lang="sr-Cyrl-RS" sz="2000" dirty="0" smtClean="0">
                <a:solidFill>
                  <a:srgbClr val="FF0000"/>
                </a:solidFill>
                <a:hlinkClick r:id="rId8" tooltip="Рањив таксон (чланак још није написан)"/>
              </a:rPr>
              <a:t>рањив таксон</a:t>
            </a:r>
            <a:r>
              <a:rPr lang="sr-Cyrl-RS" sz="2000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(</a:t>
            </a:r>
            <a:r>
              <a:rPr lang="sr-Cyrl-RS" dirty="0" smtClean="0">
                <a:solidFill>
                  <a:srgbClr val="FF0000"/>
                </a:solidFill>
                <a:hlinkClick r:id="rId4" tooltip="Енглески језик"/>
              </a:rPr>
              <a:t>енгл.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Vulnerable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LR — </a:t>
            </a:r>
            <a:r>
              <a:rPr lang="sr-Cyrl-RS" sz="2000" dirty="0" smtClean="0">
                <a:solidFill>
                  <a:srgbClr val="FF0000"/>
                </a:solidFill>
                <a:hlinkClick r:id="rId9" tooltip="Таксон у нижем степену опасности (чланак још није написан)"/>
              </a:rPr>
              <a:t>таксон у нижем степену опасности</a:t>
            </a:r>
            <a:r>
              <a:rPr lang="sr-Cyrl-RS" sz="2000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(</a:t>
            </a:r>
            <a:r>
              <a:rPr lang="sr-Cyrl-RS" dirty="0" smtClean="0">
                <a:solidFill>
                  <a:srgbClr val="FF0000"/>
                </a:solidFill>
                <a:hlinkClick r:id="rId4" tooltip="Енглески језик"/>
              </a:rPr>
              <a:t>енгл.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Low risk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, </a:t>
            </a:r>
            <a:r>
              <a:rPr lang="sr-Cyrl-RS" dirty="0" smtClean="0"/>
              <a:t>категорија која се даље дели на: </a:t>
            </a:r>
          </a:p>
          <a:p>
            <a:pPr lvl="1"/>
            <a:r>
              <a:rPr lang="en-US" dirty="0" smtClean="0"/>
              <a:t>LR/</a:t>
            </a:r>
            <a:r>
              <a:rPr lang="en-US" dirty="0" err="1" smtClean="0"/>
              <a:t>cd</a:t>
            </a:r>
            <a:r>
              <a:rPr lang="en-US" dirty="0" smtClean="0"/>
              <a:t> — </a:t>
            </a:r>
            <a:r>
              <a:rPr lang="sr-Cyrl-RS" dirty="0" smtClean="0">
                <a:hlinkClick r:id="rId10" tooltip="Таксон зависан од заштите (чланак још није написан)"/>
              </a:rPr>
              <a:t>таксон зависан од заштите</a:t>
            </a:r>
            <a:r>
              <a:rPr lang="sr-Cyrl-RS" dirty="0" smtClean="0"/>
              <a:t> (</a:t>
            </a:r>
            <a:r>
              <a:rPr lang="sr-Cyrl-RS" dirty="0" smtClean="0">
                <a:hlinkClick r:id="rId4" tooltip="Енглески језик"/>
              </a:rPr>
              <a:t>енгл.</a:t>
            </a:r>
            <a:r>
              <a:rPr lang="sr-Cyrl-RS" dirty="0" smtClean="0"/>
              <a:t> </a:t>
            </a:r>
            <a:r>
              <a:rPr lang="en-US" i="1" dirty="0" smtClean="0"/>
              <a:t>Conservation dependent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LR/</a:t>
            </a:r>
            <a:r>
              <a:rPr lang="en-US" dirty="0" err="1" smtClean="0"/>
              <a:t>nt</a:t>
            </a:r>
            <a:r>
              <a:rPr lang="en-US" dirty="0" smtClean="0"/>
              <a:t> — </a:t>
            </a:r>
            <a:r>
              <a:rPr lang="sr-Cyrl-RS" dirty="0" smtClean="0">
                <a:hlinkClick r:id="rId11" tooltip="Скоро угрожени таксон (чланак још није написан)"/>
              </a:rPr>
              <a:t>скоро угрожени таксон</a:t>
            </a:r>
            <a:r>
              <a:rPr lang="sr-Cyrl-RS" dirty="0" smtClean="0"/>
              <a:t> (</a:t>
            </a:r>
            <a:r>
              <a:rPr lang="sr-Cyrl-RS" dirty="0" smtClean="0">
                <a:hlinkClick r:id="rId4" tooltip="Енглески језик"/>
              </a:rPr>
              <a:t>енгл.</a:t>
            </a:r>
            <a:r>
              <a:rPr lang="sr-Cyrl-RS" dirty="0" smtClean="0"/>
              <a:t> </a:t>
            </a:r>
            <a:r>
              <a:rPr lang="en-US" i="1" dirty="0" smtClean="0"/>
              <a:t>Nearly threatened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LR/</a:t>
            </a:r>
            <a:r>
              <a:rPr lang="en-US" dirty="0" err="1" smtClean="0"/>
              <a:t>lc</a:t>
            </a:r>
            <a:r>
              <a:rPr lang="en-US" dirty="0" smtClean="0"/>
              <a:t> — </a:t>
            </a:r>
            <a:r>
              <a:rPr lang="sr-Cyrl-RS" dirty="0" smtClean="0">
                <a:hlinkClick r:id="rId12" tooltip="Таксон у нижем степену опасности — последња брига (чланак још није написан)"/>
              </a:rPr>
              <a:t>последња брига</a:t>
            </a:r>
            <a:r>
              <a:rPr lang="sr-Cyrl-RS" dirty="0" smtClean="0"/>
              <a:t> (</a:t>
            </a:r>
            <a:r>
              <a:rPr lang="sr-Cyrl-RS" dirty="0" smtClean="0">
                <a:hlinkClick r:id="rId4" tooltip="Енглески језик"/>
              </a:rPr>
              <a:t>енгл.</a:t>
            </a:r>
            <a:r>
              <a:rPr lang="sr-Cyrl-RS" dirty="0" smtClean="0"/>
              <a:t> </a:t>
            </a:r>
            <a:r>
              <a:rPr lang="en-US" i="1" dirty="0" smtClean="0"/>
              <a:t>Least concern</a:t>
            </a:r>
            <a:r>
              <a:rPr lang="en-US" dirty="0" smtClean="0"/>
              <a:t>)</a:t>
            </a:r>
          </a:p>
          <a:p>
            <a:r>
              <a:rPr lang="sr-Cyrl-RS" dirty="0" smtClean="0"/>
              <a:t>Постоје и две додатне </a:t>
            </a:r>
            <a:r>
              <a:rPr lang="en-US" dirty="0" smtClean="0"/>
              <a:t>IUCN </a:t>
            </a:r>
            <a:r>
              <a:rPr lang="sr-Cyrl-RS" dirty="0" smtClean="0"/>
              <a:t>категорије:</a:t>
            </a:r>
          </a:p>
          <a:p>
            <a:r>
              <a:rPr lang="en-US" dirty="0" smtClean="0"/>
              <a:t>DD — </a:t>
            </a:r>
            <a:r>
              <a:rPr lang="sr-Cyrl-RS" dirty="0" smtClean="0"/>
              <a:t>таксон са недовољно података о угрожености (</a:t>
            </a:r>
            <a:r>
              <a:rPr lang="sr-Cyrl-RS" dirty="0" smtClean="0">
                <a:hlinkClick r:id="rId4" tooltip="Енглески језик"/>
              </a:rPr>
              <a:t>енгл.</a:t>
            </a:r>
            <a:r>
              <a:rPr lang="sr-Cyrl-RS" dirty="0" smtClean="0"/>
              <a:t> </a:t>
            </a:r>
            <a:r>
              <a:rPr lang="en-US" i="1" dirty="0" smtClean="0"/>
              <a:t>Data deficient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 — </a:t>
            </a:r>
            <a:r>
              <a:rPr lang="sr-Cyrl-RS" dirty="0" smtClean="0"/>
              <a:t>таксон није евалуисан, или није евалуисан по </a:t>
            </a:r>
            <a:r>
              <a:rPr lang="en-US" dirty="0" smtClean="0"/>
              <a:t>IUCN </a:t>
            </a:r>
            <a:r>
              <a:rPr lang="sr-Cyrl-RS" dirty="0" smtClean="0"/>
              <a:t>критеријумима (</a:t>
            </a:r>
            <a:r>
              <a:rPr lang="sr-Cyrl-RS" dirty="0" smtClean="0">
                <a:hlinkClick r:id="rId4" tooltip="Енглески језик"/>
              </a:rPr>
              <a:t>енгл.</a:t>
            </a:r>
            <a:r>
              <a:rPr lang="sr-Cyrl-RS" dirty="0" smtClean="0"/>
              <a:t> </a:t>
            </a:r>
            <a:r>
              <a:rPr lang="en-US" i="1" dirty="0" smtClean="0"/>
              <a:t>Not evaluated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2769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2. Корак у заштити: </a:t>
            </a:r>
          </a:p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Ретке и угрожене врсте из ових публикација су </a:t>
            </a:r>
            <a:r>
              <a:rPr lang="ru-RU" sz="2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заштићене законом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. За те врсте постоји забрана коришћења, уништавања и предузимања других активности којима би се могле угрозити оне саме или њихова станишта (забрана брања, сакупљања, сечења или чупања из корена – биљке и забрана хватања, заробљавања, убијања или озлеђивања животриња, уништавање или сакупљање њихових јаја, приказивање у комерцијалне сврхе и слично)</a:t>
            </a:r>
            <a:r>
              <a:rPr lang="vi-VN" dirty="0" smtClean="0"/>
              <a:t>.</a:t>
            </a:r>
            <a:r>
              <a:rPr lang="sr-Cyrl-RS" dirty="0" smtClean="0"/>
              <a:t> </a:t>
            </a:r>
            <a:endParaRPr lang="vi-VN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ea typeface="Times New Roman" pitchFamily="18" charset="0"/>
                <a:cs typeface="Arial" pitchFamily="34" charset="0"/>
              </a:rPr>
              <a:t>Заштита и очување биодиверзитета</a:t>
            </a:r>
            <a:endParaRPr lang="en-US" sz="3200" dirty="0"/>
          </a:p>
        </p:txBody>
      </p:sp>
      <p:pic>
        <p:nvPicPr>
          <p:cNvPr id="21506" name="Picture 2" descr="http://www.12points.rs/wp-content/uploads/2013/03/zakon-republika-srbi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153275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2798</Words>
  <Application>Microsoft Office PowerPoint</Application>
  <PresentationFormat>On-screen Show (4:3)</PresentationFormat>
  <Paragraphs>215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УТИЦАЈ ЧОВЕКА НА БИОДИВЕРЗИТЕТ (БИОЛОШКУ РАЗНОВРСНОСТ)</vt:lpstr>
      <vt:lpstr>УТИЦАЈ ЧОВЕКА НА БИОДИВЕРЗИТЕТ (БИОЛОШКУ РАЗНОВРСНОСТ)</vt:lpstr>
      <vt:lpstr>Утицај човека на биодиверзитет (биолошку разноврсност)</vt:lpstr>
      <vt:lpstr>Утицај човека на биодиверзитет (биолошку разноврсност)</vt:lpstr>
      <vt:lpstr>Утицај човека на биодиверзитет (биолошку разноврсност)</vt:lpstr>
      <vt:lpstr>Заштита и очување биодиверзитета</vt:lpstr>
      <vt:lpstr>КАТЕГОРИЈЕ УГРОЖЕНОСТИ ВРСТА</vt:lpstr>
      <vt:lpstr>Заштита и очување биодиверзитета</vt:lpstr>
      <vt:lpstr>Заштита и очување биодиверзитета</vt:lpstr>
      <vt:lpstr>УГРОЖЕНЕ И ЗАШТИЋЕНЕ БИЉКЕ СРБИЈЕ</vt:lpstr>
      <vt:lpstr>УГРОЖЕНЕ И ЗАШТИЋЕНЕ БИЉНЕ И ЖИВОТИЊСКЕ ВРСТЕ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ЖИВОТИЊСКЕ ВРСТЕ СРБИЈЕ</vt:lpstr>
      <vt:lpstr>НЕКЕ ЖИВОТИЊСКЕ ВРСТЕ ИЗУМРЛЕ У ПОСЛЕДЊОЈ ДЕЦЕНИЈИ</vt:lpstr>
      <vt:lpstr>УГРОЖЕНЕ ЖИВОТИЊСКЕ ВРСТЕ СВЕТА</vt:lpstr>
      <vt:lpstr>УГРОЖЕНЕ ЖИВОТИЊСКЕ ВРСТЕ СВЕТА</vt:lpstr>
      <vt:lpstr>УГРОЖЕНЕ ЖИВОТИЊСКЕ ВРСТЕ СВЕТА</vt:lpstr>
      <vt:lpstr>УГРОЖЕНЕ ЖИВОТИЊСКЕ ВРСТЕ СВЕТА</vt:lpstr>
      <vt:lpstr>УГРОЖЕНЕ ЖИВОТИЊСКЕ ВРСТЕ СВЕТА</vt:lpstr>
      <vt:lpstr>УГРОЖЕНЕ ЖИВОТИЊСКЕ ВРСТЕ СВЕТА</vt:lpstr>
      <vt:lpstr>УГРОЖЕНЕ ЖИВОТИЊСКЕ ВРСТЕ СВЕТА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УГРОЖЕНЕ И ЗАШТИЋЕНЕ БИЉКЕ СРБИЈЕ</dc:title>
  <dc:creator>Stojkov</dc:creator>
  <cp:lastModifiedBy>Master</cp:lastModifiedBy>
  <cp:revision>99</cp:revision>
  <dcterms:created xsi:type="dcterms:W3CDTF">2014-04-19T07:59:40Z</dcterms:created>
  <dcterms:modified xsi:type="dcterms:W3CDTF">2014-04-29T16:12:10Z</dcterms:modified>
</cp:coreProperties>
</file>