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4" r:id="rId5"/>
    <p:sldId id="258" r:id="rId6"/>
    <p:sldId id="261" r:id="rId7"/>
    <p:sldId id="259" r:id="rId8"/>
    <p:sldId id="260" r:id="rId9"/>
    <p:sldId id="262" r:id="rId10"/>
    <p:sldId id="265" r:id="rId11"/>
    <p:sldId id="266" r:id="rId12"/>
    <p:sldId id="267" r:id="rId13"/>
    <p:sldId id="268" r:id="rId14"/>
    <p:sldId id="274" r:id="rId15"/>
    <p:sldId id="269" r:id="rId16"/>
    <p:sldId id="270" r:id="rId17"/>
    <p:sldId id="271" r:id="rId18"/>
    <p:sldId id="272" r:id="rId19"/>
    <p:sldId id="273" r:id="rId20"/>
    <p:sldId id="275" r:id="rId21"/>
    <p:sldId id="276" r:id="rId22"/>
    <p:sldId id="277" r:id="rId23"/>
    <p:sldId id="278" r:id="rId24"/>
    <p:sldId id="279" r:id="rId25"/>
    <p:sldId id="283" r:id="rId26"/>
    <p:sldId id="280" r:id="rId27"/>
    <p:sldId id="281" r:id="rId28"/>
    <p:sldId id="282" r:id="rId29"/>
    <p:sldId id="285" r:id="rId30"/>
    <p:sldId id="284" r:id="rId31"/>
    <p:sldId id="286" r:id="rId32"/>
    <p:sldId id="287" r:id="rId33"/>
    <p:sldId id="288" r:id="rId34"/>
    <p:sldId id="289" r:id="rId35"/>
    <p:sldId id="292"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4AC"/>
    <a:srgbClr val="6C8FA0"/>
    <a:srgbClr val="8C6BA1"/>
    <a:srgbClr val="E78625"/>
    <a:srgbClr val="5F9AAD"/>
    <a:srgbClr val="008000"/>
    <a:srgbClr val="2A562C"/>
    <a:srgbClr val="E85C24"/>
    <a:srgbClr val="F34D19"/>
    <a:srgbClr val="49D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0435F-A497-4F66-8C0A-FCA86C4CAEDB}"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0435F-A497-4F66-8C0A-FCA86C4CAEDB}"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0435F-A497-4F66-8C0A-FCA86C4CAEDB}"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0435F-A497-4F66-8C0A-FCA86C4CAEDB}"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0435F-A497-4F66-8C0A-FCA86C4CAEDB}"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0435F-A497-4F66-8C0A-FCA86C4CAEDB}"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0435F-A497-4F66-8C0A-FCA86C4CAEDB}" type="datetimeFigureOut">
              <a:rPr lang="en-US" smtClean="0"/>
              <a:pPr/>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0435F-A497-4F66-8C0A-FCA86C4CAEDB}" type="datetimeFigureOut">
              <a:rPr lang="en-US" smtClean="0"/>
              <a:pPr/>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0435F-A497-4F66-8C0A-FCA86C4CAEDB}" type="datetimeFigureOut">
              <a:rPr lang="en-US" smtClean="0"/>
              <a:pPr/>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0435F-A497-4F66-8C0A-FCA86C4CAEDB}"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0435F-A497-4F66-8C0A-FCA86C4CAEDB}"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857F6-0E1F-4CC3-AA8E-82C20990E7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0435F-A497-4F66-8C0A-FCA86C4CAEDB}" type="datetimeFigureOut">
              <a:rPr lang="en-US" smtClean="0"/>
              <a:pPr/>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857F6-0E1F-4CC3-AA8E-82C20990E7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normAutofit/>
          </a:bodyPr>
          <a:lstStyle/>
          <a:p>
            <a:r>
              <a:rPr lang="sr-Cyrl-RS" sz="3200" dirty="0" smtClean="0"/>
              <a:t>КЛИМА И КЛИМАТСКЕ ПРОМЕНЕ</a:t>
            </a:r>
            <a:endParaRPr lang="en-US" sz="3200" dirty="0"/>
          </a:p>
        </p:txBody>
      </p:sp>
      <p:pic>
        <p:nvPicPr>
          <p:cNvPr id="3" name="Picture 2" descr="http://www.meteorologyclimate.com/climate-map.jpg"/>
          <p:cNvPicPr>
            <a:picLocks noChangeAspect="1" noChangeArrowheads="1"/>
          </p:cNvPicPr>
          <p:nvPr/>
        </p:nvPicPr>
        <p:blipFill>
          <a:blip r:embed="rId2" cstate="print"/>
          <a:srcRect/>
          <a:stretch>
            <a:fillRect/>
          </a:stretch>
        </p:blipFill>
        <p:spPr bwMode="auto">
          <a:xfrm>
            <a:off x="0" y="1268760"/>
            <a:ext cx="9144000" cy="55892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sbs.utexas.edu/levin/bio213/biomes/grasslands/steppe.gif"/>
          <p:cNvPicPr>
            <a:picLocks noChangeAspect="1" noChangeArrowheads="1"/>
          </p:cNvPicPr>
          <p:nvPr/>
        </p:nvPicPr>
        <p:blipFill>
          <a:blip r:embed="rId2" cstate="print"/>
          <a:srcRect/>
          <a:stretch>
            <a:fillRect/>
          </a:stretch>
        </p:blipFill>
        <p:spPr bwMode="auto">
          <a:xfrm>
            <a:off x="4716016" y="3861048"/>
            <a:ext cx="4460540" cy="2996952"/>
          </a:xfrm>
          <a:prstGeom prst="rect">
            <a:avLst/>
          </a:prstGeom>
          <a:noFill/>
        </p:spPr>
      </p:pic>
      <p:pic>
        <p:nvPicPr>
          <p:cNvPr id="6" name="Picture 4" descr="http://cdn2.arkive.org/media/85/856F1B31-ECCF-43F9-BC92-3B62E0639C7E/Presentation.Large/Eastern-deciduous-forest-in-autum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67235"/>
            <a:ext cx="4499992" cy="2990765"/>
          </a:xfrm>
          <a:prstGeom prst="rect">
            <a:avLst/>
          </a:prstGeom>
          <a:noFill/>
        </p:spPr>
      </p:pic>
      <p:sp>
        <p:nvSpPr>
          <p:cNvPr id="7" name="Title 1"/>
          <p:cNvSpPr>
            <a:spLocks noGrp="1"/>
          </p:cNvSpPr>
          <p:nvPr>
            <p:ph type="title"/>
          </p:nvPr>
        </p:nvSpPr>
        <p:spPr>
          <a:xfrm>
            <a:off x="323528" y="404664"/>
            <a:ext cx="4330824" cy="620688"/>
          </a:xfrm>
        </p:spPr>
        <p:txBody>
          <a:bodyPr>
            <a:normAutofit/>
          </a:bodyPr>
          <a:lstStyle/>
          <a:p>
            <a:r>
              <a:rPr lang="sr-Cyrl-RS" sz="3200" dirty="0" smtClean="0"/>
              <a:t>УМЕРЕНА КЛИМА</a:t>
            </a:r>
            <a:endParaRPr lang="en-US" sz="3200" dirty="0"/>
          </a:p>
        </p:txBody>
      </p:sp>
      <p:pic>
        <p:nvPicPr>
          <p:cNvPr id="25602" name="Picture 2" descr="Four seasons spring, summer, autumn, winter"/>
          <p:cNvPicPr>
            <a:picLocks noChangeAspect="1" noChangeArrowheads="1"/>
          </p:cNvPicPr>
          <p:nvPr/>
        </p:nvPicPr>
        <p:blipFill>
          <a:blip r:embed="rId4" cstate="print"/>
          <a:srcRect/>
          <a:stretch>
            <a:fillRect/>
          </a:stretch>
        </p:blipFill>
        <p:spPr bwMode="auto">
          <a:xfrm>
            <a:off x="5148064" y="548680"/>
            <a:ext cx="3810000" cy="2562226"/>
          </a:xfrm>
          <a:prstGeom prst="rect">
            <a:avLst/>
          </a:prstGeom>
          <a:noFill/>
        </p:spPr>
      </p:pic>
      <p:sp>
        <p:nvSpPr>
          <p:cNvPr id="9" name="TextBox 8"/>
          <p:cNvSpPr txBox="1"/>
          <p:nvPr/>
        </p:nvSpPr>
        <p:spPr>
          <a:xfrm>
            <a:off x="0" y="3212976"/>
            <a:ext cx="9144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r-Cyrl-RS" dirty="0" smtClean="0"/>
              <a:t>Умерена влажна:                                     Умерена сува:</a:t>
            </a:r>
          </a:p>
          <a:p>
            <a:r>
              <a:rPr lang="sr-Cyrl-RS" dirty="0" smtClean="0"/>
              <a:t>листопадне шуме и ливаде       ► ► ►  степе и пустиње</a:t>
            </a:r>
            <a:endParaRPr lang="en-US" dirty="0"/>
          </a:p>
        </p:txBody>
      </p:sp>
      <p:sp>
        <p:nvSpPr>
          <p:cNvPr id="10" name="TextBox 9"/>
          <p:cNvSpPr txBox="1"/>
          <p:nvPr/>
        </p:nvSpPr>
        <p:spPr>
          <a:xfrm>
            <a:off x="467544" y="1628800"/>
            <a:ext cx="388843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sr-Cyrl-RS" dirty="0" smtClean="0"/>
              <a:t>Смена годишњих доба!!!</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20688"/>
          </a:xfrm>
        </p:spPr>
        <p:txBody>
          <a:bodyPr>
            <a:normAutofit/>
          </a:bodyPr>
          <a:lstStyle/>
          <a:p>
            <a:r>
              <a:rPr lang="sr-Cyrl-RS" sz="3200" dirty="0" smtClean="0"/>
              <a:t>ПОЛАРНА КЛИМА</a:t>
            </a:r>
            <a:endParaRPr lang="en-US" sz="3200" dirty="0"/>
          </a:p>
        </p:txBody>
      </p:sp>
      <p:sp>
        <p:nvSpPr>
          <p:cNvPr id="3" name="Content Placeholder 2"/>
          <p:cNvSpPr>
            <a:spLocks noGrp="1"/>
          </p:cNvSpPr>
          <p:nvPr>
            <p:ph idx="1"/>
          </p:nvPr>
        </p:nvSpPr>
        <p:spPr>
          <a:xfrm>
            <a:off x="0" y="980728"/>
            <a:ext cx="9144000" cy="2664296"/>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indent="0">
              <a:spcBef>
                <a:spcPts val="0"/>
              </a:spcBef>
              <a:buNone/>
            </a:pPr>
            <a:r>
              <a:rPr lang="en-US" dirty="0" smtClean="0"/>
              <a:t>ПОЛАРНА КЛИМА: </a:t>
            </a:r>
            <a:endParaRPr lang="sr-Cyrl-RS" dirty="0" smtClean="0"/>
          </a:p>
          <a:p>
            <a:pPr marL="0" indent="0">
              <a:spcBef>
                <a:spcPts val="0"/>
              </a:spcBef>
              <a:buNone/>
            </a:pPr>
            <a:r>
              <a:rPr lang="en-US" dirty="0" err="1" smtClean="0"/>
              <a:t>Влада</a:t>
            </a:r>
            <a:r>
              <a:rPr lang="en-US" dirty="0" smtClean="0"/>
              <a:t> </a:t>
            </a:r>
            <a:r>
              <a:rPr lang="en-US" dirty="0" err="1" smtClean="0"/>
              <a:t>на</a:t>
            </a:r>
            <a:r>
              <a:rPr lang="en-US" dirty="0" smtClean="0"/>
              <a:t> </a:t>
            </a:r>
            <a:r>
              <a:rPr lang="en-US" dirty="0" err="1" smtClean="0"/>
              <a:t>северном</a:t>
            </a:r>
            <a:r>
              <a:rPr lang="en-US" dirty="0" smtClean="0"/>
              <a:t> и </a:t>
            </a:r>
            <a:r>
              <a:rPr lang="en-US" dirty="0" err="1" smtClean="0"/>
              <a:t>јужном</a:t>
            </a:r>
            <a:r>
              <a:rPr lang="en-US" dirty="0" smtClean="0"/>
              <a:t> </a:t>
            </a:r>
            <a:r>
              <a:rPr lang="en-US" dirty="0" err="1" smtClean="0"/>
              <a:t>полу</a:t>
            </a:r>
            <a:r>
              <a:rPr lang="sr-Cyrl-RS" dirty="0" smtClean="0"/>
              <a:t> -</a:t>
            </a:r>
            <a:r>
              <a:rPr lang="en-US" dirty="0" smtClean="0"/>
              <a:t> </a:t>
            </a:r>
            <a:endParaRPr lang="sr-Cyrl-RS" dirty="0" smtClean="0"/>
          </a:p>
          <a:p>
            <a:pPr marL="0" indent="0">
              <a:spcBef>
                <a:spcPts val="0"/>
              </a:spcBef>
              <a:buNone/>
            </a:pPr>
            <a:r>
              <a:rPr lang="en-US" dirty="0" err="1" smtClean="0">
                <a:solidFill>
                  <a:srgbClr val="FF0000"/>
                </a:solidFill>
              </a:rPr>
              <a:t>Арктик</a:t>
            </a:r>
            <a:r>
              <a:rPr lang="en-US" dirty="0" smtClean="0">
                <a:solidFill>
                  <a:srgbClr val="FF0000"/>
                </a:solidFill>
              </a:rPr>
              <a:t> и </a:t>
            </a:r>
            <a:r>
              <a:rPr lang="en-US" dirty="0" err="1" smtClean="0">
                <a:solidFill>
                  <a:srgbClr val="FF0000"/>
                </a:solidFill>
              </a:rPr>
              <a:t>Антарктик</a:t>
            </a:r>
            <a:endParaRPr lang="sr-Cyrl-RS" dirty="0" smtClean="0">
              <a:solidFill>
                <a:srgbClr val="FF0000"/>
              </a:solidFill>
            </a:endParaRPr>
          </a:p>
          <a:p>
            <a:pPr marL="0" indent="0">
              <a:spcBef>
                <a:spcPts val="0"/>
              </a:spcBef>
              <a:buNone/>
            </a:pPr>
            <a:endParaRPr lang="sr-Cyrl-RS" dirty="0" smtClean="0">
              <a:solidFill>
                <a:srgbClr val="1414AC"/>
              </a:solidFill>
            </a:endParaRPr>
          </a:p>
          <a:p>
            <a:pPr marL="0" indent="0">
              <a:spcBef>
                <a:spcPts val="0"/>
              </a:spcBef>
              <a:buNone/>
            </a:pPr>
            <a:r>
              <a:rPr lang="en-US" dirty="0" err="1" smtClean="0">
                <a:solidFill>
                  <a:srgbClr val="1414AC"/>
                </a:solidFill>
              </a:rPr>
              <a:t>Температуре</a:t>
            </a:r>
            <a:r>
              <a:rPr lang="en-US" dirty="0" smtClean="0">
                <a:solidFill>
                  <a:srgbClr val="1414AC"/>
                </a:solidFill>
              </a:rPr>
              <a:t> </a:t>
            </a:r>
            <a:r>
              <a:rPr lang="en-US" dirty="0" err="1" smtClean="0">
                <a:solidFill>
                  <a:srgbClr val="1414AC"/>
                </a:solidFill>
              </a:rPr>
              <a:t>ваздуха</a:t>
            </a:r>
            <a:r>
              <a:rPr lang="en-US" dirty="0" smtClean="0">
                <a:solidFill>
                  <a:srgbClr val="1414AC"/>
                </a:solidFill>
              </a:rPr>
              <a:t> </a:t>
            </a:r>
            <a:r>
              <a:rPr lang="en-US" dirty="0" err="1" smtClean="0">
                <a:solidFill>
                  <a:srgbClr val="1414AC"/>
                </a:solidFill>
              </a:rPr>
              <a:t>су</a:t>
            </a:r>
            <a:r>
              <a:rPr lang="en-US" dirty="0" smtClean="0">
                <a:solidFill>
                  <a:srgbClr val="1414AC"/>
                </a:solidFill>
              </a:rPr>
              <a:t> </a:t>
            </a:r>
            <a:r>
              <a:rPr lang="en-US" dirty="0" err="1" smtClean="0">
                <a:solidFill>
                  <a:srgbClr val="1414AC"/>
                </a:solidFill>
              </a:rPr>
              <a:t>веома</a:t>
            </a:r>
            <a:r>
              <a:rPr lang="en-US" dirty="0" smtClean="0">
                <a:solidFill>
                  <a:srgbClr val="1414AC"/>
                </a:solidFill>
              </a:rPr>
              <a:t> </a:t>
            </a:r>
            <a:r>
              <a:rPr lang="en-US" dirty="0" err="1" smtClean="0">
                <a:solidFill>
                  <a:srgbClr val="1414AC"/>
                </a:solidFill>
              </a:rPr>
              <a:t>ниске</a:t>
            </a:r>
            <a:r>
              <a:rPr lang="en-US" dirty="0" smtClean="0">
                <a:solidFill>
                  <a:srgbClr val="1414AC"/>
                </a:solidFill>
              </a:rPr>
              <a:t>, а </a:t>
            </a:r>
            <a:r>
              <a:rPr lang="en-US" dirty="0" err="1" smtClean="0">
                <a:solidFill>
                  <a:srgbClr val="1414AC"/>
                </a:solidFill>
              </a:rPr>
              <a:t>релативна</a:t>
            </a:r>
            <a:r>
              <a:rPr lang="en-US" dirty="0" smtClean="0">
                <a:solidFill>
                  <a:srgbClr val="1414AC"/>
                </a:solidFill>
              </a:rPr>
              <a:t> </a:t>
            </a:r>
            <a:r>
              <a:rPr lang="en-US" dirty="0" err="1" smtClean="0">
                <a:solidFill>
                  <a:srgbClr val="1414AC"/>
                </a:solidFill>
              </a:rPr>
              <a:t>влажност</a:t>
            </a:r>
            <a:r>
              <a:rPr lang="en-US" dirty="0" smtClean="0">
                <a:solidFill>
                  <a:srgbClr val="1414AC"/>
                </a:solidFill>
              </a:rPr>
              <a:t> </a:t>
            </a:r>
            <a:r>
              <a:rPr lang="en-US" dirty="0" err="1" smtClean="0">
                <a:solidFill>
                  <a:srgbClr val="1414AC"/>
                </a:solidFill>
              </a:rPr>
              <a:t>ваздуха</a:t>
            </a:r>
            <a:r>
              <a:rPr lang="en-US" dirty="0" smtClean="0">
                <a:solidFill>
                  <a:srgbClr val="1414AC"/>
                </a:solidFill>
              </a:rPr>
              <a:t> </a:t>
            </a:r>
            <a:r>
              <a:rPr lang="en-US" dirty="0" err="1" smtClean="0">
                <a:solidFill>
                  <a:srgbClr val="1414AC"/>
                </a:solidFill>
              </a:rPr>
              <a:t>је</a:t>
            </a:r>
            <a:r>
              <a:rPr lang="en-US" dirty="0" smtClean="0">
                <a:solidFill>
                  <a:srgbClr val="1414AC"/>
                </a:solidFill>
              </a:rPr>
              <a:t> </a:t>
            </a:r>
            <a:r>
              <a:rPr lang="en-US" dirty="0" err="1" smtClean="0">
                <a:solidFill>
                  <a:srgbClr val="1414AC"/>
                </a:solidFill>
              </a:rPr>
              <a:t>висока</a:t>
            </a:r>
            <a:r>
              <a:rPr lang="en-US" dirty="0" smtClean="0"/>
              <a:t>. </a:t>
            </a:r>
            <a:endParaRPr lang="sr-Cyrl-RS" dirty="0" smtClean="0"/>
          </a:p>
          <a:p>
            <a:pPr marL="0" indent="0">
              <a:spcBef>
                <a:spcPts val="0"/>
              </a:spcBef>
              <a:buNone/>
            </a:pPr>
            <a:endParaRPr lang="sr-Cyrl-RS" dirty="0" smtClean="0"/>
          </a:p>
          <a:p>
            <a:pPr marL="0" indent="0">
              <a:spcBef>
                <a:spcPts val="0"/>
              </a:spcBef>
              <a:buNone/>
            </a:pPr>
            <a:r>
              <a:rPr lang="en-US" dirty="0" err="1" smtClean="0">
                <a:solidFill>
                  <a:srgbClr val="2A562C"/>
                </a:solidFill>
              </a:rPr>
              <a:t>Услови</a:t>
            </a:r>
            <a:r>
              <a:rPr lang="en-US" dirty="0" smtClean="0">
                <a:solidFill>
                  <a:srgbClr val="2A562C"/>
                </a:solidFill>
              </a:rPr>
              <a:t> </a:t>
            </a:r>
            <a:r>
              <a:rPr lang="en-US" dirty="0" err="1" smtClean="0">
                <a:solidFill>
                  <a:srgbClr val="2A562C"/>
                </a:solidFill>
              </a:rPr>
              <a:t>живота</a:t>
            </a:r>
            <a:r>
              <a:rPr lang="en-US" dirty="0" smtClean="0">
                <a:solidFill>
                  <a:srgbClr val="2A562C"/>
                </a:solidFill>
              </a:rPr>
              <a:t> </a:t>
            </a:r>
            <a:r>
              <a:rPr lang="en-US" dirty="0" err="1" smtClean="0">
                <a:solidFill>
                  <a:srgbClr val="2A562C"/>
                </a:solidFill>
              </a:rPr>
              <a:t>су</a:t>
            </a:r>
            <a:r>
              <a:rPr lang="en-US" dirty="0" smtClean="0">
                <a:solidFill>
                  <a:srgbClr val="2A562C"/>
                </a:solidFill>
              </a:rPr>
              <a:t> </a:t>
            </a:r>
            <a:r>
              <a:rPr lang="en-US" dirty="0" err="1" smtClean="0">
                <a:solidFill>
                  <a:srgbClr val="2A562C"/>
                </a:solidFill>
              </a:rPr>
              <a:t>неповољни</a:t>
            </a:r>
            <a:r>
              <a:rPr lang="en-US" dirty="0" smtClean="0">
                <a:solidFill>
                  <a:srgbClr val="2A562C"/>
                </a:solidFill>
              </a:rPr>
              <a:t>, </a:t>
            </a:r>
            <a:r>
              <a:rPr lang="en-US" dirty="0" err="1" smtClean="0">
                <a:solidFill>
                  <a:srgbClr val="2A562C"/>
                </a:solidFill>
              </a:rPr>
              <a:t>флора</a:t>
            </a:r>
            <a:r>
              <a:rPr lang="en-US" dirty="0" smtClean="0">
                <a:solidFill>
                  <a:srgbClr val="2A562C"/>
                </a:solidFill>
              </a:rPr>
              <a:t> и </a:t>
            </a:r>
            <a:r>
              <a:rPr lang="en-US" dirty="0" err="1" smtClean="0">
                <a:solidFill>
                  <a:srgbClr val="2A562C"/>
                </a:solidFill>
              </a:rPr>
              <a:t>фауна</a:t>
            </a:r>
            <a:r>
              <a:rPr lang="en-US" dirty="0" smtClean="0">
                <a:solidFill>
                  <a:srgbClr val="2A562C"/>
                </a:solidFill>
              </a:rPr>
              <a:t> </a:t>
            </a:r>
            <a:r>
              <a:rPr lang="en-US" dirty="0" err="1" smtClean="0">
                <a:solidFill>
                  <a:srgbClr val="2A562C"/>
                </a:solidFill>
              </a:rPr>
              <a:t>сиромашна</a:t>
            </a:r>
            <a:r>
              <a:rPr lang="en-US" dirty="0" smtClean="0">
                <a:solidFill>
                  <a:srgbClr val="2A562C"/>
                </a:solidFill>
              </a:rPr>
              <a:t>.</a:t>
            </a:r>
          </a:p>
          <a:p>
            <a:pPr>
              <a:buNone/>
            </a:pPr>
            <a:endParaRPr lang="en-US" dirty="0"/>
          </a:p>
        </p:txBody>
      </p:sp>
      <p:pic>
        <p:nvPicPr>
          <p:cNvPr id="24579" name="Picture 3" descr="http://assets.worldwildlife.org/photos/1559/images/hero_small/HI_228500Hero.jpg?134559760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437112"/>
            <a:ext cx="3707905" cy="2420888"/>
          </a:xfrm>
          <a:prstGeom prst="rect">
            <a:avLst/>
          </a:prstGeom>
          <a:noFill/>
        </p:spPr>
      </p:pic>
      <p:pic>
        <p:nvPicPr>
          <p:cNvPr id="24581" name="Picture 5" descr="http://www.sciencenewsline.com/news/images/2014022723020065.jpg"/>
          <p:cNvPicPr>
            <a:picLocks noChangeAspect="1" noChangeArrowheads="1"/>
          </p:cNvPicPr>
          <p:nvPr/>
        </p:nvPicPr>
        <p:blipFill>
          <a:blip r:embed="rId3" cstate="print"/>
          <a:srcRect/>
          <a:stretch>
            <a:fillRect/>
          </a:stretch>
        </p:blipFill>
        <p:spPr bwMode="auto">
          <a:xfrm>
            <a:off x="5041528" y="4437112"/>
            <a:ext cx="4102472" cy="2420888"/>
          </a:xfrm>
          <a:prstGeom prst="rect">
            <a:avLst/>
          </a:prstGeom>
          <a:noFill/>
        </p:spPr>
      </p:pic>
      <p:sp>
        <p:nvSpPr>
          <p:cNvPr id="7" name="TextBox 6"/>
          <p:cNvSpPr txBox="1"/>
          <p:nvPr/>
        </p:nvSpPr>
        <p:spPr>
          <a:xfrm>
            <a:off x="0" y="4077072"/>
            <a:ext cx="37079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sr-Cyrl-RS" dirty="0" smtClean="0"/>
              <a:t>СЕВЕРНИ ПОЛ!!!</a:t>
            </a:r>
            <a:endParaRPr lang="en-US" dirty="0"/>
          </a:p>
        </p:txBody>
      </p:sp>
      <p:sp>
        <p:nvSpPr>
          <p:cNvPr id="8" name="TextBox 7"/>
          <p:cNvSpPr txBox="1"/>
          <p:nvPr/>
        </p:nvSpPr>
        <p:spPr>
          <a:xfrm>
            <a:off x="5076056" y="4005064"/>
            <a:ext cx="406794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sr-Cyrl-RS" dirty="0" smtClean="0"/>
              <a:t>ЈУЖНИ ПОЛ!!!</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sr-Cyrl-RS" sz="3200" dirty="0" smtClean="0"/>
              <a:t>ПРЕЛАЗНЕ КЛИМАТСКЕ ОБЛАСТИ</a:t>
            </a:r>
            <a:endParaRPr lang="en-US" sz="3200" dirty="0"/>
          </a:p>
        </p:txBody>
      </p:sp>
      <p:sp>
        <p:nvSpPr>
          <p:cNvPr id="3" name="Content Placeholder 2"/>
          <p:cNvSpPr>
            <a:spLocks noGrp="1"/>
          </p:cNvSpPr>
          <p:nvPr>
            <p:ph idx="1"/>
          </p:nvPr>
        </p:nvSpPr>
        <p:spPr>
          <a:xfrm>
            <a:off x="0" y="980728"/>
            <a:ext cx="9144000" cy="4752528"/>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n-US" dirty="0" err="1" smtClean="0"/>
              <a:t>Између</a:t>
            </a:r>
            <a:r>
              <a:rPr lang="en-US" dirty="0" smtClean="0"/>
              <a:t> </a:t>
            </a:r>
            <a:r>
              <a:rPr lang="en-US" dirty="0" err="1" smtClean="0"/>
              <a:t>основних</a:t>
            </a:r>
            <a:r>
              <a:rPr lang="en-US" dirty="0" smtClean="0"/>
              <a:t> </a:t>
            </a:r>
            <a:r>
              <a:rPr lang="en-US" dirty="0" err="1" smtClean="0"/>
              <a:t>климатских</a:t>
            </a:r>
            <a:r>
              <a:rPr lang="en-US" dirty="0" smtClean="0"/>
              <a:t> </a:t>
            </a:r>
            <a:r>
              <a:rPr lang="en-US" dirty="0" err="1" smtClean="0"/>
              <a:t>појасева</a:t>
            </a:r>
            <a:r>
              <a:rPr lang="en-US" dirty="0" smtClean="0"/>
              <a:t> </a:t>
            </a:r>
            <a:r>
              <a:rPr lang="en-US" dirty="0" err="1" smtClean="0"/>
              <a:t>постоје</a:t>
            </a:r>
            <a:r>
              <a:rPr lang="en-US" dirty="0" smtClean="0"/>
              <a:t> </a:t>
            </a:r>
            <a:r>
              <a:rPr lang="en-US" dirty="0" err="1" smtClean="0"/>
              <a:t>прелазне</a:t>
            </a:r>
            <a:r>
              <a:rPr lang="en-US" dirty="0" smtClean="0"/>
              <a:t> </a:t>
            </a:r>
            <a:r>
              <a:rPr lang="en-US" dirty="0" err="1" smtClean="0"/>
              <a:t>климатске</a:t>
            </a:r>
            <a:r>
              <a:rPr lang="en-US" dirty="0" smtClean="0"/>
              <a:t> </a:t>
            </a:r>
            <a:r>
              <a:rPr lang="en-US" dirty="0" err="1" smtClean="0"/>
              <a:t>области</a:t>
            </a:r>
            <a:r>
              <a:rPr lang="en-US" dirty="0" smtClean="0"/>
              <a:t> </a:t>
            </a:r>
            <a:r>
              <a:rPr lang="en-US" dirty="0" err="1" smtClean="0"/>
              <a:t>са</a:t>
            </a:r>
            <a:r>
              <a:rPr lang="en-US" dirty="0" smtClean="0"/>
              <a:t> </a:t>
            </a:r>
            <a:r>
              <a:rPr lang="en-US" sz="4000" dirty="0" err="1" smtClean="0">
                <a:solidFill>
                  <a:srgbClr val="FF0000"/>
                </a:solidFill>
              </a:rPr>
              <a:t>суптропском</a:t>
            </a:r>
            <a:r>
              <a:rPr lang="en-US" sz="4000" dirty="0" smtClean="0">
                <a:solidFill>
                  <a:srgbClr val="FF0000"/>
                </a:solidFill>
              </a:rPr>
              <a:t>, </a:t>
            </a:r>
            <a:r>
              <a:rPr lang="en-US" sz="4000" dirty="0" err="1" smtClean="0">
                <a:solidFill>
                  <a:srgbClr val="FF0000"/>
                </a:solidFill>
              </a:rPr>
              <a:t>субполарном</a:t>
            </a:r>
            <a:r>
              <a:rPr lang="en-US" sz="4000" dirty="0" smtClean="0">
                <a:solidFill>
                  <a:srgbClr val="FF0000"/>
                </a:solidFill>
              </a:rPr>
              <a:t>, </a:t>
            </a:r>
            <a:r>
              <a:rPr lang="en-US" sz="4000" dirty="0" err="1" smtClean="0">
                <a:solidFill>
                  <a:srgbClr val="FF0000"/>
                </a:solidFill>
              </a:rPr>
              <a:t>сувом</a:t>
            </a:r>
            <a:r>
              <a:rPr lang="en-US" sz="4000" dirty="0" smtClean="0">
                <a:solidFill>
                  <a:srgbClr val="FF0000"/>
                </a:solidFill>
              </a:rPr>
              <a:t> </a:t>
            </a:r>
            <a:r>
              <a:rPr lang="en-US" sz="4000" dirty="0" err="1" smtClean="0">
                <a:solidFill>
                  <a:srgbClr val="FF0000"/>
                </a:solidFill>
              </a:rPr>
              <a:t>тропском</a:t>
            </a:r>
            <a:r>
              <a:rPr lang="en-US" sz="4000" dirty="0" smtClean="0">
                <a:solidFill>
                  <a:srgbClr val="FF0000"/>
                </a:solidFill>
              </a:rPr>
              <a:t>, </a:t>
            </a:r>
            <a:r>
              <a:rPr lang="en-US" sz="4000" dirty="0" err="1" smtClean="0">
                <a:solidFill>
                  <a:srgbClr val="FF0000"/>
                </a:solidFill>
              </a:rPr>
              <a:t>влажном</a:t>
            </a:r>
            <a:r>
              <a:rPr lang="en-US" sz="4000" dirty="0" smtClean="0">
                <a:solidFill>
                  <a:srgbClr val="FF0000"/>
                </a:solidFill>
              </a:rPr>
              <a:t> </a:t>
            </a:r>
            <a:r>
              <a:rPr lang="en-US" sz="4000" dirty="0" err="1" smtClean="0">
                <a:solidFill>
                  <a:srgbClr val="FF0000"/>
                </a:solidFill>
              </a:rPr>
              <a:t>тропском</a:t>
            </a:r>
            <a:r>
              <a:rPr lang="en-US" sz="4000" dirty="0" smtClean="0">
                <a:solidFill>
                  <a:srgbClr val="FF0000"/>
                </a:solidFill>
              </a:rPr>
              <a:t> </a:t>
            </a:r>
            <a:r>
              <a:rPr lang="en-US" sz="4000" dirty="0" err="1" smtClean="0">
                <a:solidFill>
                  <a:srgbClr val="FF0000"/>
                </a:solidFill>
              </a:rPr>
              <a:t>климом</a:t>
            </a:r>
            <a:r>
              <a:rPr lang="en-US" dirty="0" smtClean="0"/>
              <a:t>. </a:t>
            </a:r>
            <a:endParaRPr lang="sr-Cyrl-RS" dirty="0" smtClean="0"/>
          </a:p>
          <a:p>
            <a:r>
              <a:rPr lang="en-US" dirty="0" err="1" smtClean="0"/>
              <a:t>Зависно</a:t>
            </a:r>
            <a:r>
              <a:rPr lang="en-US" dirty="0" smtClean="0"/>
              <a:t> </a:t>
            </a:r>
            <a:r>
              <a:rPr lang="en-US" dirty="0" err="1" smtClean="0"/>
              <a:t>од</a:t>
            </a:r>
            <a:r>
              <a:rPr lang="en-US" dirty="0" smtClean="0"/>
              <a:t> </a:t>
            </a:r>
            <a:r>
              <a:rPr lang="en-US" dirty="0" err="1" smtClean="0"/>
              <a:t>рељефа</a:t>
            </a:r>
            <a:r>
              <a:rPr lang="en-US" dirty="0" smtClean="0"/>
              <a:t> </a:t>
            </a:r>
            <a:r>
              <a:rPr lang="en-US" dirty="0" err="1" smtClean="0"/>
              <a:t>земљишта</a:t>
            </a:r>
            <a:r>
              <a:rPr lang="en-US" dirty="0" smtClean="0"/>
              <a:t> </a:t>
            </a:r>
            <a:r>
              <a:rPr lang="en-US" dirty="0" err="1" smtClean="0"/>
              <a:t>разликују</a:t>
            </a:r>
            <a:r>
              <a:rPr lang="en-US" dirty="0" smtClean="0"/>
              <a:t> </a:t>
            </a:r>
            <a:r>
              <a:rPr lang="en-US" dirty="0" err="1" smtClean="0"/>
              <a:t>се</a:t>
            </a:r>
            <a:r>
              <a:rPr lang="en-US" dirty="0" smtClean="0"/>
              <a:t> и </a:t>
            </a:r>
            <a:r>
              <a:rPr lang="en-US" dirty="0" err="1" smtClean="0"/>
              <a:t>друге</a:t>
            </a:r>
            <a:r>
              <a:rPr lang="en-US" dirty="0" smtClean="0"/>
              <a:t> </a:t>
            </a:r>
            <a:r>
              <a:rPr lang="en-US" dirty="0" err="1" smtClean="0"/>
              <a:t>климе</a:t>
            </a:r>
            <a:r>
              <a:rPr lang="en-US" dirty="0" smtClean="0"/>
              <a:t> </a:t>
            </a:r>
            <a:r>
              <a:rPr lang="en-US" dirty="0" err="1" smtClean="0"/>
              <a:t>унутар</a:t>
            </a:r>
            <a:r>
              <a:rPr lang="en-US" dirty="0" smtClean="0"/>
              <a:t> </a:t>
            </a:r>
            <a:r>
              <a:rPr lang="en-US" dirty="0" err="1" smtClean="0"/>
              <a:t>основних</a:t>
            </a:r>
            <a:r>
              <a:rPr lang="en-US" dirty="0" smtClean="0"/>
              <a:t>:</a:t>
            </a:r>
          </a:p>
          <a:p>
            <a:r>
              <a:rPr lang="en-US" sz="3800" dirty="0" err="1" smtClean="0">
                <a:solidFill>
                  <a:srgbClr val="FF0000"/>
                </a:solidFill>
              </a:rPr>
              <a:t>Планинско-алпска</a:t>
            </a:r>
            <a:r>
              <a:rPr lang="en-US" sz="3800" dirty="0" smtClean="0">
                <a:solidFill>
                  <a:srgbClr val="FF0000"/>
                </a:solidFill>
              </a:rPr>
              <a:t> </a:t>
            </a:r>
            <a:r>
              <a:rPr lang="en-US" sz="3800" dirty="0" err="1" smtClean="0">
                <a:solidFill>
                  <a:srgbClr val="FF0000"/>
                </a:solidFill>
              </a:rPr>
              <a:t>клима</a:t>
            </a:r>
            <a:r>
              <a:rPr lang="en-US" sz="3800" dirty="0" smtClean="0">
                <a:solidFill>
                  <a:srgbClr val="FF0000"/>
                </a:solidFill>
              </a:rPr>
              <a:t> </a:t>
            </a:r>
            <a:r>
              <a:rPr lang="en-US" dirty="0" smtClean="0"/>
              <a:t>- </a:t>
            </a:r>
            <a:r>
              <a:rPr lang="en-US" dirty="0" err="1" smtClean="0"/>
              <a:t>карактеришу</a:t>
            </a:r>
            <a:r>
              <a:rPr lang="en-US" dirty="0" smtClean="0"/>
              <a:t> </a:t>
            </a:r>
            <a:r>
              <a:rPr lang="en-US" dirty="0" err="1" smtClean="0"/>
              <a:t>је</a:t>
            </a:r>
            <a:r>
              <a:rPr lang="en-US" dirty="0" smtClean="0"/>
              <a:t> </a:t>
            </a:r>
            <a:r>
              <a:rPr lang="en-US" dirty="0" err="1" smtClean="0"/>
              <a:t>дуге</a:t>
            </a:r>
            <a:r>
              <a:rPr lang="en-US" dirty="0" smtClean="0"/>
              <a:t> и </a:t>
            </a:r>
            <a:r>
              <a:rPr lang="en-US" dirty="0" err="1" smtClean="0"/>
              <a:t>хладне</a:t>
            </a:r>
            <a:r>
              <a:rPr lang="en-US" dirty="0" smtClean="0"/>
              <a:t> </a:t>
            </a:r>
            <a:r>
              <a:rPr lang="en-US" dirty="0" err="1" smtClean="0"/>
              <a:t>зиме</a:t>
            </a:r>
            <a:r>
              <a:rPr lang="en-US" dirty="0" smtClean="0"/>
              <a:t> и </a:t>
            </a:r>
            <a:r>
              <a:rPr lang="en-US" dirty="0" err="1" smtClean="0"/>
              <a:t>кратка</a:t>
            </a:r>
            <a:r>
              <a:rPr lang="en-US" dirty="0" smtClean="0"/>
              <a:t> </a:t>
            </a:r>
            <a:r>
              <a:rPr lang="en-US" dirty="0" err="1" smtClean="0"/>
              <a:t>умерено</a:t>
            </a:r>
            <a:r>
              <a:rPr lang="en-US" dirty="0" smtClean="0"/>
              <a:t> </a:t>
            </a:r>
            <a:r>
              <a:rPr lang="en-US" dirty="0" err="1" smtClean="0"/>
              <a:t>топла</a:t>
            </a:r>
            <a:r>
              <a:rPr lang="en-US" dirty="0" smtClean="0"/>
              <a:t> </a:t>
            </a:r>
            <a:r>
              <a:rPr lang="en-US" dirty="0" err="1" smtClean="0"/>
              <a:t>лета</a:t>
            </a:r>
            <a:endParaRPr lang="en-US" dirty="0" smtClean="0"/>
          </a:p>
          <a:p>
            <a:r>
              <a:rPr lang="en-US" sz="3800" dirty="0" err="1" smtClean="0">
                <a:solidFill>
                  <a:srgbClr val="1414AC"/>
                </a:solidFill>
              </a:rPr>
              <a:t>Средоземна</a:t>
            </a:r>
            <a:r>
              <a:rPr lang="en-US" sz="3800" dirty="0" smtClean="0">
                <a:solidFill>
                  <a:srgbClr val="1414AC"/>
                </a:solidFill>
              </a:rPr>
              <a:t> (</a:t>
            </a:r>
            <a:r>
              <a:rPr lang="en-US" sz="3800" dirty="0" err="1" smtClean="0">
                <a:solidFill>
                  <a:srgbClr val="1414AC"/>
                </a:solidFill>
              </a:rPr>
              <a:t>суптропска</a:t>
            </a:r>
            <a:r>
              <a:rPr lang="en-US" sz="3800" dirty="0" smtClean="0">
                <a:solidFill>
                  <a:srgbClr val="1414AC"/>
                </a:solidFill>
              </a:rPr>
              <a:t>) </a:t>
            </a:r>
            <a:r>
              <a:rPr lang="en-US" sz="3800" dirty="0" err="1" smtClean="0">
                <a:solidFill>
                  <a:srgbClr val="1414AC"/>
                </a:solidFill>
              </a:rPr>
              <a:t>клима</a:t>
            </a:r>
            <a:r>
              <a:rPr lang="en-US" sz="3800" dirty="0" smtClean="0">
                <a:solidFill>
                  <a:srgbClr val="1414AC"/>
                </a:solidFill>
              </a:rPr>
              <a:t> </a:t>
            </a:r>
            <a:r>
              <a:rPr lang="en-US" dirty="0" smtClean="0"/>
              <a:t>- </a:t>
            </a:r>
            <a:r>
              <a:rPr lang="en-US" dirty="0" err="1" smtClean="0"/>
              <a:t>карактеришу</a:t>
            </a:r>
            <a:r>
              <a:rPr lang="en-US" dirty="0" smtClean="0"/>
              <a:t> </a:t>
            </a:r>
            <a:r>
              <a:rPr lang="en-US" dirty="0" err="1" smtClean="0"/>
              <a:t>је</a:t>
            </a:r>
            <a:r>
              <a:rPr lang="en-US" dirty="0" smtClean="0"/>
              <a:t> </a:t>
            </a:r>
            <a:r>
              <a:rPr lang="en-US" dirty="0" err="1" smtClean="0"/>
              <a:t>дуга</a:t>
            </a:r>
            <a:r>
              <a:rPr lang="en-US" dirty="0" smtClean="0"/>
              <a:t> </a:t>
            </a:r>
            <a:r>
              <a:rPr lang="en-US" dirty="0" err="1" smtClean="0"/>
              <a:t>топла</a:t>
            </a:r>
            <a:r>
              <a:rPr lang="en-US" dirty="0" smtClean="0"/>
              <a:t> </a:t>
            </a:r>
            <a:r>
              <a:rPr lang="en-US" dirty="0" err="1" smtClean="0"/>
              <a:t>лета</a:t>
            </a:r>
            <a:r>
              <a:rPr lang="en-US" dirty="0" smtClean="0"/>
              <a:t> и </a:t>
            </a:r>
            <a:r>
              <a:rPr lang="en-US" dirty="0" err="1" smtClean="0"/>
              <a:t>благе</a:t>
            </a:r>
            <a:r>
              <a:rPr lang="en-US" dirty="0" smtClean="0"/>
              <a:t> </a:t>
            </a:r>
            <a:r>
              <a:rPr lang="en-US" dirty="0" err="1" smtClean="0"/>
              <a:t>зиме</a:t>
            </a:r>
            <a:endParaRPr lang="en-US" dirty="0" smtClean="0"/>
          </a:p>
          <a:p>
            <a:r>
              <a:rPr lang="en-US" sz="3800" dirty="0" err="1" smtClean="0">
                <a:solidFill>
                  <a:srgbClr val="E85C24"/>
                </a:solidFill>
              </a:rPr>
              <a:t>Континентална</a:t>
            </a:r>
            <a:r>
              <a:rPr lang="en-US" sz="3800" dirty="0" smtClean="0">
                <a:solidFill>
                  <a:srgbClr val="E85C24"/>
                </a:solidFill>
              </a:rPr>
              <a:t> (</a:t>
            </a:r>
            <a:r>
              <a:rPr lang="en-US" sz="3800" dirty="0" err="1" smtClean="0">
                <a:solidFill>
                  <a:srgbClr val="E85C24"/>
                </a:solidFill>
              </a:rPr>
              <a:t>Средњеевропска</a:t>
            </a:r>
            <a:r>
              <a:rPr lang="en-US" sz="3800" dirty="0" smtClean="0">
                <a:solidFill>
                  <a:srgbClr val="E85C24"/>
                </a:solidFill>
              </a:rPr>
              <a:t>) </a:t>
            </a:r>
            <a:r>
              <a:rPr lang="en-US" sz="3800" dirty="0" err="1" smtClean="0">
                <a:solidFill>
                  <a:srgbClr val="E85C24"/>
                </a:solidFill>
              </a:rPr>
              <a:t>клима</a:t>
            </a:r>
            <a:r>
              <a:rPr lang="en-US" sz="3800" dirty="0" smtClean="0">
                <a:solidFill>
                  <a:srgbClr val="E85C24"/>
                </a:solidFill>
              </a:rPr>
              <a:t> </a:t>
            </a:r>
            <a:r>
              <a:rPr lang="en-US" dirty="0" smtClean="0"/>
              <a:t>- </a:t>
            </a:r>
            <a:r>
              <a:rPr lang="en-US" dirty="0" err="1" smtClean="0"/>
              <a:t>карактеришу</a:t>
            </a:r>
            <a:r>
              <a:rPr lang="en-US" dirty="0" smtClean="0"/>
              <a:t> </a:t>
            </a:r>
            <a:r>
              <a:rPr lang="en-US" dirty="0" err="1" smtClean="0"/>
              <a:t>је</a:t>
            </a:r>
            <a:r>
              <a:rPr lang="en-US" dirty="0" smtClean="0"/>
              <a:t> </a:t>
            </a:r>
            <a:r>
              <a:rPr lang="en-US" dirty="0" err="1" smtClean="0"/>
              <a:t>умерено</a:t>
            </a:r>
            <a:r>
              <a:rPr lang="en-US" dirty="0" smtClean="0"/>
              <a:t> </a:t>
            </a:r>
            <a:r>
              <a:rPr lang="en-US" dirty="0" err="1" smtClean="0"/>
              <a:t>хладне</a:t>
            </a:r>
            <a:r>
              <a:rPr lang="en-US" dirty="0" smtClean="0"/>
              <a:t> </a:t>
            </a:r>
            <a:r>
              <a:rPr lang="en-US" dirty="0" err="1" smtClean="0"/>
              <a:t>зиме</a:t>
            </a:r>
            <a:r>
              <a:rPr lang="en-US" dirty="0" smtClean="0"/>
              <a:t> и </a:t>
            </a:r>
            <a:r>
              <a:rPr lang="en-US" dirty="0" err="1" smtClean="0"/>
              <a:t>умерено</a:t>
            </a:r>
            <a:r>
              <a:rPr lang="en-US" dirty="0" smtClean="0"/>
              <a:t> </a:t>
            </a:r>
            <a:r>
              <a:rPr lang="en-US" dirty="0" err="1" smtClean="0"/>
              <a:t>топла</a:t>
            </a:r>
            <a:r>
              <a:rPr lang="en-US" dirty="0" smtClean="0"/>
              <a:t> </a:t>
            </a:r>
            <a:r>
              <a:rPr lang="en-US" dirty="0" err="1" smtClean="0"/>
              <a:t>лета</a:t>
            </a:r>
            <a:endParaRPr lang="en-US" dirty="0" smtClean="0"/>
          </a:p>
          <a:p>
            <a:r>
              <a:rPr lang="en-US" sz="3800" dirty="0" err="1" smtClean="0">
                <a:solidFill>
                  <a:srgbClr val="008000"/>
                </a:solidFill>
              </a:rPr>
              <a:t>Степска</a:t>
            </a:r>
            <a:r>
              <a:rPr lang="en-US" sz="3800" dirty="0" smtClean="0">
                <a:solidFill>
                  <a:srgbClr val="008000"/>
                </a:solidFill>
              </a:rPr>
              <a:t> </a:t>
            </a:r>
            <a:r>
              <a:rPr lang="en-US" sz="3800" dirty="0" err="1" smtClean="0">
                <a:solidFill>
                  <a:srgbClr val="008000"/>
                </a:solidFill>
              </a:rPr>
              <a:t>клима</a:t>
            </a:r>
            <a:r>
              <a:rPr lang="en-US" sz="3800" dirty="0" smtClean="0">
                <a:solidFill>
                  <a:srgbClr val="008000"/>
                </a:solidFill>
              </a:rPr>
              <a:t> </a:t>
            </a:r>
            <a:r>
              <a:rPr lang="en-US" dirty="0" smtClean="0"/>
              <a:t>- </a:t>
            </a:r>
            <a:r>
              <a:rPr lang="en-US" dirty="0" err="1" smtClean="0"/>
              <a:t>са</a:t>
            </a:r>
            <a:r>
              <a:rPr lang="en-US" dirty="0" smtClean="0"/>
              <a:t> </a:t>
            </a:r>
            <a:r>
              <a:rPr lang="en-US" dirty="0" err="1" smtClean="0"/>
              <a:t>мало</a:t>
            </a:r>
            <a:r>
              <a:rPr lang="en-US" dirty="0" smtClean="0"/>
              <a:t> </a:t>
            </a:r>
            <a:r>
              <a:rPr lang="en-US" dirty="0" err="1" smtClean="0"/>
              <a:t>падавина</a:t>
            </a:r>
            <a:endParaRPr lang="en-US" dirty="0" smtClean="0"/>
          </a:p>
          <a:p>
            <a:r>
              <a:rPr lang="en-US" sz="3800" dirty="0" err="1" smtClean="0">
                <a:solidFill>
                  <a:srgbClr val="7030A0"/>
                </a:solidFill>
              </a:rPr>
              <a:t>Пустињска</a:t>
            </a:r>
            <a:r>
              <a:rPr lang="en-US" sz="3800" dirty="0" smtClean="0">
                <a:solidFill>
                  <a:srgbClr val="7030A0"/>
                </a:solidFill>
              </a:rPr>
              <a:t> </a:t>
            </a:r>
            <a:r>
              <a:rPr lang="en-US" sz="3800" dirty="0" err="1" smtClean="0">
                <a:solidFill>
                  <a:srgbClr val="7030A0"/>
                </a:solidFill>
              </a:rPr>
              <a:t>клима</a:t>
            </a:r>
            <a:r>
              <a:rPr lang="en-US" sz="3800" dirty="0" smtClean="0">
                <a:solidFill>
                  <a:srgbClr val="7030A0"/>
                </a:solidFill>
              </a:rPr>
              <a:t> </a:t>
            </a:r>
            <a:r>
              <a:rPr lang="en-US" dirty="0" smtClean="0"/>
              <a:t>- </a:t>
            </a:r>
            <a:r>
              <a:rPr lang="en-US" dirty="0" err="1" smtClean="0"/>
              <a:t>падавине</a:t>
            </a:r>
            <a:r>
              <a:rPr lang="en-US" dirty="0" smtClean="0"/>
              <a:t> </a:t>
            </a:r>
            <a:r>
              <a:rPr lang="en-US" dirty="0" err="1" smtClean="0"/>
              <a:t>су</a:t>
            </a:r>
            <a:r>
              <a:rPr lang="en-US" dirty="0" smtClean="0"/>
              <a:t> </a:t>
            </a:r>
            <a:r>
              <a:rPr lang="en-US" dirty="0" err="1" smtClean="0"/>
              <a:t>веома</a:t>
            </a:r>
            <a:r>
              <a:rPr lang="en-US" dirty="0" smtClean="0"/>
              <a:t> </a:t>
            </a:r>
            <a:r>
              <a:rPr lang="en-US" dirty="0" err="1" smtClean="0"/>
              <a:t>оскудне</a:t>
            </a:r>
            <a:r>
              <a:rPr lang="en-US" dirty="0" smtClean="0"/>
              <a:t> (</a:t>
            </a:r>
            <a:r>
              <a:rPr lang="en-US" dirty="0" err="1" smtClean="0"/>
              <a:t>Сахара</a:t>
            </a:r>
            <a:r>
              <a:rPr lang="en-US" dirty="0" smtClean="0"/>
              <a:t> - </a:t>
            </a:r>
            <a:r>
              <a:rPr lang="en-US" dirty="0" err="1" smtClean="0"/>
              <a:t>сува</a:t>
            </a:r>
            <a:r>
              <a:rPr lang="en-US" dirty="0" smtClean="0"/>
              <a:t> </a:t>
            </a:r>
            <a:r>
              <a:rPr lang="en-US" dirty="0" err="1" smtClean="0"/>
              <a:t>тропска</a:t>
            </a:r>
            <a:r>
              <a:rPr lang="en-US" dirty="0" smtClean="0"/>
              <a:t> </a:t>
            </a:r>
            <a:r>
              <a:rPr lang="en-US" dirty="0" err="1" smtClean="0"/>
              <a:t>клима</a:t>
            </a:r>
            <a:r>
              <a:rPr lang="en-US" dirty="0" smtClean="0"/>
              <a:t>)</a:t>
            </a:r>
          </a:p>
          <a:p>
            <a:pPr marL="0" indent="0">
              <a:spcBef>
                <a:spcPts val="0"/>
              </a:spcBef>
              <a:buNone/>
            </a:pPr>
            <a:endParaRPr lang="en-US" dirty="0"/>
          </a:p>
        </p:txBody>
      </p:sp>
      <p:sp>
        <p:nvSpPr>
          <p:cNvPr id="7" name="TextBox 6"/>
          <p:cNvSpPr txBox="1"/>
          <p:nvPr/>
        </p:nvSpPr>
        <p:spPr>
          <a:xfrm>
            <a:off x="0" y="6021288"/>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solidFill>
                  <a:srgbClr val="FF0000"/>
                </a:solidFill>
              </a:rPr>
              <a:t>У </a:t>
            </a:r>
            <a:r>
              <a:rPr lang="en-US" sz="2400" dirty="0" err="1" smtClean="0">
                <a:solidFill>
                  <a:srgbClr val="FF0000"/>
                </a:solidFill>
              </a:rPr>
              <a:t>Србији</a:t>
            </a:r>
            <a:r>
              <a:rPr lang="en-US" sz="2400" dirty="0" smtClean="0">
                <a:solidFill>
                  <a:srgbClr val="FF0000"/>
                </a:solidFill>
              </a:rPr>
              <a:t> </a:t>
            </a:r>
            <a:r>
              <a:rPr lang="en-US" sz="2400" dirty="0" err="1" smtClean="0">
                <a:solidFill>
                  <a:srgbClr val="FF0000"/>
                </a:solidFill>
              </a:rPr>
              <a:t>влада</a:t>
            </a:r>
            <a:r>
              <a:rPr lang="en-US" sz="2400" dirty="0" smtClean="0">
                <a:solidFill>
                  <a:srgbClr val="FF0000"/>
                </a:solidFill>
              </a:rPr>
              <a:t> </a:t>
            </a:r>
            <a:r>
              <a:rPr lang="en-US" sz="2400" dirty="0" err="1" smtClean="0">
                <a:solidFill>
                  <a:srgbClr val="FF0000"/>
                </a:solidFill>
              </a:rPr>
              <a:t>умерено-континентална</a:t>
            </a:r>
            <a:r>
              <a:rPr lang="en-US" sz="2400" dirty="0" smtClean="0">
                <a:solidFill>
                  <a:srgbClr val="FF0000"/>
                </a:solidFill>
              </a:rPr>
              <a:t> </a:t>
            </a:r>
            <a:r>
              <a:rPr lang="en-US" sz="2400" dirty="0" err="1" smtClean="0">
                <a:solidFill>
                  <a:srgbClr val="FF0000"/>
                </a:solidFill>
              </a:rPr>
              <a:t>клима</a:t>
            </a:r>
            <a:r>
              <a:rPr lang="en-US" sz="2400" dirty="0" smtClean="0">
                <a:solidFill>
                  <a:srgbClr val="FF0000"/>
                </a:solidFill>
              </a:rPr>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sr-Cyrl-RS" sz="3200" dirty="0" smtClean="0"/>
              <a:t>ПЛАНИНСКА КЛИМА</a:t>
            </a:r>
            <a:endParaRPr lang="en-US" sz="3200" dirty="0"/>
          </a:p>
        </p:txBody>
      </p:sp>
      <p:sp>
        <p:nvSpPr>
          <p:cNvPr id="3" name="Content Placeholder 2"/>
          <p:cNvSpPr>
            <a:spLocks noGrp="1"/>
          </p:cNvSpPr>
          <p:nvPr>
            <p:ph idx="1"/>
          </p:nvPr>
        </p:nvSpPr>
        <p:spPr>
          <a:xfrm>
            <a:off x="0" y="1412776"/>
            <a:ext cx="9144000" cy="2404863"/>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US" dirty="0" err="1" smtClean="0"/>
              <a:t>Нормално</a:t>
            </a:r>
            <a:r>
              <a:rPr lang="en-US" dirty="0" smtClean="0"/>
              <a:t> </a:t>
            </a:r>
            <a:r>
              <a:rPr lang="en-US" dirty="0" err="1" smtClean="0">
                <a:solidFill>
                  <a:srgbClr val="FF0000"/>
                </a:solidFill>
              </a:rPr>
              <a:t>температура</a:t>
            </a:r>
            <a:r>
              <a:rPr lang="en-US" dirty="0" smtClean="0">
                <a:solidFill>
                  <a:srgbClr val="FF0000"/>
                </a:solidFill>
              </a:rPr>
              <a:t> </a:t>
            </a:r>
            <a:r>
              <a:rPr lang="en-US" dirty="0" err="1" smtClean="0">
                <a:solidFill>
                  <a:srgbClr val="FF0000"/>
                </a:solidFill>
              </a:rPr>
              <a:t>са</a:t>
            </a:r>
            <a:r>
              <a:rPr lang="en-US" dirty="0" smtClean="0">
                <a:solidFill>
                  <a:srgbClr val="FF0000"/>
                </a:solidFill>
              </a:rPr>
              <a:t> </a:t>
            </a:r>
            <a:r>
              <a:rPr lang="en-US" dirty="0" err="1" smtClean="0">
                <a:solidFill>
                  <a:srgbClr val="FF0000"/>
                </a:solidFill>
              </a:rPr>
              <a:t>надморском</a:t>
            </a:r>
            <a:r>
              <a:rPr lang="en-US" dirty="0" smtClean="0">
                <a:solidFill>
                  <a:srgbClr val="FF0000"/>
                </a:solidFill>
              </a:rPr>
              <a:t> </a:t>
            </a:r>
            <a:r>
              <a:rPr lang="en-US" dirty="0" err="1" smtClean="0">
                <a:solidFill>
                  <a:srgbClr val="FF0000"/>
                </a:solidFill>
              </a:rPr>
              <a:t>висином</a:t>
            </a:r>
            <a:r>
              <a:rPr lang="en-US" dirty="0" smtClean="0">
                <a:solidFill>
                  <a:srgbClr val="FF0000"/>
                </a:solidFill>
              </a:rPr>
              <a:t> </a:t>
            </a:r>
            <a:r>
              <a:rPr lang="en-US" dirty="0" err="1" smtClean="0">
                <a:solidFill>
                  <a:srgbClr val="FF0000"/>
                </a:solidFill>
              </a:rPr>
              <a:t>опада</a:t>
            </a:r>
            <a:r>
              <a:rPr lang="en-US" dirty="0" smtClean="0"/>
              <a:t> (</a:t>
            </a:r>
            <a:r>
              <a:rPr lang="en-US" dirty="0" err="1" smtClean="0"/>
              <a:t>на</a:t>
            </a:r>
            <a:r>
              <a:rPr lang="en-US" dirty="0" smtClean="0"/>
              <a:t> </a:t>
            </a:r>
            <a:r>
              <a:rPr lang="en-US" dirty="0" err="1" smtClean="0"/>
              <a:t>планинама</a:t>
            </a:r>
            <a:r>
              <a:rPr lang="en-US" dirty="0" smtClean="0"/>
              <a:t> </a:t>
            </a:r>
            <a:r>
              <a:rPr lang="en-US" dirty="0" err="1" smtClean="0"/>
              <a:t>је</a:t>
            </a:r>
            <a:r>
              <a:rPr lang="en-US" dirty="0" smtClean="0"/>
              <a:t> </a:t>
            </a:r>
            <a:r>
              <a:rPr lang="en-US" dirty="0" err="1" smtClean="0"/>
              <a:t>хладније</a:t>
            </a:r>
            <a:r>
              <a:rPr lang="en-US" dirty="0" smtClean="0"/>
              <a:t> </a:t>
            </a:r>
            <a:r>
              <a:rPr lang="en-US" dirty="0" err="1" smtClean="0"/>
              <a:t>него</a:t>
            </a:r>
            <a:r>
              <a:rPr lang="en-US" dirty="0" smtClean="0"/>
              <a:t> у </a:t>
            </a:r>
            <a:r>
              <a:rPr lang="en-US" dirty="0" err="1" smtClean="0"/>
              <a:t>долинама</a:t>
            </a:r>
            <a:r>
              <a:rPr lang="en-US" dirty="0" smtClean="0"/>
              <a:t>).</a:t>
            </a:r>
          </a:p>
          <a:p>
            <a:r>
              <a:rPr lang="en-US" dirty="0" err="1" smtClean="0">
                <a:solidFill>
                  <a:srgbClr val="1414AC"/>
                </a:solidFill>
              </a:rPr>
              <a:t>Температурне</a:t>
            </a:r>
            <a:r>
              <a:rPr lang="en-US" dirty="0" smtClean="0">
                <a:solidFill>
                  <a:srgbClr val="1414AC"/>
                </a:solidFill>
              </a:rPr>
              <a:t> </a:t>
            </a:r>
            <a:r>
              <a:rPr lang="en-US" dirty="0" err="1" smtClean="0">
                <a:solidFill>
                  <a:srgbClr val="1414AC"/>
                </a:solidFill>
              </a:rPr>
              <a:t>инверзије</a:t>
            </a:r>
            <a:r>
              <a:rPr lang="en-US" dirty="0" smtClean="0">
                <a:solidFill>
                  <a:srgbClr val="1414AC"/>
                </a:solidFill>
              </a:rPr>
              <a:t> </a:t>
            </a:r>
            <a:r>
              <a:rPr lang="en-US" dirty="0" err="1" smtClean="0"/>
              <a:t>су</a:t>
            </a:r>
            <a:r>
              <a:rPr lang="en-US" dirty="0" smtClean="0"/>
              <a:t> </a:t>
            </a:r>
            <a:r>
              <a:rPr lang="en-US" dirty="0" err="1" smtClean="0"/>
              <a:t>појаве</a:t>
            </a:r>
            <a:r>
              <a:rPr lang="en-US" dirty="0" smtClean="0"/>
              <a:t> </a:t>
            </a:r>
            <a:r>
              <a:rPr lang="en-US" dirty="0" err="1" smtClean="0"/>
              <a:t>када</a:t>
            </a:r>
            <a:r>
              <a:rPr lang="en-US" dirty="0" smtClean="0"/>
              <a:t> </a:t>
            </a:r>
            <a:r>
              <a:rPr lang="en-US" dirty="0" err="1" smtClean="0"/>
              <a:t>температура</a:t>
            </a:r>
            <a:r>
              <a:rPr lang="en-US" dirty="0" smtClean="0"/>
              <a:t> </a:t>
            </a:r>
            <a:r>
              <a:rPr lang="en-US" dirty="0" err="1" smtClean="0"/>
              <a:t>ваздуха</a:t>
            </a:r>
            <a:r>
              <a:rPr lang="en-US" dirty="0" smtClean="0"/>
              <a:t> </a:t>
            </a:r>
            <a:r>
              <a:rPr lang="en-US" dirty="0" err="1" smtClean="0"/>
              <a:t>са</a:t>
            </a:r>
            <a:r>
              <a:rPr lang="en-US" dirty="0" smtClean="0"/>
              <a:t> </a:t>
            </a:r>
            <a:r>
              <a:rPr lang="en-US" dirty="0" err="1" smtClean="0"/>
              <a:t>висином</a:t>
            </a:r>
            <a:r>
              <a:rPr lang="en-US" dirty="0" smtClean="0"/>
              <a:t> </a:t>
            </a:r>
            <a:r>
              <a:rPr lang="en-US" dirty="0" err="1" smtClean="0"/>
              <a:t>расте</a:t>
            </a:r>
            <a:r>
              <a:rPr lang="en-US" dirty="0" smtClean="0"/>
              <a:t> </a:t>
            </a:r>
            <a:r>
              <a:rPr lang="en-US" dirty="0" err="1" smtClean="0"/>
              <a:t>уместо</a:t>
            </a:r>
            <a:r>
              <a:rPr lang="en-US" dirty="0" smtClean="0"/>
              <a:t> </a:t>
            </a:r>
            <a:r>
              <a:rPr lang="en-US" dirty="0" err="1" smtClean="0"/>
              <a:t>да</a:t>
            </a:r>
            <a:r>
              <a:rPr lang="en-US" dirty="0" smtClean="0"/>
              <a:t> </a:t>
            </a:r>
            <a:r>
              <a:rPr lang="en-US" dirty="0" err="1" smtClean="0"/>
              <a:t>опада</a:t>
            </a:r>
            <a:r>
              <a:rPr lang="en-US" dirty="0" smtClean="0"/>
              <a:t>. </a:t>
            </a:r>
            <a:r>
              <a:rPr lang="en-US" dirty="0" err="1" smtClean="0"/>
              <a:t>Слој</a:t>
            </a:r>
            <a:r>
              <a:rPr lang="en-US" dirty="0" smtClean="0"/>
              <a:t> </a:t>
            </a:r>
            <a:r>
              <a:rPr lang="en-US" dirty="0" err="1" smtClean="0"/>
              <a:t>топлог</a:t>
            </a:r>
            <a:r>
              <a:rPr lang="en-US" dirty="0" smtClean="0"/>
              <a:t> </a:t>
            </a:r>
            <a:r>
              <a:rPr lang="en-US" dirty="0" err="1" smtClean="0"/>
              <a:t>ваздуха</a:t>
            </a:r>
            <a:r>
              <a:rPr lang="en-US" dirty="0" smtClean="0"/>
              <a:t> </a:t>
            </a:r>
            <a:r>
              <a:rPr lang="en-US" dirty="0" err="1" smtClean="0"/>
              <a:t>се</a:t>
            </a:r>
            <a:r>
              <a:rPr lang="en-US" dirty="0" smtClean="0"/>
              <a:t> </a:t>
            </a:r>
            <a:r>
              <a:rPr lang="en-US" dirty="0" err="1" smtClean="0"/>
              <a:t>нађе</a:t>
            </a:r>
            <a:r>
              <a:rPr lang="en-US" dirty="0" smtClean="0"/>
              <a:t> у </a:t>
            </a:r>
            <a:r>
              <a:rPr lang="en-US" dirty="0" err="1" smtClean="0"/>
              <a:t>сендвичу</a:t>
            </a:r>
            <a:r>
              <a:rPr lang="en-US" dirty="0" smtClean="0"/>
              <a:t> </a:t>
            </a:r>
            <a:r>
              <a:rPr lang="en-US" dirty="0" err="1" smtClean="0"/>
              <a:t>између</a:t>
            </a:r>
            <a:r>
              <a:rPr lang="en-US" dirty="0" smtClean="0"/>
              <a:t> </a:t>
            </a:r>
            <a:r>
              <a:rPr lang="en-US" dirty="0" err="1" smtClean="0"/>
              <a:t>слојева</a:t>
            </a:r>
            <a:r>
              <a:rPr lang="en-US" dirty="0" smtClean="0"/>
              <a:t> </a:t>
            </a:r>
            <a:r>
              <a:rPr lang="en-US" dirty="0" err="1" smtClean="0"/>
              <a:t>хладног</a:t>
            </a:r>
            <a:r>
              <a:rPr lang="en-US" dirty="0" smtClean="0"/>
              <a:t> </a:t>
            </a:r>
            <a:r>
              <a:rPr lang="en-US" dirty="0" err="1" smtClean="0"/>
              <a:t>ваздуха</a:t>
            </a:r>
            <a:r>
              <a:rPr lang="en-US" dirty="0" smtClean="0"/>
              <a:t>. </a:t>
            </a:r>
            <a:r>
              <a:rPr lang="en-US" dirty="0" err="1" smtClean="0"/>
              <a:t>То</a:t>
            </a:r>
            <a:r>
              <a:rPr lang="en-US" dirty="0" smtClean="0"/>
              <a:t> </a:t>
            </a:r>
            <a:r>
              <a:rPr lang="en-US" dirty="0" err="1" smtClean="0"/>
              <a:t>спречава</a:t>
            </a:r>
            <a:r>
              <a:rPr lang="en-US" dirty="0" smtClean="0"/>
              <a:t> </a:t>
            </a:r>
            <a:r>
              <a:rPr lang="en-US" dirty="0" err="1" smtClean="0"/>
              <a:t>вертикално</a:t>
            </a:r>
            <a:r>
              <a:rPr lang="en-US" dirty="0" smtClean="0"/>
              <a:t> </a:t>
            </a:r>
            <a:r>
              <a:rPr lang="en-US" dirty="0" err="1" smtClean="0"/>
              <a:t>струјање</a:t>
            </a:r>
            <a:r>
              <a:rPr lang="en-US" dirty="0" smtClean="0"/>
              <a:t> </a:t>
            </a:r>
            <a:r>
              <a:rPr lang="en-US" dirty="0" err="1" smtClean="0"/>
              <a:t>ваздуха</a:t>
            </a:r>
            <a:r>
              <a:rPr lang="en-US" dirty="0" smtClean="0"/>
              <a:t> и </a:t>
            </a:r>
            <a:r>
              <a:rPr lang="en-US" dirty="0" err="1" smtClean="0"/>
              <a:t>утиче</a:t>
            </a:r>
            <a:r>
              <a:rPr lang="en-US" dirty="0" smtClean="0"/>
              <a:t> </a:t>
            </a:r>
            <a:r>
              <a:rPr lang="en-US" dirty="0" err="1" smtClean="0"/>
              <a:t>на</a:t>
            </a:r>
            <a:r>
              <a:rPr lang="en-US" dirty="0" smtClean="0"/>
              <a:t> </a:t>
            </a:r>
            <a:r>
              <a:rPr lang="en-US" dirty="0" err="1" smtClean="0"/>
              <a:t>повећано</a:t>
            </a:r>
            <a:r>
              <a:rPr lang="en-US" dirty="0" smtClean="0"/>
              <a:t> </a:t>
            </a:r>
            <a:r>
              <a:rPr lang="en-US" dirty="0" err="1" smtClean="0"/>
              <a:t>загађење</a:t>
            </a:r>
            <a:r>
              <a:rPr lang="en-US" dirty="0" smtClean="0"/>
              <a:t> </a:t>
            </a:r>
            <a:r>
              <a:rPr lang="en-US" dirty="0" err="1" smtClean="0"/>
              <a:t>ваздуха</a:t>
            </a:r>
            <a:r>
              <a:rPr lang="en-US" dirty="0" smtClean="0"/>
              <a:t> у </a:t>
            </a:r>
            <a:r>
              <a:rPr lang="en-US" dirty="0" err="1" smtClean="0"/>
              <a:t>градовима</a:t>
            </a:r>
            <a:r>
              <a:rPr lang="en-US" dirty="0" smtClean="0"/>
              <a:t> </a:t>
            </a:r>
            <a:r>
              <a:rPr lang="en-US" dirty="0" err="1" smtClean="0"/>
              <a:t>смештеним</a:t>
            </a:r>
            <a:r>
              <a:rPr lang="en-US" dirty="0" smtClean="0"/>
              <a:t> у  </a:t>
            </a:r>
            <a:r>
              <a:rPr lang="en-US" dirty="0" err="1" smtClean="0"/>
              <a:t>планинским</a:t>
            </a:r>
            <a:r>
              <a:rPr lang="en-US" dirty="0" smtClean="0"/>
              <a:t> </a:t>
            </a:r>
            <a:r>
              <a:rPr lang="en-US" dirty="0" err="1" smtClean="0"/>
              <a:t>котлинама</a:t>
            </a:r>
            <a:r>
              <a:rPr lang="en-US" dirty="0" smtClean="0"/>
              <a:t>.</a:t>
            </a:r>
          </a:p>
          <a:p>
            <a:pPr marL="0" indent="0">
              <a:spcBef>
                <a:spcPts val="0"/>
              </a:spcBef>
              <a:buNone/>
            </a:pPr>
            <a:endParaRPr lang="en-US" dirty="0"/>
          </a:p>
        </p:txBody>
      </p:sp>
      <p:pic>
        <p:nvPicPr>
          <p:cNvPr id="22530" name="Picture 2" descr="http://upload.wikimedia.org/wikipedia/commons/b/b9/SmokeCeilingInLochcarr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4044700"/>
            <a:ext cx="4499992" cy="2813300"/>
          </a:xfrm>
          <a:prstGeom prst="rect">
            <a:avLst/>
          </a:prstGeom>
          <a:noFill/>
        </p:spPr>
      </p:pic>
      <p:sp>
        <p:nvSpPr>
          <p:cNvPr id="22532" name="AutoShape 4" descr="data:image/jpeg;base64,/9j/4AAQSkZJRgABAQAAAQABAAD/2wCEAAkGBhQSEBQUEhQVFRQWFRgWFBcXFBYWFhgUFRQVFxQXFBUYHCYeFxojGRQUHy8gJScpLCwsFx8xNTAqNSYrLCkBCQoKDgwOGg8PGiwkHyQsLCwsLCksLCwsLCwsLCksKSkqLCwsLCwsLCwsLCwsLCwsLCwpKSwsLCwsLCwsLCwsLP/AABEIAMIBAwMBIgACEQEDEQH/xAAbAAABBQEBAAAAAAAAAAAAAAACAAEDBAUGB//EAD8QAAEDAgQDBQYDBwMEAwAAAAEAAhEDIQQSMUEFUWEicYGRoQYTMrHB8ELR4RQVI1JicvEzgpIHFkPCg6Ky/8QAGgEAAwEBAQEAAAAAAAAAAAAAAAEDAgQFBv/EACoRAAICAQMEAQMEAwAAAAAAAAABAhEDEiExBBNBUSIUMmEzgbHwcZGh/9oADAMBAAIRAxEAPwDggEQaiDUQC+iPHsANRZUQCeE6M2DCeEQCIBaFYICcNRAJwE0IENRAIg1OGpisENT5UYaiDUxEeVFlRhqINQBHlT5VJlT5U6ERZU+VSZU+VAWRZU+VSZU+VMLIsqfKpMqfKgVkWVPlUmVPlQFkeVLKpMqUICwA1LKpMqWVAWR5UsqkypZUBZHlTZVJlShZCyPKkpISQOzKhKEWVFCmVAyog1FCeExAgJ4RQnDUxDQiDUQaiATECGpw1GGog1MQAaiDUYaiDUxWAGog1GGp8qYrAyp8qPKnyoFZHlSyqTKllQFkeVPlR5U+VArI8qfKjhPlQFkeVPlRwnhAWR5U+VHCUICwMqfKjhLKgCPKnyo4SypAR5UsqkypZUhkeVMpYSQBjJwE8Ig1TLAgIsqIBEAmIABEAiDUQatCBDUYanDUQCDIwCIBOAjDUxAhqINRBqINTsQIaiyow1EGIsRGGrY9n/Zati3EUwA1o7T3TlBizepP6rY9lPYZ2JipVllHbZz/AO2dB/V5dPT8BhadNjWUmhrG6Aaee56rz+o6xQ+MOTtwdK5fKXB5bg/+nFZ2Zr3sp1A3M1nxEj+pzbNE237lzeP4bUovLKrS1w1B+hFivenUx5x6XC5v2kp4d1QsxDRD2iHx8JEiRF+8jkFHD1s3L5botk6SOn47HkOVNlXf4r2Gw4oud7x9OpTkPzEOZP4ToDlIIgz9VyON4Q+nrDm7OaQ5pEA6jvC9DHnhPZHDPDOHJn5U+VHlT5VYlRHlT5VJlSyosKI8qfKpMqfKlYyLKnyqXKllQBFlSyqXKllQBFlTZVNlTFqQyLKmU2VJAGHCcBHlThqwUBARBqIBOAmhDBqIBPCINWhDBqINRBqINQZBDUYCcNRhqYhg1GGomtW/wD2YNdzS85KbpjTO+AZyDkN3GwU8mSONXIpDHKbqJlcO4VUrvy0mFx6CwHNx0A6leh+zv/T5lLK+vD6muXVg5a/EdNbfNXKOPw+Ga1jA1pMAUqYzVHk/DmO5PM25TqoXe0Zr0M+f9naKhY+xzWnsMdHacekQSAvIzdXPJtHZHp4uljDd7s6kQNb9wmPyWZ7Q+09LCMl/acfhYCJI5mdB1XO0PayGUy6m5jSXZQZ7GSCJBHbqkODrwBmHVede1HHKuJrOkGXPymBNgOyB0yifBc+PHrlRfJPTGz2DhPtAMS0uEQIII0ynQ300II5g66qR1JtQ+8dBBaaeY2hrhZzTqJ08V5ZwnGVWUmU/eQHPNJwLsoAqEvYXEHQRI/uPcuz4zxNv7rYWVdWAiR2y4HsjKLRLXSeQj8SrkgoPYxCetbmUePup4moy1WkBkEu7ZpXy9oWf0PKFkYmgzM52GcWNcYJLBBOuVzT8L45EFXOJV2/s1KkGNOIke8exuUgmIaSPiMmLz5kRz+Ixjmuc00w5wgQTDoJ2IIcHNcLXO4vK68Uovjn+Tnyxa54/gjxbnsd/EZA3c27e/p5Ig1V28WOmYOOkOtO0Hadb+fJS0KktLmggA9phu5vPLzE+K7YzOGUCTKnypUa7XfCQVNlVLMURZE+RS5UsqLCiLKllU2VLKix0Q5EsimypZUrCiHImyKfImyosdEORJTZUyQUYMJ4TwiDUIQICINRBqIBMQIaiARAIg1F0LkYBEGqrV4kxukuPJoPzV/B0i8TlLRtIEnuupyz44q2yscM5OkgA1WaeEOp7I5ut6anwSc33YnMAZkH8UDYQLd+vdqq9LHiSGCYnM91oB1i/U9FwZOub/TX7nZj6NL9T/Ru4F9Km3OG5iBOaoAGyCBDWmx53MfI3K3tdUqS4taAWEZmi5YDAa0gRM6u5gxEADiMbjQ8ZnS5sw293ECNDo2+pVbBU6tQiXuDQd5gAzNu4QuVxlL5TZ0qSj8YI6+tj5DXSabmUnBrmwHOJccubKY/0zc6nrMo8dxx1HJQoPaAyWtLWzUzVJc8GqR2Te4bIGknU4NLHgRmkl3wjQuJJMk7C48lMOKZHEhgzQWjoCQXCO8Ak7+KnTW1FLXsu8S4s+GtiYiXGTlaJAEknee++q5Orj3Z5dOYG5Bg2+o2UvEPaKo+WiGC4MakdSsxjt5XZ0+NwVy5OXPNSdI2cC2rVc2mDd5EgxAaLNJ3AEu8+q77inEMldlKmG+6wxAa93a/02gARYO7TZO1oXnHBr1d7NJ1tIiJ5iY9FbqVe2PeOJBeJHKnOUwNJvKznWqSSHhelWybjPES2sXMfqLgaAHY89lTrcWqVcsgF7Z7QHaLYMg81Q4hUPvXAmwJFuQMBLCVgKjTyI+atGOmKflE5SuT9Ft9fN+Hta9Tz7/vuQsxMaGJ5/OdVuB8GTBcel78uQVKvh2k5i206g2nW40hJdTfKE8H5GrYGo0A5WzqS3/2A/LxT0OJVGfEDHJ4IPg4j5q9+9WnURyIAjT0Cd/FiNSI6/qpx6nIuUVlgxvhh4fi9N2+U8nW9dFeAWH7xrtWsudhHyUYBYT7pzmjkbj8vRdUeqT+5HNLA1wdBlSyrKwvGjmy1AD/U2x7y3fwWy0giQQRzF10KalwRcWuQMqWVQ4jiVNnxPE8hc+iy8R7Sj/xjxOvkpzzwjyzcccpeDZdAEmw6qlV4xRb+MH+2/wArLlOLcWc4do35cvBZ1KqTNz9nbmud9S2viiqwJcs693tKyfhd6J1yrgJ/VJS+on7KdmHo6UBOGpqlZrficB3n6KnU41TGkk39F3yyRjyziUJPg0AEWVc1iuIOqCcxaNmjs+ZUBxBAEunoCXW+Sk+o9IqsHtnUDFs/mFrFQYnirIgAXm5vPcB8lzLqx3FtgT8k5fa5Md0eS58k5ZNm9vwXhGMN0tzeo4w7wBzMNnwGgQYzj1WIbAboI3CwS4ba/einbReRyb1t6bqXbjdsprlVIlZiXueHEydOformIxQkMdIbIsPm88+gVQn3TTFnG14DoPIbBVqTQdXR4XW6T3MW0XadMmqASdSBFtJgDkrOKxGeq1h+AHQHW2/3uqWFrtBywbm5LvlGn6rRdTyi0el+QCzJ77mlwWaNRjBmfcgmLXgExp0hJ2PaDpJPfAncrPfiWgkOcBbQXvG5H5qtRw7yOXz8tVlQT3Y9T8DYsgvJaIBNoUOZXDhTliwOpN4toO/p1UtTCNDXEyTtAvIEa8rK6yJEtLYfCqcdqRJHPQbyjqUHVKggwBeTsJse/SyrnCkEe7EAjtFx1m8QNvn3K+x4AgBzpu61s3fpHiVJyp6kbUdqZU4w2Xy4gaNbzIA+IgDmhw7hRqAGCDEO5ToeiPGYZ1R0uhoHW/yUtPD08wdExa5kCLAAC1upKetaaYad7CpYmoahBAyAmT0A1mb7K1VOjhJEW27/AEUT6u8cpJMWHKJlC/GWO/K8DvUW1yUSDdTE28NvTQqGsBGXNoIgGT6Ki6uZMQBp9+KTMQ0CJJ5kA3tc31/VGprgVIYMLD2XEdw/WFO3i5iCJOnLrfyVV75JgGIjTznrbRJlIEzr3RH66oc75BRrgY1y4gkCdrn71+atiq6MsxziyrupkaQD3/r9yq7gR8TrEdbX2I71lyvyNKieoQDM9Ym/jy1Vd+JJsCB3Tpzn73ULi1pMmYMA3sRbc8ympOaSfxaak/cRJ8E0AzMJN8xMnlfVXmYNo5k+V/BVqWJc4WgAxFtLkHTuUnuou5xtFgeU/mEpSfsaQURYQnSptEfmb+qSxqGUcnP5pi0nfyCibWjcC06T1vKc31JI7rK+tGNJK2l9k/RE2oBzP9oj1UdOiATbTW87eiem4XtEbnebjxSeRBpDdU/laG9Zk/UqM0yTeT3D81Kx1p20Hl/jzRtqaCwMadEu6g0ipkRGQj/cL96TnVJkW7tfPVE2rN7jTY3n5JGp8UHQiPASZjwWe8PSAMKXGS4ddT81KMB96WUVSvoDM3uLd4UVfilgcojbzv42R32xaUXm4Bs3KmdTmANBtf7KxmcXLr5SY1ju+SvUcW2s0QTIiRMQQZ1681l5ZeR6S3Ra1s3nazeW1lLVqiCSSR0/RVs86hs6HuPwzfXwVbFYgMDc8tzXa6DBI+Ijx+ax3XY9JpsqNNomem0xv1t4ojXEwJnaByjmsitxQU3R/NEwba2Oh746o8FivfOloMAgCSfG4uUu43uOjSdijmAA1PPbcoP2txMTBjSIjrqq/wCyOqPaNyTADSOeojrr85TF+VxY09oSALk9kTMtBm/hZJz/ACFFn3xEgkSImZ8REc0jV0IPZ25CBcBR4NmaoGnKHTDnOORonS5taT6lX8F7JVq5fTw9ShDGZyTWAadPhLwM1iOgm5Epa/yNRbM042DAuILidDlGh84KcukEySSABfe0ERb5qXGYCrSADw1mdstOZjvhJEmDP4CIP1WbVl7WBri6CRZpmZsRAMxqhSBprkvUqAy5g0NM2JJkm9/Ofspy6QYyxYCwmJOg2UPD+D18uYtfPagFrgOhki11cw/BqgYC8FzhfLZoAGgJmVl5I+xFWtTysIY641EwRtMqP3cuAcSLXjfvOl/yWhh+GOOZ4bBZeCZd8M6DUjl3Ks+o8x2ZlpgQInaQORG53Qsg6Ia9AFstI3gja8Gb/wCPFN+zhpEkwLSJ377wtGlwsuguYRaA2Ra15ItuoqnC6kyG0wBzedAOQ8R4o7vixbFJzhMAgRc2uTcyTGtlI+dGtE9QBAA7I7p+qsDgjnahgM3Le0emsQdLKX92lrSG1MzmgQBEkjv0GluiXdj7C0ZbsRqAIygGYgGTNhyVerXkCCT6+HMfotr3QbTn3WY5YILi50/7bG0bKLC4hlzWoVAYv8RHPS0/mtLL5oDPAIsLjqDKS1qeNox2aNtpBB8RKSO6/Qjn8HiKDYFVjtLkP/8AXy3V5+OwriOzUdF5Do5XIO2i5f3lhz+mwVihgHG+am3vqNHpKTj5bKNJHSMdhxPZqZhsaoIv1GiixFVjmTk93JNySfUiLrKZg6jTIex0CB2tuQlXHY5jnMNZlQZRBAMtcYEGLRvoptebsVL2S4THU4aPdtJObtPe4NABmOz92UzyC/s/s/wycpvHTNy5LMFbDw2Wutt7wt1N47B9StTD4vAZpcwxBmXOJkG2kTMnyTk2t6f9/cGik5uasxsxLrGJE7SD3LY9xOVri9ztIawX5Ac5VepxvCMBFGkATYGHO7icxt4JUuNScxY4ECDJ36QD81KTm/GwmirxLhlag4e8pubJMZhljvBHcfEKtRaC2HNm99vL73W3guJsp04efeDXK4GzoAOWRFwOeytYPjtN8Rh2nndhtaNlqWRrhCswcJQzS1omZgNbJjwF/Py2iw1YUpcaJc0kgdpzTNrmD6Lta3F8PTbm92dNmN3tYgxuruCxdB4zUiwwYMNi8TyUvqGlelmlTMLhGJoYkCnl90TeC8mSCDcxm672Cs4zgjDTLS9rw0OLYkjN2pLZg2cNFuMx9JxhjmOPIFpPPRAeMUYLPeszmWi4BDtp5XWO/wCo/wAlEjzqtg3Va4Y27rG9hG/Rb/DeHvoA5Ybmyzlgk66u5DWApzQY1+dtZjS50WAJmZs94tYXMaSr9GiHWFVri0EGHtOWx1gDcErcsu1eDKVcmXhq01C5xOZrt574nTQLPxPCwKweXPghznObMiARextI3XTVMEwAuLgJFu20ToZF7m3qoPaXD0qTGBh/aRUZmeKZH8IuLjkdEmdzpPNOElLgpptbFWthwGOtEHdxdeAfm51ha/csd+Ef7t77lt4AEnMIgTqNfRbeFqt90fjZs4P+M2EEz8QiLqy/iVCnSe10XcHAbCQNTeDcSkmhaUzA9neNim57cSZsHNJGfKCLjeNVuD2uw/4anhDh6ALmsXiKVUuJzNs0E5gZER2QBfVZ1Lh1N5Ia8NOWG3+I6newiTtp56eGE3bsm0ehOqlwmbHSND4oPdE8/JcLh8Nq01yGt+Eagg/yw7WdlcLg2Sa7nNAGh7JIhuXW+ik8CXD/AOGaZ2NKiRp9+CmJOvnK5jh/tTlcGEl55CmD5EPA9Fq4ri9JzMrswmbhxAEdQ70UZYpJ7gkNxHimVphzTHSRcaS34T6LCdxhzZDg5+awk/D3Fup3kynq5e0ZdGliBfqMqVLB0oAfmvoBptoeV/VdEIJcm1Ez8RjKtwyXaD4QTzu4RppdWcO3KA5zRLTre5t2W9UTaDG/CSf7gIiYG4E+aixlQFwEwyf7RBNydhsqNvhGXsTVOOPaZaC4RIzAyG8/XfooTxh2YOe5zdgzNrY3dHefsKdlEwSBNoA5AXA5nT1VJ9Jpc3MwuzNdlAaTAvtz9QsqmJJGjRxtUiS2P9zhva0FJRVM4NspHMgHbmUlgDnBgCbCCeQuUNTAvaJLCB3Lt6fD2tEB7pHMA6nnCHEYFp1qOE2gD9dPBW+o3M6zhms+4VygwR/rR0yv/wALof3BRJnNr0Df/r/hE72bobuc3xjymy288WPUjHZwwu/HScDzMH5Jv3LP4qQ/+UfIiVu0uCMYOzVqj/j8iFLWGT/yv7nMpn5Nvup970Z1HNfuJ34Sw32d+ast4ZW0cJ6tc0n5wTYrUdizlzAscNz7tgjkNR9VPw7iJdZz6TTuHZmnpaAN+abySqw1NlCnhG0xcvB/tGnIxohy0xOZ5cOjZ11+9F2GHayLwe4GPOVK+nTOrWm24B+a5u/+ApnGNcwthrptcQTY6eHSVQfSqU3Bzf4d4EHKfETe2y9DbRYNIHOP0Cjr4Cm+zml1tJ1Tj1KXge55zguLOoVM4AzSTNnG4LTEG2q1aeJpVpdmDSXS64aczRMnsnmRI6rrRwDD6GgyOrRP5qejwXDtjJRp85yNPqU5dVB+GaMbEUH1m0nOLHNpMDGFzyAGtblDbtEgAqpQ9k6REkuknRr5HnC64UpsANIs0ARyTudHU8hEqH1D8CZzH/aNA2/iTt2/S4+4SZ7L0mOJaH/D+KCAdstpnVaONxIzXDJ/uBJG4IhUcXxYCZFtjA2279NJ0VYym/IlOmFVaCS0XMyJkxYdPuVSdw+mXkPHakyZMkuBMZZsBrGhWS7j72udlcDP8zQ36T0uUFT2gLviaM0yDJgGw59/mumOOSK67G9psI2kWGm0MbADgCRLhvr3iVgl9zAI11OgXYDjFDITlD3H4veDbk2JEDlP1VTgvB21KpflL22hrNZPw53O7LLX1J6KiyaU9S4CylgOAVq0BlIkCJeXZWxAFiYnwW/w/wD6dNaJr1C7+llh/wAjc+QXTVOJMpdjLBtYSfUiTEa9yX7aSyYIJmM1rfl6rgn1GSX27IdMz8ZwtlNmWi1jBEGzSfFzpcVz9TDw6T8HLWP7Z6jRdBxGsCyS27YOUG8d33osSjxNsEAtvaB8QN7ddtOS1ibozpa5IqoDgQ2wAuC03H4byoW1Gtu7MCLG9gNRMnv81dPD67gA1uYayRHf2ip63svUe0ZnsYBt8Rv3R81TXFcsZz/EsXDhJDwIIAAOYxvEHVHSxxc8FzLzJAlxGbeN/wBIXQ4f2MoNMvz1Drclrf8AiLnzWqyiym0tptDBuGgAHvgXKzLPGqSsGc2cG+Jyuk6kgj8MAN8fmVPw7APDr04AYCJmM2UiM24vpqLLa0mQSeUc4Re8j7trA+in3XQoujnhg3bgjvEnz3SW+7EifxeEx8kktb9C2MUSTMn6GY8ZRMfaDaOoHoAqf7S1roJI5HLb56oKVVubWBzMT5DTkraSFFqnh2zmk3nSxE8jvZTlrCBm7URFgb7EKq+s2YMnl/KR0v6pmtNsoAA5m9/A3/NKmIvZ2gaEnbSTpcjZROoB0B4EnmLc9JAHqipUNL85+XPxUucAcyfDXyS44AWGwQENBGkw2xB2EtjZVsRROjqmW5Nm36iDqZVszAExzhUsVh92NLnT3C2pmPVOPIzHqYt1J006pnpDZ/uAP0WvwzjWJdc0xUbBuexYDXNp6LGqYeoQYp5yIk52uuf6R1K1sIH1WS4GkRDZNgIgHI3SwkSq5NOnhf3/AAWijSpe0QzMa+i9pfGXK4VAZIvIutmhiwYAcDqJ0uNrrmWUKcuPxZIEnTpmbpE3jeymy+8e5zj/AAwMsTZw2uPhAJ8/TklGL4N0dTI1lE3S+nguMbxF1PTLkpgh05otNm8iYgz4KSj7VF1JrrC5sJsBfXfTQdFnsN8DUYnXlsnkO6PMqtiK0AgW0E2XHca9pn0y1zHm5mNojnPXRMfbrM05mCQLRpJ7+S3Hpp7MzKHol4xw5wl4DbG5vPfMhY+Z8/hIj+dgMEb7pYr2nqVOy3MCbaySkHtO7L7S9xJOsho9LLvgml8jDjRnYinfbw/NHguHVakZGkgmJi0xpK3/AGd9malSoH1aZFJt+00jNyAB1XXVOHEgNaGtYD8IsBN3aC/VYy9SoPStyiW25yOH9kHBoNZ4YSJAHaMeCucGwwpF2Ws8mxyi0CYMtIIJmAt6rwzMB7x5kbCG6db2T4bhFGm6W0wHak3drM/FOsXH+VyvqHJNSHSMtmPe7FOGR7iIAcGksEm8kaGPDVW6nDqznTnawEGYEu7wdj0Wk/EOAht+mnTy1+5UZrGYMzprB2uZ7wpa34Q9TKf/AGzTdHviahiCbNkf7b7DdaGG4fRogCmxjYPKTJ6mT6qCpWgbxcbamw3te8lIV9J53tqP6e5Zbk+WIuPryoM33PnbyUAxRgAx8JOhtGX8yPNMcQT3zf6SVlREyRxvE+M9NfmoM/UaW7jvEaXi/RCKpt8t9rzGojmgeTuPnAsfE6T4bLaRmw6tc3iLfp+aie8nrcaRqRt1vrI1RZbxcy0yRsNBciI30QzEkGd7jWRe892q1sAUcgI6mPokmaRFh9nXl8k6QbHn9XGlxJE5dwNvHJaVNRx8A5nHeAANdLiBAvvGhWNKOnWLdPBeu4I04I3/AHzjl016ZiepzWH30VynigA45gL5Zlo0FtCY0WDhOJRGYusXGRuXCPzWvhazXtyzYzveJbchojXTuPIKEo0TcaLNOrMEaHqyAJi3M87WV3Dum8g9ZEc4N/ySpYVoOW+nIAAXsCGzHcrlGmCRDZFyBO+9vNQlJEwQCfO3hzHhKiqVSwEWmCTEWESSfvdbNPBmIsPL/Kp4j2eDruc50m4EnlpJIm06KSyR8mtLOdx2KOX4hlvMvDJPID4tY5aeKDCYqo6mRHvGumCxhinFo5cj/ldOPZmi2+QSf5nE98hkBWzhaeRrLBoGjWmI8dLALcs0a2RuKo4/AYz3bgHzLviDrGIIvO07/ktepmLyLBjWjOSYlxvBtrAHmtz93UBDvdsLhuWAnwQ1ccxoMMEzyHmdpU3k1O0jTdHJ4jh9WsC1jKhaDM5S0OcDaCRpHNbGF9m3e6jIJIJgkDtOaRLo5TtqtJuPcTMTYW5aaDRG3GOLtgNNIM+UIlObVISmjknf9P6kzUqsaOmZ568h6rSw/sJhmxmfVqeTAfACY8V0JxUTefD67pv2kbyL/URPmPVDz5H5NWUKPsxhWERQBnTMSfPM6Ffo0ms/06TWT/KGt9QjFOdJIjX8x9+qNuEka89zz3uoubf3MKYBcbFxAgzrfRN+1gCPLvHLn96KdvD2/wAx9eXUomcOb9jzWbiPcouxU+RTCvzHXuG0931Vp1NgJ0J3i5t4GNFXqxyFt82mulup81pUzDdCdVnug2uTvqeX331gJi5n8z5yNvAKQvH8pj+7r11T++pgWIHjvykLdMWpCey0m253Fhz2sVC/aLEH0uJiOZlTHLcZr2t8io6j2A6/iGguP00QkOyBwNyTftX2i5uR8+qTaHaO8i+l9tNv05ozimEam0iI5WPZBPXTSVIHCLDXoBvP33J7hsQOpC3iAYkeMeV/mmc46xAOaRudiIE3A5blG6tAmR05dBonY8WAh29wLyTtbS/knuCGO9rXM2sD5dUAaQBFieoPWZ7h80Tj8Mb3vNxc6cpnVDFrSIAIBMSTMDTl9lIZG6jJJ95FzaDz7/FJG9jibPMbfeUp09T9ma/B5cktxnAh7mXHK8iRziJEqlhOCVariGNkAwXfhHK/0C9VZIu9yxQV/hXD6tQn3Wo1MwLnQn6Lo+H+yNOmQaxznkLM3J/qcYHRafEKD7NpwxoMi0c/w89FCfUriIiXhvDHNaPflubky4iIEzyEach1WhTe1rSWAC8kmx65ifuyxcfxH3TdTIF7TobxPIo+D4ulXptBMx8QJFyTvPSfVcMotrU+DOk1ziSYczKQbkzfLzB0OvXTyIVCJvf+o2uNjpyt1VLBOyH3YgEtLmtbYNYDlYXbyQFZaDljzt921U2qBhh+Q3g3359OiiqcQEWGt7W6apjT5/M/Y3upaNFs35bjkOSe3kwB+1HYa9NfqgfLtgInWNuU6bFXKrhNhp4AzCCpUHOL2A1MjxJ2Qn6Ciq0O8ZudgNQbRa3eiDwIGptpr0FtJP2YU7Q0gWIPKw1NrZjG/mrNOg3r3ddJ74Q5DSIaYGruXI7n/G6s0qjRyPXruJ0CZlAHqDpeR12U1PD84nujwsegU20zQBrkjS46EDr4qWiTbTy66KRwA5R4KB2NHXkOyfRZ5C6LF9Pp6oHiRGv3toqzseBYnuHjyVX94wbE+AEd5MpqDMuSLlpAJAG8n9VFXa2x7R6CfkFTr8TJ/EByGvksDivH3ss1xP8Adr4QrwwykzDl4Nx+GotdmIdJ6PPnO11DiMZRpjtZmjp2fDfkuSf7T1tnR6jrsq2J41UqCHnMB4fJdcenl5YUzp8R7R4cDs5nW6fMi6zsVxzMZGcNn8Rjv0+S533gEyAfE28ioi9Xjgih6DoavtDc5SW73DT8/pzRUfaMb2My7ke6/jcrnBU53CRIJtZa7UR6Tu6DxUEtdmGgj+Y84v181bqPhupuImIseQHjdcJgOJGkbCRN4gHbeOg1W7hvaGm913OZ0cddLTptyC5p4WntwKqNttXMLgjcHXSBccx4qcm+9gQd41jwuNvmVj1OLtvmLS0wBcfFYkXOmn3Cv06ovHTe2pgeag4tDsKoxhPacAeWZw7tCkndUaT2gSd/4bjpbVJZ3/IzGw7QaLJE9ka33V7FPIEAkDkO5JJV8lQcKZrGb2b8v1PmrEXed5bff4OaSSnkCRxvtBUPvXCTHKe8rOo1CLgkEEEQYvzSSXo4/sQlwei4HVrvxe5F99W7rSaJ/wCJPjdJJeVPkyw4g2QVh2Hf2/VyZJYMoGiO0RsG2HL4dFOxonTl9UkkMPJPlEjwU+GFz3/RJJTZvyTNN1DX+/NJJJcgVKrrjvCGue1G0fmkktokyq/4gs7G/GBtP5pJLpx8k5Fapo3uB8bXXPcTdMTfT5T80kl24+Rx5MzkmdqnSXSWAOhSboUkkDHKZJJACKR0SSTEWuGj+LTG2f8AJdhwsWb4HxzuE98J0lydQJ8lyiey3+1v/wCQkkkuImf/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data:image/jpeg;base64,/9j/4AAQSkZJRgABAQAAAQABAAD/2wCEAAkGBhQSEBQUEhQVFRQWFRgWFBcXFBYWFhgUFRQVFxQXFBUYHCYeFxojGRQUHy8gJScpLCwsFx8xNTAqNSYrLCkBCQoKDgwOGg8PGiwkHyQsLCwsLCksLCwsLCwsLCksKSkqLCwsLCwsLCwsLCwsLCwsLCwpKSwsLCwsLCwsLCwsLP/AABEIAMIBAwMBIgACEQEDEQH/xAAbAAABBQEBAAAAAAAAAAAAAAACAAEDBAUGB//EAD8QAAEDAgQDBQYDBwMEAwAAAAEAAhEDIQQSMUEFUWEicYGRoQYTMrHB8ELR4RQVI1JicvEzgpIHFkPCg6Ky/8QAGgEAAwEBAQEAAAAAAAAAAAAAAAEDAgQFBv/EACoRAAICAQMEAQMEAwAAAAAAAAABAhEDEiExBBNBUSIUMmEzgbHwcZGh/9oADAMBAAIRAxEAPwDggEQaiDUQC+iPHsANRZUQCeE6M2DCeEQCIBaFYICcNRAJwE0IENRAIg1OGpisENT5UYaiDUxEeVFlRhqINQBHlT5VJlT5U6ERZU+VSZU+VAWRZU+VSZU+VMLIsqfKpMqfKgVkWVPlUmVPlQFkeVLKpMqUICwA1LKpMqWVAWR5UsqkypZUBZHlTZVJlShZCyPKkpISQOzKhKEWVFCmVAyog1FCeExAgJ4RQnDUxDQiDUQaiATECGpw1GGog1MQAaiDUYaiDUxWAGog1GGp8qYrAyp8qPKnyoFZHlSyqTKllQFkeVPlR5U+VArI8qfKjhPlQFkeVPlRwnhAWR5U+VHCUICwMqfKjhLKgCPKnyo4SypAR5UsqkypZUhkeVMpYSQBjJwE8Ig1TLAgIsqIBEAmIABEAiDUQatCBDUYanDUQCDIwCIBOAjDUxAhqINRBqINTsQIaiyow1EGIsRGGrY9n/Zati3EUwA1o7T3TlBizepP6rY9lPYZ2JipVllHbZz/AO2dB/V5dPT8BhadNjWUmhrG6Aaee56rz+o6xQ+MOTtwdK5fKXB5bg/+nFZ2Zr3sp1A3M1nxEj+pzbNE237lzeP4bUovLKrS1w1B+hFivenUx5x6XC5v2kp4d1QsxDRD2iHx8JEiRF+8jkFHD1s3L5botk6SOn47HkOVNlXf4r2Gw4oud7x9OpTkPzEOZP4ToDlIIgz9VyON4Q+nrDm7OaQ5pEA6jvC9DHnhPZHDPDOHJn5U+VHlT5VYlRHlT5VJlSyosKI8qfKpMqfKlYyLKnyqXKllQBFlSyqXKllQBFlTZVNlTFqQyLKmU2VJAGHCcBHlThqwUBARBqIBOAmhDBqIBPCINWhDBqINRBqINQZBDUYCcNRhqYhg1GGomtW/wD2YNdzS85KbpjTO+AZyDkN3GwU8mSONXIpDHKbqJlcO4VUrvy0mFx6CwHNx0A6leh+zv/T5lLK+vD6muXVg5a/EdNbfNXKOPw+Ga1jA1pMAUqYzVHk/DmO5PM25TqoXe0Zr0M+f9naKhY+xzWnsMdHacekQSAvIzdXPJtHZHp4uljDd7s6kQNb9wmPyWZ7Q+09LCMl/acfhYCJI5mdB1XO0PayGUy6m5jSXZQZ7GSCJBHbqkODrwBmHVede1HHKuJrOkGXPymBNgOyB0yifBc+PHrlRfJPTGz2DhPtAMS0uEQIII0ynQ300II5g66qR1JtQ+8dBBaaeY2hrhZzTqJ08V5ZwnGVWUmU/eQHPNJwLsoAqEvYXEHQRI/uPcuz4zxNv7rYWVdWAiR2y4HsjKLRLXSeQj8SrkgoPYxCetbmUePup4moy1WkBkEu7ZpXy9oWf0PKFkYmgzM52GcWNcYJLBBOuVzT8L45EFXOJV2/s1KkGNOIke8exuUgmIaSPiMmLz5kRz+Ixjmuc00w5wgQTDoJ2IIcHNcLXO4vK68Uovjn+Tnyxa54/gjxbnsd/EZA3c27e/p5Ig1V28WOmYOOkOtO0Hadb+fJS0KktLmggA9phu5vPLzE+K7YzOGUCTKnypUa7XfCQVNlVLMURZE+RS5UsqLCiLKllU2VLKix0Q5EsimypZUrCiHImyKfImyosdEORJTZUyQUYMJ4TwiDUIQICINRBqIBMQIaiARAIg1F0LkYBEGqrV4kxukuPJoPzV/B0i8TlLRtIEnuupyz44q2yscM5OkgA1WaeEOp7I5ut6anwSc33YnMAZkH8UDYQLd+vdqq9LHiSGCYnM91oB1i/U9FwZOub/TX7nZj6NL9T/Ru4F9Km3OG5iBOaoAGyCBDWmx53MfI3K3tdUqS4taAWEZmi5YDAa0gRM6u5gxEADiMbjQ8ZnS5sw293ECNDo2+pVbBU6tQiXuDQd5gAzNu4QuVxlL5TZ0qSj8YI6+tj5DXSabmUnBrmwHOJccubKY/0zc6nrMo8dxx1HJQoPaAyWtLWzUzVJc8GqR2Te4bIGknU4NLHgRmkl3wjQuJJMk7C48lMOKZHEhgzQWjoCQXCO8Ak7+KnTW1FLXsu8S4s+GtiYiXGTlaJAEknee++q5Orj3Z5dOYG5Bg2+o2UvEPaKo+WiGC4MakdSsxjt5XZ0+NwVy5OXPNSdI2cC2rVc2mDd5EgxAaLNJ3AEu8+q77inEMldlKmG+6wxAa93a/02gARYO7TZO1oXnHBr1d7NJ1tIiJ5iY9FbqVe2PeOJBeJHKnOUwNJvKznWqSSHhelWybjPES2sXMfqLgaAHY89lTrcWqVcsgF7Z7QHaLYMg81Q4hUPvXAmwJFuQMBLCVgKjTyI+atGOmKflE5SuT9Ft9fN+Hta9Tz7/vuQsxMaGJ5/OdVuB8GTBcel78uQVKvh2k5i206g2nW40hJdTfKE8H5GrYGo0A5WzqS3/2A/LxT0OJVGfEDHJ4IPg4j5q9+9WnURyIAjT0Cd/FiNSI6/qpx6nIuUVlgxvhh4fi9N2+U8nW9dFeAWH7xrtWsudhHyUYBYT7pzmjkbj8vRdUeqT+5HNLA1wdBlSyrKwvGjmy1AD/U2x7y3fwWy0giQQRzF10KalwRcWuQMqWVQ4jiVNnxPE8hc+iy8R7Sj/xjxOvkpzzwjyzcccpeDZdAEmw6qlV4xRb+MH+2/wArLlOLcWc4do35cvBZ1KqTNz9nbmud9S2viiqwJcs693tKyfhd6J1yrgJ/VJS+on7KdmHo6UBOGpqlZrficB3n6KnU41TGkk39F3yyRjyziUJPg0AEWVc1iuIOqCcxaNmjs+ZUBxBAEunoCXW+Sk+o9IqsHtnUDFs/mFrFQYnirIgAXm5vPcB8lzLqx3FtgT8k5fa5Md0eS58k5ZNm9vwXhGMN0tzeo4w7wBzMNnwGgQYzj1WIbAboI3CwS4ba/einbReRyb1t6bqXbjdsprlVIlZiXueHEydOformIxQkMdIbIsPm88+gVQn3TTFnG14DoPIbBVqTQdXR4XW6T3MW0XadMmqASdSBFtJgDkrOKxGeq1h+AHQHW2/3uqWFrtBywbm5LvlGn6rRdTyi0el+QCzJ77mlwWaNRjBmfcgmLXgExp0hJ2PaDpJPfAncrPfiWgkOcBbQXvG5H5qtRw7yOXz8tVlQT3Y9T8DYsgvJaIBNoUOZXDhTliwOpN4toO/p1UtTCNDXEyTtAvIEa8rK6yJEtLYfCqcdqRJHPQbyjqUHVKggwBeTsJse/SyrnCkEe7EAjtFx1m8QNvn3K+x4AgBzpu61s3fpHiVJyp6kbUdqZU4w2Xy4gaNbzIA+IgDmhw7hRqAGCDEO5ToeiPGYZ1R0uhoHW/yUtPD08wdExa5kCLAAC1upKetaaYad7CpYmoahBAyAmT0A1mb7K1VOjhJEW27/AEUT6u8cpJMWHKJlC/GWO/K8DvUW1yUSDdTE28NvTQqGsBGXNoIgGT6Ki6uZMQBp9+KTMQ0CJJ5kA3tc31/VGprgVIYMLD2XEdw/WFO3i5iCJOnLrfyVV75JgGIjTznrbRJlIEzr3RH66oc75BRrgY1y4gkCdrn71+atiq6MsxziyrupkaQD3/r9yq7gR8TrEdbX2I71lyvyNKieoQDM9Ym/jy1Vd+JJsCB3Tpzn73ULi1pMmYMA3sRbc8ympOaSfxaak/cRJ8E0AzMJN8xMnlfVXmYNo5k+V/BVqWJc4WgAxFtLkHTuUnuou5xtFgeU/mEpSfsaQURYQnSptEfmb+qSxqGUcnP5pi0nfyCibWjcC06T1vKc31JI7rK+tGNJK2l9k/RE2oBzP9oj1UdOiATbTW87eiem4XtEbnebjxSeRBpDdU/laG9Zk/UqM0yTeT3D81Kx1p20Hl/jzRtqaCwMadEu6g0ipkRGQj/cL96TnVJkW7tfPVE2rN7jTY3n5JGp8UHQiPASZjwWe8PSAMKXGS4ddT81KMB96WUVSvoDM3uLd4UVfilgcojbzv42R32xaUXm4Bs3KmdTmANBtf7KxmcXLr5SY1ju+SvUcW2s0QTIiRMQQZ1681l5ZeR6S3Ra1s3nazeW1lLVqiCSSR0/RVs86hs6HuPwzfXwVbFYgMDc8tzXa6DBI+Ijx+ax3XY9JpsqNNomem0xv1t4ojXEwJnaByjmsitxQU3R/NEwba2Oh746o8FivfOloMAgCSfG4uUu43uOjSdijmAA1PPbcoP2txMTBjSIjrqq/wCyOqPaNyTADSOeojrr85TF+VxY09oSALk9kTMtBm/hZJz/ACFFn3xEgkSImZ8REc0jV0IPZ25CBcBR4NmaoGnKHTDnOORonS5taT6lX8F7JVq5fTw9ShDGZyTWAadPhLwM1iOgm5Epa/yNRbM042DAuILidDlGh84KcukEySSABfe0ERb5qXGYCrSADw1mdstOZjvhJEmDP4CIP1WbVl7WBri6CRZpmZsRAMxqhSBprkvUqAy5g0NM2JJkm9/Ofspy6QYyxYCwmJOg2UPD+D18uYtfPagFrgOhki11cw/BqgYC8FzhfLZoAGgJmVl5I+xFWtTysIY641EwRtMqP3cuAcSLXjfvOl/yWhh+GOOZ4bBZeCZd8M6DUjl3Ks+o8x2ZlpgQInaQORG53Qsg6Ia9AFstI3gja8Gb/wCPFN+zhpEkwLSJ377wtGlwsuguYRaA2Ra15ItuoqnC6kyG0wBzedAOQ8R4o7vixbFJzhMAgRc2uTcyTGtlI+dGtE9QBAA7I7p+qsDgjnahgM3Le0emsQdLKX92lrSG1MzmgQBEkjv0GluiXdj7C0ZbsRqAIygGYgGTNhyVerXkCCT6+HMfotr3QbTn3WY5YILi50/7bG0bKLC4hlzWoVAYv8RHPS0/mtLL5oDPAIsLjqDKS1qeNox2aNtpBB8RKSO6/Qjn8HiKDYFVjtLkP/8AXy3V5+OwriOzUdF5Do5XIO2i5f3lhz+mwVihgHG+am3vqNHpKTj5bKNJHSMdhxPZqZhsaoIv1GiixFVjmTk93JNySfUiLrKZg6jTIex0CB2tuQlXHY5jnMNZlQZRBAMtcYEGLRvoptebsVL2S4THU4aPdtJObtPe4NABmOz92UzyC/s/s/wycpvHTNy5LMFbDw2Wutt7wt1N47B9StTD4vAZpcwxBmXOJkG2kTMnyTk2t6f9/cGik5uasxsxLrGJE7SD3LY9xOVri9ztIawX5Ac5VepxvCMBFGkATYGHO7icxt4JUuNScxY4ECDJ36QD81KTm/GwmirxLhlag4e8pubJMZhljvBHcfEKtRaC2HNm99vL73W3guJsp04efeDXK4GzoAOWRFwOeytYPjtN8Rh2nndhtaNlqWRrhCswcJQzS1omZgNbJjwF/Py2iw1YUpcaJc0kgdpzTNrmD6Lta3F8PTbm92dNmN3tYgxuruCxdB4zUiwwYMNi8TyUvqGlelmlTMLhGJoYkCnl90TeC8mSCDcxm672Cs4zgjDTLS9rw0OLYkjN2pLZg2cNFuMx9JxhjmOPIFpPPRAeMUYLPeszmWi4BDtp5XWO/wCo/wAlEjzqtg3Va4Y27rG9hG/Rb/DeHvoA5Ybmyzlgk66u5DWApzQY1+dtZjS50WAJmZs94tYXMaSr9GiHWFVri0EGHtOWx1gDcErcsu1eDKVcmXhq01C5xOZrt574nTQLPxPCwKweXPghznObMiARextI3XTVMEwAuLgJFu20ToZF7m3qoPaXD0qTGBh/aRUZmeKZH8IuLjkdEmdzpPNOElLgpptbFWthwGOtEHdxdeAfm51ha/csd+Ef7t77lt4AEnMIgTqNfRbeFqt90fjZs4P+M2EEz8QiLqy/iVCnSe10XcHAbCQNTeDcSkmhaUzA9neNim57cSZsHNJGfKCLjeNVuD2uw/4anhDh6ALmsXiKVUuJzNs0E5gZER2QBfVZ1Lh1N5Ia8NOWG3+I6newiTtp56eGE3bsm0ehOqlwmbHSND4oPdE8/JcLh8Nq01yGt+Eagg/yw7WdlcLg2Sa7nNAGh7JIhuXW+ik8CXD/AOGaZ2NKiRp9+CmJOvnK5jh/tTlcGEl55CmD5EPA9Fq4ri9JzMrswmbhxAEdQ70UZYpJ7gkNxHimVphzTHSRcaS34T6LCdxhzZDg5+awk/D3Fup3kynq5e0ZdGliBfqMqVLB0oAfmvoBptoeV/VdEIJcm1Ez8RjKtwyXaD4QTzu4RppdWcO3KA5zRLTre5t2W9UTaDG/CSf7gIiYG4E+aixlQFwEwyf7RBNydhsqNvhGXsTVOOPaZaC4RIzAyG8/XfooTxh2YOe5zdgzNrY3dHefsKdlEwSBNoA5AXA5nT1VJ9Jpc3MwuzNdlAaTAvtz9QsqmJJGjRxtUiS2P9zhva0FJRVM4NspHMgHbmUlgDnBgCbCCeQuUNTAvaJLCB3Lt6fD2tEB7pHMA6nnCHEYFp1qOE2gD9dPBW+o3M6zhms+4VygwR/rR0yv/wALof3BRJnNr0Df/r/hE72bobuc3xjymy288WPUjHZwwu/HScDzMH5Jv3LP4qQ/+UfIiVu0uCMYOzVqj/j8iFLWGT/yv7nMpn5Nvup970Z1HNfuJ34Sw32d+ast4ZW0cJ6tc0n5wTYrUdizlzAscNz7tgjkNR9VPw7iJdZz6TTuHZmnpaAN+abySqw1NlCnhG0xcvB/tGnIxohy0xOZ5cOjZ11+9F2GHayLwe4GPOVK+nTOrWm24B+a5u/+ApnGNcwthrptcQTY6eHSVQfSqU3Bzf4d4EHKfETe2y9DbRYNIHOP0Cjr4Cm+zml1tJ1Tj1KXge55zguLOoVM4AzSTNnG4LTEG2q1aeJpVpdmDSXS64aczRMnsnmRI6rrRwDD6GgyOrRP5qejwXDtjJRp85yNPqU5dVB+GaMbEUH1m0nOLHNpMDGFzyAGtblDbtEgAqpQ9k6REkuknRr5HnC64UpsANIs0ARyTudHU8hEqH1D8CZzH/aNA2/iTt2/S4+4SZ7L0mOJaH/D+KCAdstpnVaONxIzXDJ/uBJG4IhUcXxYCZFtjA2279NJ0VYym/IlOmFVaCS0XMyJkxYdPuVSdw+mXkPHakyZMkuBMZZsBrGhWS7j72udlcDP8zQ36T0uUFT2gLviaM0yDJgGw59/mumOOSK67G9psI2kWGm0MbADgCRLhvr3iVgl9zAI11OgXYDjFDITlD3H4veDbk2JEDlP1VTgvB21KpflL22hrNZPw53O7LLX1J6KiyaU9S4CylgOAVq0BlIkCJeXZWxAFiYnwW/w/wD6dNaJr1C7+llh/wAjc+QXTVOJMpdjLBtYSfUiTEa9yX7aSyYIJmM1rfl6rgn1GSX27IdMz8ZwtlNmWi1jBEGzSfFzpcVz9TDw6T8HLWP7Z6jRdBxGsCyS27YOUG8d33osSjxNsEAtvaB8QN7ddtOS1ibozpa5IqoDgQ2wAuC03H4byoW1Gtu7MCLG9gNRMnv81dPD67gA1uYayRHf2ip63svUe0ZnsYBt8Rv3R81TXFcsZz/EsXDhJDwIIAAOYxvEHVHSxxc8FzLzJAlxGbeN/wBIXQ4f2MoNMvz1Drclrf8AiLnzWqyiym0tptDBuGgAHvgXKzLPGqSsGc2cG+Jyuk6kgj8MAN8fmVPw7APDr04AYCJmM2UiM24vpqLLa0mQSeUc4Re8j7trA+in3XQoujnhg3bgjvEnz3SW+7EifxeEx8kktb9C2MUSTMn6GY8ZRMfaDaOoHoAqf7S1roJI5HLb56oKVVubWBzMT5DTkraSFFqnh2zmk3nSxE8jvZTlrCBm7URFgb7EKq+s2YMnl/KR0v6pmtNsoAA5m9/A3/NKmIvZ2gaEnbSTpcjZROoB0B4EnmLc9JAHqipUNL85+XPxUucAcyfDXyS44AWGwQENBGkw2xB2EtjZVsRROjqmW5Nm36iDqZVszAExzhUsVh92NLnT3C2pmPVOPIzHqYt1J006pnpDZ/uAP0WvwzjWJdc0xUbBuexYDXNp6LGqYeoQYp5yIk52uuf6R1K1sIH1WS4GkRDZNgIgHI3SwkSq5NOnhf3/AAWijSpe0QzMa+i9pfGXK4VAZIvIutmhiwYAcDqJ0uNrrmWUKcuPxZIEnTpmbpE3jeymy+8e5zj/AAwMsTZw2uPhAJ8/TklGL4N0dTI1lE3S+nguMbxF1PTLkpgh05otNm8iYgz4KSj7VF1JrrC5sJsBfXfTQdFnsN8DUYnXlsnkO6PMqtiK0AgW0E2XHca9pn0y1zHm5mNojnPXRMfbrM05mCQLRpJ7+S3Hpp7MzKHol4xw5wl4DbG5vPfMhY+Z8/hIj+dgMEb7pYr2nqVOy3MCbaySkHtO7L7S9xJOsho9LLvgml8jDjRnYinfbw/NHguHVakZGkgmJi0xpK3/AGd9malSoH1aZFJt+00jNyAB1XXVOHEgNaGtYD8IsBN3aC/VYy9SoPStyiW25yOH9kHBoNZ4YSJAHaMeCucGwwpF2Ws8mxyi0CYMtIIJmAt6rwzMB7x5kbCG6db2T4bhFGm6W0wHak3drM/FOsXH+VyvqHJNSHSMtmPe7FOGR7iIAcGksEm8kaGPDVW6nDqznTnawEGYEu7wdj0Wk/EOAht+mnTy1+5UZrGYMzprB2uZ7wpa34Q9TKf/AGzTdHviahiCbNkf7b7DdaGG4fRogCmxjYPKTJ6mT6qCpWgbxcbamw3te8lIV9J53tqP6e5Zbk+WIuPryoM33PnbyUAxRgAx8JOhtGX8yPNMcQT3zf6SVlREyRxvE+M9NfmoM/UaW7jvEaXi/RCKpt8t9rzGojmgeTuPnAsfE6T4bLaRmw6tc3iLfp+aie8nrcaRqRt1vrI1RZbxcy0yRsNBciI30QzEkGd7jWRe892q1sAUcgI6mPokmaRFh9nXl8k6QbHn9XGlxJE5dwNvHJaVNRx8A5nHeAANdLiBAvvGhWNKOnWLdPBeu4I04I3/AHzjl016ZiepzWH30VynigA45gL5Zlo0FtCY0WDhOJRGYusXGRuXCPzWvhazXtyzYzveJbchojXTuPIKEo0TcaLNOrMEaHqyAJi3M87WV3Dum8g9ZEc4N/ySpYVoOW+nIAAXsCGzHcrlGmCRDZFyBO+9vNQlJEwQCfO3hzHhKiqVSwEWmCTEWESSfvdbNPBmIsPL/Kp4j2eDruc50m4EnlpJIm06KSyR8mtLOdx2KOX4hlvMvDJPID4tY5aeKDCYqo6mRHvGumCxhinFo5cj/ldOPZmi2+QSf5nE98hkBWzhaeRrLBoGjWmI8dLALcs0a2RuKo4/AYz3bgHzLviDrGIIvO07/ktepmLyLBjWjOSYlxvBtrAHmtz93UBDvdsLhuWAnwQ1ccxoMMEzyHmdpU3k1O0jTdHJ4jh9WsC1jKhaDM5S0OcDaCRpHNbGF9m3e6jIJIJgkDtOaRLo5TtqtJuPcTMTYW5aaDRG3GOLtgNNIM+UIlObVISmjknf9P6kzUqsaOmZ568h6rSw/sJhmxmfVqeTAfACY8V0JxUTefD67pv2kbyL/URPmPVDz5H5NWUKPsxhWERQBnTMSfPM6Ffo0ms/06TWT/KGt9QjFOdJIjX8x9+qNuEka89zz3uoubf3MKYBcbFxAgzrfRN+1gCPLvHLn96KdvD2/wAx9eXUomcOb9jzWbiPcouxU+RTCvzHXuG0931Vp1NgJ0J3i5t4GNFXqxyFt82mulup81pUzDdCdVnug2uTvqeX331gJi5n8z5yNvAKQvH8pj+7r11T++pgWIHjvykLdMWpCey0m253Fhz2sVC/aLEH0uJiOZlTHLcZr2t8io6j2A6/iGguP00QkOyBwNyTftX2i5uR8+qTaHaO8i+l9tNv05ozimEam0iI5WPZBPXTSVIHCLDXoBvP33J7hsQOpC3iAYkeMeV/mmc46xAOaRudiIE3A5blG6tAmR05dBonY8WAh29wLyTtbS/knuCGO9rXM2sD5dUAaQBFieoPWZ7h80Tj8Mb3vNxc6cpnVDFrSIAIBMSTMDTl9lIZG6jJJ95FzaDz7/FJG9jibPMbfeUp09T9ma/B5cktxnAh7mXHK8iRziJEqlhOCVariGNkAwXfhHK/0C9VZIu9yxQV/hXD6tQn3Wo1MwLnQn6Lo+H+yNOmQaxznkLM3J/qcYHRafEKD7NpwxoMi0c/w89FCfUriIiXhvDHNaPflubky4iIEzyEach1WhTe1rSWAC8kmx65ifuyxcfxH3TdTIF7TobxPIo+D4ulXptBMx8QJFyTvPSfVcMotrU+DOk1ziSYczKQbkzfLzB0OvXTyIVCJvf+o2uNjpyt1VLBOyH3YgEtLmtbYNYDlYXbyQFZaDljzt921U2qBhh+Q3g3359OiiqcQEWGt7W6apjT5/M/Y3upaNFs35bjkOSe3kwB+1HYa9NfqgfLtgInWNuU6bFXKrhNhp4AzCCpUHOL2A1MjxJ2Qn6Ciq0O8ZudgNQbRa3eiDwIGptpr0FtJP2YU7Q0gWIPKw1NrZjG/mrNOg3r3ddJ74Q5DSIaYGruXI7n/G6s0qjRyPXruJ0CZlAHqDpeR12U1PD84nujwsegU20zQBrkjS46EDr4qWiTbTy66KRwA5R4KB2NHXkOyfRZ5C6LF9Pp6oHiRGv3toqzseBYnuHjyVX94wbE+AEd5MpqDMuSLlpAJAG8n9VFXa2x7R6CfkFTr8TJ/EByGvksDivH3ss1xP8Adr4QrwwykzDl4Nx+GotdmIdJ6PPnO11DiMZRpjtZmjp2fDfkuSf7T1tnR6jrsq2J41UqCHnMB4fJdcenl5YUzp8R7R4cDs5nW6fMi6zsVxzMZGcNn8Rjv0+S533gEyAfE28ioi9Xjgih6DoavtDc5SW73DT8/pzRUfaMb2My7ke6/jcrnBU53CRIJtZa7UR6Tu6DxUEtdmGgj+Y84v181bqPhupuImIseQHjdcJgOJGkbCRN4gHbeOg1W7hvaGm913OZ0cddLTptyC5p4WntwKqNttXMLgjcHXSBccx4qcm+9gQd41jwuNvmVj1OLtvmLS0wBcfFYkXOmn3Cv06ovHTe2pgeag4tDsKoxhPacAeWZw7tCkndUaT2gSd/4bjpbVJZ3/IzGw7QaLJE9ka33V7FPIEAkDkO5JJV8lQcKZrGb2b8v1PmrEXed5bff4OaSSnkCRxvtBUPvXCTHKe8rOo1CLgkEEEQYvzSSXo4/sQlwei4HVrvxe5F99W7rSaJ/wCJPjdJJeVPkyw4g2QVh2Hf2/VyZJYMoGiO0RsG2HL4dFOxonTl9UkkMPJPlEjwU+GFz3/RJJTZvyTNN1DX+/NJJJcgVKrrjvCGue1G0fmkktokyq/4gs7G/GBtP5pJLpx8k5Fapo3uB8bXXPcTdMTfT5T80kl24+Rx5MzkmdqnSXSWAOhSboUkkDHKZJJACKR0SSTEWuGj+LTG2f8AJdhwsWb4HxzuE98J0lydQJ8lyiey3+1v/wCQkkkuImf/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data:image/jpeg;base64,/9j/4AAQSkZJRgABAQAAAQABAAD/2wCEAAkGBhQSEBQUEhQVFRQWFRgWFBcXFBYWFhgUFRQVFxQXFBUYHCYeFxojGRQUHy8gJScpLCwsFx8xNTAqNSYrLCkBCQoKDgwOGg8PGiwkHyQsLCwsLCksLCwsLCwsLCksKSkqLCwsLCwsLCwsLCwsLCwsLCwpKSwsLCwsLCwsLCwsLP/AABEIAMIBAwMBIgACEQEDEQH/xAAbAAABBQEBAAAAAAAAAAAAAAACAAEDBAUGB//EAD8QAAEDAgQDBQYDBwMEAwAAAAEAAhEDIQQSMUEFUWEicYGRoQYTMrHB8ELR4RQVI1JicvEzgpIHFkPCg6Ky/8QAGgEAAwEBAQEAAAAAAAAAAAAAAAEDAgQFBv/EACoRAAICAQMEAQMEAwAAAAAAAAABAhEDEiExBBNBUSIUMmEzgbHwcZGh/9oADAMBAAIRAxEAPwDggEQaiDUQC+iPHsANRZUQCeE6M2DCeEQCIBaFYICcNRAJwE0IENRAIg1OGpisENT5UYaiDUxEeVFlRhqINQBHlT5VJlT5U6ERZU+VSZU+VAWRZU+VSZU+VMLIsqfKpMqfKgVkWVPlUmVPlQFkeVLKpMqUICwA1LKpMqWVAWR5UsqkypZUBZHlTZVJlShZCyPKkpISQOzKhKEWVFCmVAyog1FCeExAgJ4RQnDUxDQiDUQaiATECGpw1GGog1MQAaiDUYaiDUxWAGog1GGp8qYrAyp8qPKnyoFZHlSyqTKllQFkeVPlR5U+VArI8qfKjhPlQFkeVPlRwnhAWR5U+VHCUICwMqfKjhLKgCPKnyo4SypAR5UsqkypZUhkeVMpYSQBjJwE8Ig1TLAgIsqIBEAmIABEAiDUQatCBDUYanDUQCDIwCIBOAjDUxAhqINRBqINTsQIaiyow1EGIsRGGrY9n/Zati3EUwA1o7T3TlBizepP6rY9lPYZ2JipVllHbZz/AO2dB/V5dPT8BhadNjWUmhrG6Aaee56rz+o6xQ+MOTtwdK5fKXB5bg/+nFZ2Zr3sp1A3M1nxEj+pzbNE237lzeP4bUovLKrS1w1B+hFivenUx5x6XC5v2kp4d1QsxDRD2iHx8JEiRF+8jkFHD1s3L5botk6SOn47HkOVNlXf4r2Gw4oud7x9OpTkPzEOZP4ToDlIIgz9VyON4Q+nrDm7OaQ5pEA6jvC9DHnhPZHDPDOHJn5U+VHlT5VYlRHlT5VJlSyosKI8qfKpMqfKlYyLKnyqXKllQBFlSyqXKllQBFlTZVNlTFqQyLKmU2VJAGHCcBHlThqwUBARBqIBOAmhDBqIBPCINWhDBqINRBqINQZBDUYCcNRhqYhg1GGomtW/wD2YNdzS85KbpjTO+AZyDkN3GwU8mSONXIpDHKbqJlcO4VUrvy0mFx6CwHNx0A6leh+zv/T5lLK+vD6muXVg5a/EdNbfNXKOPw+Ga1jA1pMAUqYzVHk/DmO5PM25TqoXe0Zr0M+f9naKhY+xzWnsMdHacekQSAvIzdXPJtHZHp4uljDd7s6kQNb9wmPyWZ7Q+09LCMl/acfhYCJI5mdB1XO0PayGUy6m5jSXZQZ7GSCJBHbqkODrwBmHVede1HHKuJrOkGXPymBNgOyB0yifBc+PHrlRfJPTGz2DhPtAMS0uEQIII0ynQ300II5g66qR1JtQ+8dBBaaeY2hrhZzTqJ08V5ZwnGVWUmU/eQHPNJwLsoAqEvYXEHQRI/uPcuz4zxNv7rYWVdWAiR2y4HsjKLRLXSeQj8SrkgoPYxCetbmUePup4moy1WkBkEu7ZpXy9oWf0PKFkYmgzM52GcWNcYJLBBOuVzT8L45EFXOJV2/s1KkGNOIke8exuUgmIaSPiMmLz5kRz+Ixjmuc00w5wgQTDoJ2IIcHNcLXO4vK68Uovjn+Tnyxa54/gjxbnsd/EZA3c27e/p5Ig1V28WOmYOOkOtO0Hadb+fJS0KktLmggA9phu5vPLzE+K7YzOGUCTKnypUa7XfCQVNlVLMURZE+RS5UsqLCiLKllU2VLKix0Q5EsimypZUrCiHImyKfImyosdEORJTZUyQUYMJ4TwiDUIQICINRBqIBMQIaiARAIg1F0LkYBEGqrV4kxukuPJoPzV/B0i8TlLRtIEnuupyz44q2yscM5OkgA1WaeEOp7I5ut6anwSc33YnMAZkH8UDYQLd+vdqq9LHiSGCYnM91oB1i/U9FwZOub/TX7nZj6NL9T/Ru4F9Km3OG5iBOaoAGyCBDWmx53MfI3K3tdUqS4taAWEZmi5YDAa0gRM6u5gxEADiMbjQ8ZnS5sw293ECNDo2+pVbBU6tQiXuDQd5gAzNu4QuVxlL5TZ0qSj8YI6+tj5DXSabmUnBrmwHOJccubKY/0zc6nrMo8dxx1HJQoPaAyWtLWzUzVJc8GqR2Te4bIGknU4NLHgRmkl3wjQuJJMk7C48lMOKZHEhgzQWjoCQXCO8Ak7+KnTW1FLXsu8S4s+GtiYiXGTlaJAEknee++q5Orj3Z5dOYG5Bg2+o2UvEPaKo+WiGC4MakdSsxjt5XZ0+NwVy5OXPNSdI2cC2rVc2mDd5EgxAaLNJ3AEu8+q77inEMldlKmG+6wxAa93a/02gARYO7TZO1oXnHBr1d7NJ1tIiJ5iY9FbqVe2PeOJBeJHKnOUwNJvKznWqSSHhelWybjPES2sXMfqLgaAHY89lTrcWqVcsgF7Z7QHaLYMg81Q4hUPvXAmwJFuQMBLCVgKjTyI+atGOmKflE5SuT9Ft9fN+Hta9Tz7/vuQsxMaGJ5/OdVuB8GTBcel78uQVKvh2k5i206g2nW40hJdTfKE8H5GrYGo0A5WzqS3/2A/LxT0OJVGfEDHJ4IPg4j5q9+9WnURyIAjT0Cd/FiNSI6/qpx6nIuUVlgxvhh4fi9N2+U8nW9dFeAWH7xrtWsudhHyUYBYT7pzmjkbj8vRdUeqT+5HNLA1wdBlSyrKwvGjmy1AD/U2x7y3fwWy0giQQRzF10KalwRcWuQMqWVQ4jiVNnxPE8hc+iy8R7Sj/xjxOvkpzzwjyzcccpeDZdAEmw6qlV4xRb+MH+2/wArLlOLcWc4do35cvBZ1KqTNz9nbmud9S2viiqwJcs693tKyfhd6J1yrgJ/VJS+on7KdmHo6UBOGpqlZrficB3n6KnU41TGkk39F3yyRjyziUJPg0AEWVc1iuIOqCcxaNmjs+ZUBxBAEunoCXW+Sk+o9IqsHtnUDFs/mFrFQYnirIgAXm5vPcB8lzLqx3FtgT8k5fa5Md0eS58k5ZNm9vwXhGMN0tzeo4w7wBzMNnwGgQYzj1WIbAboI3CwS4ba/einbReRyb1t6bqXbjdsprlVIlZiXueHEydOformIxQkMdIbIsPm88+gVQn3TTFnG14DoPIbBVqTQdXR4XW6T3MW0XadMmqASdSBFtJgDkrOKxGeq1h+AHQHW2/3uqWFrtBywbm5LvlGn6rRdTyi0el+QCzJ77mlwWaNRjBmfcgmLXgExp0hJ2PaDpJPfAncrPfiWgkOcBbQXvG5H5qtRw7yOXz8tVlQT3Y9T8DYsgvJaIBNoUOZXDhTliwOpN4toO/p1UtTCNDXEyTtAvIEa8rK6yJEtLYfCqcdqRJHPQbyjqUHVKggwBeTsJse/SyrnCkEe7EAjtFx1m8QNvn3K+x4AgBzpu61s3fpHiVJyp6kbUdqZU4w2Xy4gaNbzIA+IgDmhw7hRqAGCDEO5ToeiPGYZ1R0uhoHW/yUtPD08wdExa5kCLAAC1upKetaaYad7CpYmoahBAyAmT0A1mb7K1VOjhJEW27/AEUT6u8cpJMWHKJlC/GWO/K8DvUW1yUSDdTE28NvTQqGsBGXNoIgGT6Ki6uZMQBp9+KTMQ0CJJ5kA3tc31/VGprgVIYMLD2XEdw/WFO3i5iCJOnLrfyVV75JgGIjTznrbRJlIEzr3RH66oc75BRrgY1y4gkCdrn71+atiq6MsxziyrupkaQD3/r9yq7gR8TrEdbX2I71lyvyNKieoQDM9Ym/jy1Vd+JJsCB3Tpzn73ULi1pMmYMA3sRbc8ympOaSfxaak/cRJ8E0AzMJN8xMnlfVXmYNo5k+V/BVqWJc4WgAxFtLkHTuUnuou5xtFgeU/mEpSfsaQURYQnSptEfmb+qSxqGUcnP5pi0nfyCibWjcC06T1vKc31JI7rK+tGNJK2l9k/RE2oBzP9oj1UdOiATbTW87eiem4XtEbnebjxSeRBpDdU/laG9Zk/UqM0yTeT3D81Kx1p20Hl/jzRtqaCwMadEu6g0ipkRGQj/cL96TnVJkW7tfPVE2rN7jTY3n5JGp8UHQiPASZjwWe8PSAMKXGS4ddT81KMB96WUVSvoDM3uLd4UVfilgcojbzv42R32xaUXm4Bs3KmdTmANBtf7KxmcXLr5SY1ju+SvUcW2s0QTIiRMQQZ1681l5ZeR6S3Ra1s3nazeW1lLVqiCSSR0/RVs86hs6HuPwzfXwVbFYgMDc8tzXa6DBI+Ijx+ax3XY9JpsqNNomem0xv1t4ojXEwJnaByjmsitxQU3R/NEwba2Oh746o8FivfOloMAgCSfG4uUu43uOjSdijmAA1PPbcoP2txMTBjSIjrqq/wCyOqPaNyTADSOeojrr85TF+VxY09oSALk9kTMtBm/hZJz/ACFFn3xEgkSImZ8REc0jV0IPZ25CBcBR4NmaoGnKHTDnOORonS5taT6lX8F7JVq5fTw9ShDGZyTWAadPhLwM1iOgm5Epa/yNRbM042DAuILidDlGh84KcukEySSABfe0ERb5qXGYCrSADw1mdstOZjvhJEmDP4CIP1WbVl7WBri6CRZpmZsRAMxqhSBprkvUqAy5g0NM2JJkm9/Ofspy6QYyxYCwmJOg2UPD+D18uYtfPagFrgOhki11cw/BqgYC8FzhfLZoAGgJmVl5I+xFWtTysIY641EwRtMqP3cuAcSLXjfvOl/yWhh+GOOZ4bBZeCZd8M6DUjl3Ks+o8x2ZlpgQInaQORG53Qsg6Ia9AFstI3gja8Gb/wCPFN+zhpEkwLSJ377wtGlwsuguYRaA2Ra15ItuoqnC6kyG0wBzedAOQ8R4o7vixbFJzhMAgRc2uTcyTGtlI+dGtE9QBAA7I7p+qsDgjnahgM3Le0emsQdLKX92lrSG1MzmgQBEkjv0GluiXdj7C0ZbsRqAIygGYgGTNhyVerXkCCT6+HMfotr3QbTn3WY5YILi50/7bG0bKLC4hlzWoVAYv8RHPS0/mtLL5oDPAIsLjqDKS1qeNox2aNtpBB8RKSO6/Qjn8HiKDYFVjtLkP/8AXy3V5+OwriOzUdF5Do5XIO2i5f3lhz+mwVihgHG+am3vqNHpKTj5bKNJHSMdhxPZqZhsaoIv1GiixFVjmTk93JNySfUiLrKZg6jTIex0CB2tuQlXHY5jnMNZlQZRBAMtcYEGLRvoptebsVL2S4THU4aPdtJObtPe4NABmOz92UzyC/s/s/wycpvHTNy5LMFbDw2Wutt7wt1N47B9StTD4vAZpcwxBmXOJkG2kTMnyTk2t6f9/cGik5uasxsxLrGJE7SD3LY9xOVri9ztIawX5Ac5VepxvCMBFGkATYGHO7icxt4JUuNScxY4ECDJ36QD81KTm/GwmirxLhlag4e8pubJMZhljvBHcfEKtRaC2HNm99vL73W3guJsp04efeDXK4GzoAOWRFwOeytYPjtN8Rh2nndhtaNlqWRrhCswcJQzS1omZgNbJjwF/Py2iw1YUpcaJc0kgdpzTNrmD6Lta3F8PTbm92dNmN3tYgxuruCxdB4zUiwwYMNi8TyUvqGlelmlTMLhGJoYkCnl90TeC8mSCDcxm672Cs4zgjDTLS9rw0OLYkjN2pLZg2cNFuMx9JxhjmOPIFpPPRAeMUYLPeszmWi4BDtp5XWO/wCo/wAlEjzqtg3Va4Y27rG9hG/Rb/DeHvoA5Ybmyzlgk66u5DWApzQY1+dtZjS50WAJmZs94tYXMaSr9GiHWFVri0EGHtOWx1gDcErcsu1eDKVcmXhq01C5xOZrt574nTQLPxPCwKweXPghznObMiARextI3XTVMEwAuLgJFu20ToZF7m3qoPaXD0qTGBh/aRUZmeKZH8IuLjkdEmdzpPNOElLgpptbFWthwGOtEHdxdeAfm51ha/csd+Ef7t77lt4AEnMIgTqNfRbeFqt90fjZs4P+M2EEz8QiLqy/iVCnSe10XcHAbCQNTeDcSkmhaUzA9neNim57cSZsHNJGfKCLjeNVuD2uw/4anhDh6ALmsXiKVUuJzNs0E5gZER2QBfVZ1Lh1N5Ia8NOWG3+I6newiTtp56eGE3bsm0ehOqlwmbHSND4oPdE8/JcLh8Nq01yGt+Eagg/yw7WdlcLg2Sa7nNAGh7JIhuXW+ik8CXD/AOGaZ2NKiRp9+CmJOvnK5jh/tTlcGEl55CmD5EPA9Fq4ri9JzMrswmbhxAEdQ70UZYpJ7gkNxHimVphzTHSRcaS34T6LCdxhzZDg5+awk/D3Fup3kynq5e0ZdGliBfqMqVLB0oAfmvoBptoeV/VdEIJcm1Ez8RjKtwyXaD4QTzu4RppdWcO3KA5zRLTre5t2W9UTaDG/CSf7gIiYG4E+aixlQFwEwyf7RBNydhsqNvhGXsTVOOPaZaC4RIzAyG8/XfooTxh2YOe5zdgzNrY3dHefsKdlEwSBNoA5AXA5nT1VJ9Jpc3MwuzNdlAaTAvtz9QsqmJJGjRxtUiS2P9zhva0FJRVM4NspHMgHbmUlgDnBgCbCCeQuUNTAvaJLCB3Lt6fD2tEB7pHMA6nnCHEYFp1qOE2gD9dPBW+o3M6zhms+4VygwR/rR0yv/wALof3BRJnNr0Df/r/hE72bobuc3xjymy288WPUjHZwwu/HScDzMH5Jv3LP4qQ/+UfIiVu0uCMYOzVqj/j8iFLWGT/yv7nMpn5Nvup970Z1HNfuJ34Sw32d+ast4ZW0cJ6tc0n5wTYrUdizlzAscNz7tgjkNR9VPw7iJdZz6TTuHZmnpaAN+abySqw1NlCnhG0xcvB/tGnIxohy0xOZ5cOjZ11+9F2GHayLwe4GPOVK+nTOrWm24B+a5u/+ApnGNcwthrptcQTY6eHSVQfSqU3Bzf4d4EHKfETe2y9DbRYNIHOP0Cjr4Cm+zml1tJ1Tj1KXge55zguLOoVM4AzSTNnG4LTEG2q1aeJpVpdmDSXS64aczRMnsnmRI6rrRwDD6GgyOrRP5qejwXDtjJRp85yNPqU5dVB+GaMbEUH1m0nOLHNpMDGFzyAGtblDbtEgAqpQ9k6REkuknRr5HnC64UpsANIs0ARyTudHU8hEqH1D8CZzH/aNA2/iTt2/S4+4SZ7L0mOJaH/D+KCAdstpnVaONxIzXDJ/uBJG4IhUcXxYCZFtjA2279NJ0VYym/IlOmFVaCS0XMyJkxYdPuVSdw+mXkPHakyZMkuBMZZsBrGhWS7j72udlcDP8zQ36T0uUFT2gLviaM0yDJgGw59/mumOOSK67G9psI2kWGm0MbADgCRLhvr3iVgl9zAI11OgXYDjFDITlD3H4veDbk2JEDlP1VTgvB21KpflL22hrNZPw53O7LLX1J6KiyaU9S4CylgOAVq0BlIkCJeXZWxAFiYnwW/w/wD6dNaJr1C7+llh/wAjc+QXTVOJMpdjLBtYSfUiTEa9yX7aSyYIJmM1rfl6rgn1GSX27IdMz8ZwtlNmWi1jBEGzSfFzpcVz9TDw6T8HLWP7Z6jRdBxGsCyS27YOUG8d33osSjxNsEAtvaB8QN7ddtOS1ibozpa5IqoDgQ2wAuC03H4byoW1Gtu7MCLG9gNRMnv81dPD67gA1uYayRHf2ip63svUe0ZnsYBt8Rv3R81TXFcsZz/EsXDhJDwIIAAOYxvEHVHSxxc8FzLzJAlxGbeN/wBIXQ4f2MoNMvz1Drclrf8AiLnzWqyiym0tptDBuGgAHvgXKzLPGqSsGc2cG+Jyuk6kgj8MAN8fmVPw7APDr04AYCJmM2UiM24vpqLLa0mQSeUc4Re8j7trA+in3XQoujnhg3bgjvEnz3SW+7EifxeEx8kktb9C2MUSTMn6GY8ZRMfaDaOoHoAqf7S1roJI5HLb56oKVVubWBzMT5DTkraSFFqnh2zmk3nSxE8jvZTlrCBm7URFgb7EKq+s2YMnl/KR0v6pmtNsoAA5m9/A3/NKmIvZ2gaEnbSTpcjZROoB0B4EnmLc9JAHqipUNL85+XPxUucAcyfDXyS44AWGwQENBGkw2xB2EtjZVsRROjqmW5Nm36iDqZVszAExzhUsVh92NLnT3C2pmPVOPIzHqYt1J006pnpDZ/uAP0WvwzjWJdc0xUbBuexYDXNp6LGqYeoQYp5yIk52uuf6R1K1sIH1WS4GkRDZNgIgHI3SwkSq5NOnhf3/AAWijSpe0QzMa+i9pfGXK4VAZIvIutmhiwYAcDqJ0uNrrmWUKcuPxZIEnTpmbpE3jeymy+8e5zj/AAwMsTZw2uPhAJ8/TklGL4N0dTI1lE3S+nguMbxF1PTLkpgh05otNm8iYgz4KSj7VF1JrrC5sJsBfXfTQdFnsN8DUYnXlsnkO6PMqtiK0AgW0E2XHca9pn0y1zHm5mNojnPXRMfbrM05mCQLRpJ7+S3Hpp7MzKHol4xw5wl4DbG5vPfMhY+Z8/hIj+dgMEb7pYr2nqVOy3MCbaySkHtO7L7S9xJOsho9LLvgml8jDjRnYinfbw/NHguHVakZGkgmJi0xpK3/AGd9malSoH1aZFJt+00jNyAB1XXVOHEgNaGtYD8IsBN3aC/VYy9SoPStyiW25yOH9kHBoNZ4YSJAHaMeCucGwwpF2Ws8mxyi0CYMtIIJmAt6rwzMB7x5kbCG6db2T4bhFGm6W0wHak3drM/FOsXH+VyvqHJNSHSMtmPe7FOGR7iIAcGksEm8kaGPDVW6nDqznTnawEGYEu7wdj0Wk/EOAht+mnTy1+5UZrGYMzprB2uZ7wpa34Q9TKf/AGzTdHviahiCbNkf7b7DdaGG4fRogCmxjYPKTJ6mT6qCpWgbxcbamw3te8lIV9J53tqP6e5Zbk+WIuPryoM33PnbyUAxRgAx8JOhtGX8yPNMcQT3zf6SVlREyRxvE+M9NfmoM/UaW7jvEaXi/RCKpt8t9rzGojmgeTuPnAsfE6T4bLaRmw6tc3iLfp+aie8nrcaRqRt1vrI1RZbxcy0yRsNBciI30QzEkGd7jWRe892q1sAUcgI6mPokmaRFh9nXl8k6QbHn9XGlxJE5dwNvHJaVNRx8A5nHeAANdLiBAvvGhWNKOnWLdPBeu4I04I3/AHzjl016ZiepzWH30VynigA45gL5Zlo0FtCY0WDhOJRGYusXGRuXCPzWvhazXtyzYzveJbchojXTuPIKEo0TcaLNOrMEaHqyAJi3M87WV3Dum8g9ZEc4N/ySpYVoOW+nIAAXsCGzHcrlGmCRDZFyBO+9vNQlJEwQCfO3hzHhKiqVSwEWmCTEWESSfvdbNPBmIsPL/Kp4j2eDruc50m4EnlpJIm06KSyR8mtLOdx2KOX4hlvMvDJPID4tY5aeKDCYqo6mRHvGumCxhinFo5cj/ldOPZmi2+QSf5nE98hkBWzhaeRrLBoGjWmI8dLALcs0a2RuKo4/AYz3bgHzLviDrGIIvO07/ktepmLyLBjWjOSYlxvBtrAHmtz93UBDvdsLhuWAnwQ1ccxoMMEzyHmdpU3k1O0jTdHJ4jh9WsC1jKhaDM5S0OcDaCRpHNbGF9m3e6jIJIJgkDtOaRLo5TtqtJuPcTMTYW5aaDRG3GOLtgNNIM+UIlObVISmjknf9P6kzUqsaOmZ568h6rSw/sJhmxmfVqeTAfACY8V0JxUTefD67pv2kbyL/URPmPVDz5H5NWUKPsxhWERQBnTMSfPM6Ffo0ms/06TWT/KGt9QjFOdJIjX8x9+qNuEka89zz3uoubf3MKYBcbFxAgzrfRN+1gCPLvHLn96KdvD2/wAx9eXUomcOb9jzWbiPcouxU+RTCvzHXuG0931Vp1NgJ0J3i5t4GNFXqxyFt82mulup81pUzDdCdVnug2uTvqeX331gJi5n8z5yNvAKQvH8pj+7r11T++pgWIHjvykLdMWpCey0m253Fhz2sVC/aLEH0uJiOZlTHLcZr2t8io6j2A6/iGguP00QkOyBwNyTftX2i5uR8+qTaHaO8i+l9tNv05ozimEam0iI5WPZBPXTSVIHCLDXoBvP33J7hsQOpC3iAYkeMeV/mmc46xAOaRudiIE3A5blG6tAmR05dBonY8WAh29wLyTtbS/knuCGO9rXM2sD5dUAaQBFieoPWZ7h80Tj8Mb3vNxc6cpnVDFrSIAIBMSTMDTl9lIZG6jJJ95FzaDz7/FJG9jibPMbfeUp09T9ma/B5cktxnAh7mXHK8iRziJEqlhOCVariGNkAwXfhHK/0C9VZIu9yxQV/hXD6tQn3Wo1MwLnQn6Lo+H+yNOmQaxznkLM3J/qcYHRafEKD7NpwxoMi0c/w89FCfUriIiXhvDHNaPflubky4iIEzyEach1WhTe1rSWAC8kmx65ifuyxcfxH3TdTIF7TobxPIo+D4ulXptBMx8QJFyTvPSfVcMotrU+DOk1ziSYczKQbkzfLzB0OvXTyIVCJvf+o2uNjpyt1VLBOyH3YgEtLmtbYNYDlYXbyQFZaDljzt921U2qBhh+Q3g3359OiiqcQEWGt7W6apjT5/M/Y3upaNFs35bjkOSe3kwB+1HYa9NfqgfLtgInWNuU6bFXKrhNhp4AzCCpUHOL2A1MjxJ2Qn6Ciq0O8ZudgNQbRa3eiDwIGptpr0FtJP2YU7Q0gWIPKw1NrZjG/mrNOg3r3ddJ74Q5DSIaYGruXI7n/G6s0qjRyPXruJ0CZlAHqDpeR12U1PD84nujwsegU20zQBrkjS46EDr4qWiTbTy66KRwA5R4KB2NHXkOyfRZ5C6LF9Pp6oHiRGv3toqzseBYnuHjyVX94wbE+AEd5MpqDMuSLlpAJAG8n9VFXa2x7R6CfkFTr8TJ/EByGvksDivH3ss1xP8Adr4QrwwykzDl4Nx+GotdmIdJ6PPnO11DiMZRpjtZmjp2fDfkuSf7T1tnR6jrsq2J41UqCHnMB4fJdcenl5YUzp8R7R4cDs5nW6fMi6zsVxzMZGcNn8Rjv0+S533gEyAfE28ioi9Xjgih6DoavtDc5SW73DT8/pzRUfaMb2My7ke6/jcrnBU53CRIJtZa7UR6Tu6DxUEtdmGgj+Y84v181bqPhupuImIseQHjdcJgOJGkbCRN4gHbeOg1W7hvaGm913OZ0cddLTptyC5p4WntwKqNttXMLgjcHXSBccx4qcm+9gQd41jwuNvmVj1OLtvmLS0wBcfFYkXOmn3Cv06ovHTe2pgeag4tDsKoxhPacAeWZw7tCkndUaT2gSd/4bjpbVJZ3/IzGw7QaLJE9ka33V7FPIEAkDkO5JJV8lQcKZrGb2b8v1PmrEXed5bff4OaSSnkCRxvtBUPvXCTHKe8rOo1CLgkEEEQYvzSSXo4/sQlwei4HVrvxe5F99W7rSaJ/wCJPjdJJeVPkyw4g2QVh2Hf2/VyZJYMoGiO0RsG2HL4dFOxonTl9UkkMPJPlEjwU+GFz3/RJJTZvyTNN1DX+/NJJJcgVKrrjvCGue1G0fmkktokyq/4gs7G/GBtP5pJLpx8k5Fapo3uB8bXXPcTdMTfT5T80kl24+Rx5MzkmdqnSXSWAOhSboUkkDHKZJJACKR0SSTEWuGj+LTG2f8AJdhwsWb4HxzuE98J0lydQJ8lyiey3+1v/wCQkkkuImf/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8" name="AutoShape 10" descr="data:image/jpeg;base64,/9j/4AAQSkZJRgABAQAAAQABAAD/2wCEAAkGBxQSEhUUExQVFhUXFBQUFRYXFRUUGBUUFBcXGBQUGBUYHCggGBolGxcWITEhJSksLi4vFx8zODMsNygtLisBCgoKDg0OGhAQGywkHyQtLC00LCwsNC0sLDQsLCw0LCwsLCwsLCwsLCwsLS8sLCwsLCwsLCwsLCwsLCwsLCwsLP/AABEIALEBHAMBIgACEQEDEQH/xAAbAAACAgMBAAAAAAAAAAAAAAADBAIFAAEGB//EAD0QAAIBAwMCBAQEBAUDBAMAAAECEQADIQQSMQVBIlFhcRMygZEGQqHwFCNSsWLB0eHxFYKSM3KisgckU//EABoBAAIDAQEAAAAAAAAAAAAAAAECAAMEBQb/xAAtEQACAgEDAgQEBwEAAAAAAAAAAQIRAxIhMQRBE1FhcSKRwfAFFDJCgaHR8f/aAAwDAQACEQMRAD8A9CKVopTBWola61nOoXK1ErTBWolaNgoWZKgVpkrUCtMmShUrUGWmilDZaZMAqy0JkptlobLTpkE2ShMlOslBZKdSAJMlCZKdZKCyVapEE2WhMlOMlCZKdSBQoy0MpTbJUClOmLQoUqJSmilRK02oArsrNlM7azZRsAvsrYSj7K2EqWQEEqYSiBKmEpXIlA1SiKlECVMLStkIBKmFogWphaVsgMLRAlEVKmEpHIIMJUgtFCVMJSuRASpUwlFC1ILS6iHTFaiVpgrUStc5SNVC5WtFaOVqJWipAoXK1ArTJWoFaZMFC5SoFaZK1ArTWAUZKGyU4UobJTqRKE2WhMlOMlDZKdSBQkyUC6AASeBmnb0KCTMDyEnJgR9SB9ardRq8oCqyGtyGypNwDuIwASeOwoTy6dlyPDHq37Ff1lyvxQGwsWztJgk5cH+rhR/3VSdN1TC5IyCACCfMjPvzTP4h03w7gMnxpvKkRt8RUAekLVfpLgBMYgj9OPpUxPa7Hkux2Wj0JusQCBClpP2A+pIFZ1PVWUS4toB2tkhiBujdgNvHJABEAxL+hrn+raq7cWFULaZlYAOGY7lG1W4x3iMbu8Ahe0bwA3TsaBO6VYISACRztOY9qMtU2m3S8v8AQKoqi10771DDvUtlWn4ZVH0V60GAYbrm6AeLW4Eg/KAwAP1rjv8ArF3DkLtkrtEZIA5JyKtx9Qm2nyhJYu6LzZWbKW0vVrbIGYhCW2wTMH38vWrHZWhSTKXGhfZUglH2VgSjYKAhamEooSphKVyJQMLU1SiqlEVKVyJQIJRFSiqlTCUjkSgYSpqlECUQJSNhoEFqQSihKmFpbJQILUglFCVMJQbIdCVqJFHK1HbXNs10BIrRWisIqIgiRkelNZKBFaiVoxFaimTBQuVqJWmCtRK0ykLQsVobJTRWoFKdSBQoyUNkpwpVV1r4iqYlQxFtQAJcupnkYGY8/Ki50GMLBajUICZZSgXc0EEypMpzzGY7ELVNrLy2ktuy7viG4VPJVtsB44Jyo2/4Z8qdXSMmn+EoU7m25EHcD4zk/LMZx8szVzf6ZbawLTqNoUIJIlflAef6uDWbWtVs0qO1I8561qzfINxpZbIiPzMG4x/hJ+oNI2tMPgG+TB+KqJ6naSx/+sH0NE1tl7NwqwEjcpIPhk7lMd8wftVS15p+HJ2qSQMxJPPlOOa3R9OClllbuygdQd6eBmnhSSUgepLD/srVgk48RYnA7f35/wBPsLo4Bu3LZeA9sgMQSAVIdSf/ABb71O08EMrkxywkZgggYngwfWaZPYDW52X/AOPrO7UzIKi26rOd52hePKDP29a4rV2Ys3LmBF4WwBiFAbMc+WfQ16B+FHGn04a5tUs27Jyq4LL6EqqmJ7ivOtdd+I1/Phe47QDgncYOME5x71kw5NWSTXoWyVRRUi98vbJz5zH7+td7+GuoLdthZ8SAA+q5CkfaP+a8+ZvlBPHAxwc/3JpjQdTazcFxTEGD5EH8rDyOPb6VrjOmUyjaPUfh1v4dS0t1biB1MgiR/p70cJV+oooXCVMJRglSCUNQAQSiBaIEqYSlbIDC1MJRAlEC0jZAQSiBKIEqarSthBhakEogWphKWyUDCUnqOpIhjnzgjBkgg+uKX6x1pbSmJkSIC7iT2gDnz+lcVruqm20BZ7ksygsSSZifp9PKsPU9X4b0x3ZdjxXydjqeo3HMs7H6wPsIFLbs9+f1qLGosRH3xXRSS4ATZicSY9yZPn+lF0fULlqdjRJEjBny54oKz2Gf7Kef361gtlzAWe2Af33obdwj9vr97eGJBHdeAR7dverCx+JO1xI8ivf1hu3rNUV2wVYhsZ4/NMYG3nyHHepaS2HZdzhAJEmREE445k94pJRg0FWdQOu2D+Yj3U/pUx1eySALgz6H9TGPrXE6l0DlVeQv5uPqB3/T2pO9qfEQnGQCRBI9e1L4UfUNnpdtwwlSCPMGRVf1bqiWFJOSOFHc9q8/1PVwg2g952qe48z5/wClatah3G+6SzEnaCeCeCSck449KolURlE6VuttdLKGCbSFaO+YeDzAhsjzrnuodYaRaQnYrkgmSTcGVeWJjkz9Kr11jEkTCqDMY3MOFyeTQOq3JZBK7gJYL2LeLPmaMVeRWN22Oz0GtN5B8SCzsVZRMG2dxZR3kbQZ7ye+ae1PW2Dqu0uPhzc77WtiRx9QfMA+Vcz+FdT/AD1tEjaJZjAnc6eMSTyMRjzq0/DJNlrxJli7JGCG8ZChY8yRn34rPNLeuP8ASxM5bq5W5d+Im0reaRA2gHxG4c8gFjn0FUutULecL4ghwfNZ7/auh1thLF25aUFxbQKGInaWgOZ4HGBH5q5jXIfiGO6z5dzGK1YbXsVyDaWf5lwGCu338WMfSf0rOmuHYJiAeI5AnyGeJJ9j7j0dgu+0HBGT6AH/AF/WnLVoaa07D5mYhSRkBo2gH2H6UOoy6VpjywRVnSaS6x0huvDqXZ7uYhiG2QAf6VX7muM198AlgOTkAHkgZXPEzHtUen9Rui2bYMo4XcDj5QIMzVZrLjs/EAYx5Rk0MWPw235jN2Rv6ob8dieYIn08/Oi2UkEEciBnvM/v60JdJA8ZJ4MASY7n2zRbfiBngE7SPIf7VdFis6X8I9X+AQrZtsRPmpGN30xPp7V3PU+qJp9pYbiSCFHcAiTPYV5Gt8jjnB+tWOk6oxADjeYCKTyoGAgM4A/ferYy7MrlDezprf4rZbxDENa3uAdsOU3HYxHnEY/5rstNcW4odCCrCQR3FeK6jVqGYbsgxjIkc5HOfKui/Dv4puWEKhQydpB8DnM89xmPT3ptuwsodz04L+/bmiKtUOhC6pEvrdMq5RiJlWYg2wUByPEw7DiO9WnRNet2380snhecGZIDEesUmq79BZQodVKIFqYSsdwpAPLTA7mOaVyFSMC1MLStrqlo3Db3jershGeVMHPEeVPiPSlbGogFqk/EnWVtKLan+Y5CjnwjucDt5VevfXaCsOd+1grKdqg+NjE8AHFeefiW+u4MibiXYgDEST3J7Y5jzxzWDq+p0R0x5ZdDF3YgL7tb3tMy3zZLtuiexKyPQZ9TKfVb1tbhFzxN5qCQPSQf3NNb2FpSzBVkmVMFy0QJwNuJ9ZPahNdVvEEZ5mW+EG8UkHMHuK413K9zRW+x1Fq6AcgGAYHmTx7+3pQrjT6f60k+tJwo+tAW8SZOYr1lt8GQs/40W+Mn9zM0vf65eI2hyq+SwuPcZNIXmJMmhTQ0ruGwhunzPn371D4sn98+dQST++1H09iTgwQCWJwRHYeRx+tCU1EKVm3WPmMeGT5kZwPtVfqeqh0KqsSeO5HmTU9Rbe8ZgSceijEfSBGPMVG1ZS2u7JjE992cKB61XPIu+4Uguh0YTbu+ciSP6F7/AF96lqrk+IHaJhicwpxMcSc1CzdYtAEvEsBgCPlT2GPtQ9VcK29g/O2Y/Mfln2n+9Zm3q3LFwO6Owlx1mBbRQ7Dd9Ns/1E/3qhuXJuXHJ8yJM57ZIz25p4WnVQo3GSJgTuLRHryTj1FHHRGbcogDau52YIgDBfDLYLZAj17VbB0myNAtNrmtnfkSpyOS7CQfeYz6x3q96Z1U6coR4t8HdvEK4Ugk8xM8enrXL3unNdulLYbgAKDIG0QQTxz34qzbT2tOircbdc5jIRJ45+b17cDNLknG/i+S5IrXBffjYpaYJEbpdnGC9xRAJPkASfUn2ril05uXrYjBZUPsTGPvV1p+q29Rea7qwz5HgRSoYRABMYUQMe/nXo3QPwrpUW3fCMxKqVFwztYwCzRifIce+KEcixxSfIzWpnHdG6Wul2tcQjczW2J2lgrsUQgdsZJ9BzQPxN09RYuoD8lxGEnMmAQPLDBsYhT5Y638XaE6m4UtmGC7VGIfjAP5SJePeuL1nQ7txXUsba2yFLuxAMAZB5c5UwAfWAazTm/E1SX/AAKVKjj9RaKbdwI3iUIA8QXwwCOIg/atujTlSO5kce57d66fW9S3MmxICgWVjEKkySRk8jnk1y3Veo72BYCJyy8zMkRPvzmtEep1zqPAmnYncW2FQq5LkuCpAG2DgAzmQZ/4qHS71tLm64u5ASXXiQZBj+9as6/cYRJYiAo33PSPFwMDxcQfSidK0F0Oj3CgCw20lSQDn5SCIMnniaZ9RGL+LYmkJ1CzYLzZcweEbkeUGc/vPEp6lGMjb4II8PIk8knnk5NXPULVsuzMD/MufEEADaUGCpGY/vRdPqgotOFkNMgMc3GMROBHofMdqpn+IY09k2RQdHPW+kByomAyMwP5vDwMYP8ApTHTunhrp279gCDEHc0DcCp9c+xq7YgO7GAgDYWOQRuAgDjcfLih29dasDfbXDAkZPi2sGMn2KifID3rHPrsjb0fx9+31HUF3GNKz6ZLTINrwA8QCWONkDnBz2zzNQ1fUAq/OSreF9kglySQsieIn1BHFUGu6s968u5SkRuwRsG0FozzCn70LV6tVtWlZjtNxWEQG+GACJ/xbiTPqar1ZX+p7vd/2HSi71H40uWLilLkglGuj5mJb59s99qqPSauOnfjBWa7duMRcW0+wycQI27CMGWn3Ue1eUsQ24yF4xHPacfepJdA3LMhmjfGSo8geJwT9PKt0MkopK7FeNHpyfii3be46b3uKDcZyhUN8QoICtwpBYic4+3RdZ/Gen04S6glyFDg9lAZYJHO1ufb3ryG/wBWuEupQgvaRHBlWhMyDGBGaPa1i2IYk3JWLUwSFBDEHsCT/all1GT5g8NHcW/xHaa3utkWUKbm8bNEYcweBzxmsbWqoB3FtzQDEGD4zIJ8MA4HoK4bVWHs+JCu25ZloEqA5AzPmI8qD0vUP/LZiuxbi2zJgwBPBxHrWLLB5W5uVjqNLY7clfg7WcQMsThVO2G8XAyasNJrlgxdWN0wFXwyAQJgziM/TtXN6lotuXZTbLXFOYO4y0ZxHh59arbXRrpEm5snKjxGVIw2Bj2rNoTTuVBOvD9v39a0LuTQGbOKxbg5NesRjGzckAfc0EW5POO88Ct2hu9B5+1MMAqceqgjmPzt6TkD9mrJmUdlyMkCa4EHHOAf6vWs6egKktgAMe07sd/Y1K2AQGOQJjtnzk+tTsjcC947bX/81I3lRzzhcfX0HNZXPsWIUt6mSWEwJCgd2j9Y5mrLqGgazatu4CrtLjmWbbAMHy5pK9r4b+XbCKsxGdvcKGJljxPnzS97UXb5tq7M2DvdzJVS7FjB7xn6xQbt+SDdEdLrCpd14K7Vn2lvr/vVx0HTvqLR2oCUO1WyFKDxOGbhVBzu8iBXP63WW0IkqYkgZMLOQRPiwBPrSmp/EVxUa2t5gpO6AQJJQgHygRx61W5OXAUzoP8ArTWBNkgOCYuHy4YW0bCj1icdqrbnUNTqo3OQCZ3jbGOcTkziqPS9fa3cDMouLEBWUQM87eCRyAcZzVoevWmIcuBgwCD4JIkAAec8YiaEriuLYRvpyfBbYGckzLGY4kRHYR3NassjXlBLXGDhjaCG58Ud4YMAMgYOM5IEmlX1qtIBncpYQYBIXsfcfcVX6LRXBcDMdmCxBfadhkGQrAgc4x9OaXG7lqm6Adtau6W9fVb2+3G0hLZRlQCAFZjwcewER2ruOsfiyzaCojWyI4VixDRwTwD7ivHbV/T2wJYEzwMjEnBJPhj6n1rWp6vIJVsAgiPzY3D25z780mSVv4L92Mmzo9T+KQty2xueDfuIgswaOxkTBI58gfffWfxlbvjZbgkvO+5u3FCAR4FPMh+OxAqh6da+KvxDxho3cgKFAYeXePXvUL1tiG2yJ+RpElUkbgBECJ5qnJkT2lu0FX2LPV2lxtEKD4eRJadzE/MOJ/2qufpdsGbu5yWMDAUEggY7xtn696auAoNkz/LOTE7iyjJ9ye1D1EkvkQWjM4E7T+kfc1lWSVtJ7DaQ1vVW7SlbaooCqzMBHz8QfzZn/wATSa6lWBKlQzEbSSs7F+ct6SJ+lJdSG+AphVRkH+NkkAY7if1rktz23IkyNyzxIIInPaKsx4de7e4aOo6xrrXw7ajcxFtDOIBBCMT9xj/Ea3/HfF+BbUbVfvj8zMXgA+akZHMVzmjtzZvH802lXzJLgtA/8fvWtPobhusgYKyK7EzgbROCPOY+tXeFFLnghbdT6gbQbYpgll3Fp3EKoPhGOCO3emOv2vhOu0Fltg8HhO059Vz6Vyz7p7mOcnBomp1TvlyTjb9AeKfwaaohaJpmu/xFwbgQFdQDElzJaMY2z/5VVsHZhakEzA4596JotQ3iEFpWPOAoPrAAE5pnq+m+DeTYCRtQgmfE2J4Pt3FFNxlXyIFs9MNuzeZ9pYowUdxsdQxyIziIqotKCGmZEbfKZEz9P7071l3S66kz7YBDhWOKrTTQTq75CW2tuKGUurMfgbcnIcjDeWJwP861rtRu09oBYAAzPLLuBMecd/WkLpZ/HkwPEY47CT2mmx0+81knYdqENjP/AKm2BjkwVMdhQpKrBRYdK1hu2hpyTyZOCBbCmOZ7+nf60HRAXma22ItkCMEsg8Pt27dgKqtNd2MGHYyKPpeoFLpuACSCDjz5gCI4pXBq9JKLT8NbrtwKx8FsfEI82XC45xP/AMRVh1DVO7KyJuXYoB3BeMREjy8qsOjdOFmwTks5ZmAB8vCvnA9fM1UhrOfiXmUyRtXcAAD6Y5msutSm2lwRHTvdZjAkk+VFt6eMsZOIHIzxUr2pRML4RjMgH9T9/pSp6oifOWIjsR8p8z24A4rszzrhGRIasagySMgfqewj3/tWarUETOWPY4zws+Xb98VA/EVtnUBY4AnCgyQCQPofvTOp1VskEllUNB3CNxWJI8+xH1qrUm99hqJ3bjQd2WzjMLIjaBOe+aR09xnYArgRIyMY5pv+IVl3yIYkDBmZiAPvFL3NSBIVpJkc+ZUxHnMVHmito8k3HNVeBfxNEeWeBk8+f3iqrVakkYLAggqAILTtAyeDng+VAN93Yg7pznHY7Zny9B/TS6FmYbbbkyOQe89uJgj9KrS7sNELl88AEMwMbfeNuKFd0r5GT4toyQQA2WjtyPuatLtkqMqo5yOQJ8IDfT3oVx3t4W2SVkGEJPA5YfSe81Fk8g2L2+nMysxCySSCWA3Zj6QoY+tZ/wBOthGJYEwADON0ZwM8xRVW8ditEXAGBALGARMz34p+xpSqy5BbbMABoJIwoIz4T++ySytd/kE5vU29o8J3LxMDnkgff94oZVonMZE//Yf/AC/WrHUWXYSAYJMjaJ3MYk4zzG72qt3lTLTgYBkYn+2DWiM7QR2zoyPEeAVCkdyTyB3wJ+1dE2ltgHYqkw2YktgE8+pjNc1pb/xHVQhJLpAUkRlV+kmBPrXf2+kCIFwFwpDEDhmK8SMLzJPOK5/WZtFamH3EtJaeHmCv8xSIhcfmEZnjnz96JrNIbansBaIHeS4GfsWp666i2ttQqkZI5B3bdwPrJB/5pLW33ILL4jsKTkbSTtWM8ZAzXP1ynIeIjekuPHtA2ljtBaANzyW+USDxz7CtpZNxrwgoN4lsQACCzCR82Y9xSC6hV1NxVuAhi3xAwBHw18RQMfMiM+frROrs0mLyp4gSCYLD5pAzEMIgd2nvV6jukvQayPUdQBfwYGwleDB7nHJxXP8AUlUlLjbgGZ1bjhYA9jB/Wrjq+lZ4ug+GIU8/EkkY7xAbPoaH1W2iIARJW0D2gNcQB4Ge5P2q7FOq8wFZ1S2E/h2QQGVC0cudxIJHBNHUhd14yXLhOTAUjknGSRzSnWNcXVIxkwPRTAz50nav7l2sTzg+RJBz3AieKuUW4qyUajcWYtAzJycgYH19fWm7GlUh2ZlXZtOwgy27JABiPX3rSacDTbm4Z7ZUjkQ122w58ln61q1N0P4TLuis3OQCVAnzKnFWOb7dgUN9Bu2i90mEZ1ZVHYBjJUD6DHpVTrLxYw35Tt/8cdvQUW1oXQ2nI5ZiFhi38pvECI5kER/amus6D4bICcXQLhP9LMTuA+kRQTip+/0CIMgdjJIYrgHu4gQfIYNZqym4G2DtCpM93AG4/eat+raP4msZbBy27HqNxj28IHvVHYss5AUEkkLH+JjAHpJpoST3IMK/8u6Q0Bikp/USWIj0UTn/ABUzrNZFpFS6xyysvAMEFXj1wP8AtFV11GUkHBBKn3GCK6Gz+FC9uy3xApdC7box4lgD/sbcf/aaWcoRpyf3QHSKG2zKpIkA+FjGDOds9uJo+gtu07UDhPGwI5G5RBjJyRjyBp74tv8Ag/h/nW8Lh9Qykf5CrP8ADdhjaYKQvxN6qTI8SLIBMQBlj9PWpOajFt+dff8AAGOpqHezBAUggHG7a07CDkZmBgHnmjaT8MuwJO0Z8lY8Dkkinfw/0xbGnN26+8sQ+2WZQvzqQvEngmJifOltV+IrdtjstK5Y7nLTPxDhlGOBAH0+tcxym244iUyt6vfh4PiIWCIP6SM/aqvW3vIZKjcZBkQMYPn2ivRb1tSZgfalrlhD+UfYV6qP4el+4y+N6HnekukNwIPPPYGIParTW2nLW0t+Muq3O48TDK5PaOeO9dYLK+Q+1S+GJmBIoy6C3d/0TxvQ4zV2UTTgm7/NB2tbkQkORB/xYJny+9LWtILoBR4yinM+KCXb6Yr0TR6t7Mm2xQnnbiffzo79Xuty5P2/0qr8jkV1JDLLE85taa8i7idqkxlon5sx6ROfMROYuxoGdVuEu1wifAG2jA2gbeTJnB7VfaofEgtJj1PtwKX1uiS4PEszBnvgQM+Udqrn0GV18SJ4iK+7o9kXIK7UYbGz44O0kHiABz7+9R/G3Dae6kb1YG4ucJI2EL5AqMz3q5bQqqMiEqG5AMjv2PvVPb6TtR/EZOMYx7Vl/IZV+rf/AAfxI0Up63ekkOc88x9qtuj6hLtp/iXNtwE7RwpDFZ9AOcUsOjepprQ9NRVYFQSe5zFWT6Xby9g6l2LnpXTVcknUIqptVZKnsMjxeZ58vfE9TpdN8RVDMdjkfEwxYFADHAUTAj/Eaq7ejWcAD6CmUtODgiPaP7VmfTPXbk/6DTZ1OhXT2VZrZt7jEJMAHAYjuSSoOfIUVCbKXLz/AA1Lpu2tcQGSMiQ0Rjz9OcCi0rx4WiDE10T9GtGzAIkrHB/zrHl6Km3bfuRbdilvWWtEPctlQSr5I3QyqSVtzLDwjI/2o4YBHYkk7YRAknwmWYgHxHOPKO3en6votpA5EIuY4VQO1As3tqtDFSBIIJHJ4+nNVZcST2LYyQ634fa2CxBnF1lBydgkgE8NJYnmMZGKb1/TkbWB9QqKg2B1ILSwBkYkBCTMk58vOmu9eLggyCRmJHiPBx2FWOu6qzauFeCxUqWllziCJiYmqZPKpb+T+hItdy0OhbUFyoa2i24tHZjYPyrIAWcDzgGub0PQ0/iwmoAKFe7OT8jE8nsWQTj5cCuo6P8AiJwHt3AJtrO4nfuE5y3PAPeuL6hqGuaswwLFlYPAUx8wjEA4qdM56pRulQG12EWsWFe2kliqXwwI5JDm3MDJ9vSqy5owChyw8LMgElQDDbvKYJ781mqk3d08yZ/9o9PagrfILGT4h2MekHzGa7OOKrd/e5LHNNcTa6MrAMRBIJC+KRAEZgH7VPS61baMigmWR9wwQVQgxPqT371XySDJ7j9J7fX9zWkLQSCOf6R/px6UZQi7Ci70XUVt3NO5O/bvLkHI+IPEDjJEmY5qx0XQQ9hRfJVgLj2kkZG07UkcZCmBmB9qJNdcIVZWCS3ywQYjkZ/c1ajqW9RuMGCSCltgSIMAFYHHNZM0ZKtO32wSY/pnm9p77AKtuwFYHLE8FgAO5f8AU1T6Sy4vMbNt7i7/ABFVJwZXnt8xH1pm51d2NsHZKov5FiVIPPPnT2h/GlwFlZFPywQdvyn1ntP6eVCEZJPbt9SRo6N+l29jE21YElUBER8S2N9w9y+f+IrkOsdTdWNkABVLBBlRtIAE44gQB9OKv+qdW+NYK7guchAFmR+bGck5xMTXM3OolWabVu5k+Jgd3JMyDzmMg1T08fPcLSFLGsBC2riP/wCqrbVADEAf0xLTx7V6Ra6fbNmwqiBpyGuK0DxMNzhgeeT9oqi6f+OQAP8A9YJ28BWDj2Hv51q1qbn8RcuGNhUhVJIHigyB7T96XNqk6a09+bJsR6w7W7Oo2mQLuQcbUO+VAjHi3DH9Aqi1d027jrLkbgwPhWQ6q3H1qz1XUlAvSgI3iczuO5vET37GDPbyqGv6rZLnfZ+IYEENthYBCxHaTVkVpXF/aC1sdZdNBY0S4aAxr2xyyJrU1omok1AmyaxWqBNYpoBCO9aZ8VFzUCcUGEGz0rdbmjNS12qpoKAK+ai75qPeoXayTReg9l804r1XWTTi1inyWpE3ueIV0ekveDmuS1DVcdP1HhoNWgm+qvPJqh1PJ9RVrr3qn1faqcsAJCTrmaleuSwPt+lauCgsao0WxqDPeIJ9RFKs/jB71l1qVuXOKuxYRGjepGR7n9aTNumLzSKGK0eHRFIxfl9f960hwawGtUuig2EtNx6Ub4maVtmtu1K4bhGWuQwNL74cmou1DY0ygCy4t38c0K62KTt3DU/iYpPCSZLJo+PrV3Y1fhXcDMCPUVQAY7/bH3qf8RjM+XNJkxKQr3LvU5VvXPlVe2aXs35Mkx/ep/HngfcxVHhtcDJnpVygNTl/TMKUa23lXrTngzUKN8I1pbRqBAkVtRTR05qS6emolizrQitWf8PihNp6mkllYy0veWrZrFKX7FBwCmUzjNDu03ftUtdXFYssaL4MjYNPrSGnqyAxXOycmiIhrDU9Bq8RQeonFVNvUwakN0Rl/qr80heeaVOsmoC/RnG0BMYIxSl409bEiq/W4qmMdxmCuvSjNUnehKa1Y4lbYwoxUfh0S2KIFrasVoqcqFWStFaaZKjspJYQqYqtY9GKVhWq/BG1C8VmymQv7mhXr+0jg0knCHIVb4NBIrfxRUTqSeP15qC3o7Aj2/zrLLJbobSybXaGR6VMMDWnYcTHl/of1pWkFEFn1NZ8Q+tTRoGDmtrcEcA/eq7Yx77dANKNphQW1lCbVV6VRZzA5tLQmtjyoLX6g16nogyxFDLUs1+gtfo0Qba5Qmu0o16gtepqINteoNy9SjXqC16iQJfUGk3SpPeoLXqryY1JDxlQO2sGrC2cVWl81tdTFcTqsTjI245WgHV2iueutVx1J5FUj80mNDSMV6ILlDC1lXVsIdB0syKT6ukGi9CfNG68YrLTU9izsc7B8j9j3o6WAOTwYpd7z+dQF8k5pnkmu1C6bHLeoE+QFNK0gHziq/TifYT5D9T3oZYgRVkOoyY43zYssabLViPMUo+q7AZpL4vn/nR9FdVeRkkCfIVH1U8jpul6EWJRHih789+1DuELzW9Vq8wMCB/aDSd25JzkVZl6pJaYfMrjBt2zT6iTPPr+/pQluwcx9q2tsHP6VO1ZDGMfUwBGeawGj4UCa75f2qJuGiXrImFIPqJj9QKFEc0BlRhk1grC1MaVTz9qhG6QAk/SoTT79/1/tNQEDyo0KpnrZqLVlZXqTlkTUWrdZRIBahNW6yiQC1CesrKJADUFq3WUAgHoTVlZQCDNQesrK5vXcI04RfVfLVNcrKysGMvZNeKhWVlXClt0Tn7UT8QcD9963WVT+8fsUK0Buayso9RwiQ7krfett8v1/wBaysrMhu4IUa3x+/6qysqIMjb8n3rfYfX+1ZWUBESscfvzrfT/AJj7H+1ZWUAPuat8/v0rWprKygRfqQCzyKdT5a3WUyDkB9qVNZWVCQ7n/9k="/>
          <p:cNvSpPr>
            <a:spLocks noChangeAspect="1" noChangeArrowheads="1"/>
          </p:cNvSpPr>
          <p:nvPr/>
        </p:nvSpPr>
        <p:spPr bwMode="auto">
          <a:xfrm>
            <a:off x="155575"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40" name="Picture 12" descr="http://www.kathyloperevents.com/kilimanjaro/images/v0311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77072"/>
            <a:ext cx="4435001" cy="27809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sr-Cyrl-RS" dirty="0" smtClean="0"/>
              <a:t>МИКРОКЛИМА</a:t>
            </a:r>
            <a:endParaRPr lang="en-US" dirty="0"/>
          </a:p>
        </p:txBody>
      </p:sp>
      <p:sp>
        <p:nvSpPr>
          <p:cNvPr id="3" name="Content Placeholder 2"/>
          <p:cNvSpPr>
            <a:spLocks noGrp="1"/>
          </p:cNvSpPr>
          <p:nvPr>
            <p:ph idx="1"/>
          </p:nvPr>
        </p:nvSpPr>
        <p:spPr>
          <a:xfrm>
            <a:off x="0" y="980728"/>
            <a:ext cx="9144000" cy="324036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en-US" dirty="0" smtClean="0"/>
              <a:t>МИКРОКЛИМА:  У </a:t>
            </a:r>
            <a:r>
              <a:rPr lang="en-US" dirty="0" err="1" smtClean="0"/>
              <a:t>појединим</a:t>
            </a:r>
            <a:r>
              <a:rPr lang="en-US" dirty="0" smtClean="0"/>
              <a:t> </a:t>
            </a:r>
            <a:r>
              <a:rPr lang="en-US" dirty="0" err="1" smtClean="0"/>
              <a:t>ограниченим</a:t>
            </a:r>
            <a:r>
              <a:rPr lang="en-US" dirty="0" smtClean="0"/>
              <a:t> </a:t>
            </a:r>
            <a:r>
              <a:rPr lang="en-US" dirty="0" err="1" smtClean="0"/>
              <a:t>деловима</a:t>
            </a:r>
            <a:r>
              <a:rPr lang="en-US" dirty="0" smtClean="0"/>
              <a:t> </a:t>
            </a:r>
            <a:r>
              <a:rPr lang="en-US" dirty="0" err="1" smtClean="0"/>
              <a:t>биотопа</a:t>
            </a:r>
            <a:r>
              <a:rPr lang="en-US" dirty="0" smtClean="0"/>
              <a:t> </a:t>
            </a:r>
            <a:r>
              <a:rPr lang="en-US" dirty="0" err="1" smtClean="0"/>
              <a:t>могу</a:t>
            </a:r>
            <a:r>
              <a:rPr lang="en-US" dirty="0" smtClean="0"/>
              <a:t> </a:t>
            </a:r>
            <a:r>
              <a:rPr lang="en-US" dirty="0" err="1" smtClean="0"/>
              <a:t>се</a:t>
            </a:r>
            <a:r>
              <a:rPr lang="en-US" dirty="0" smtClean="0"/>
              <a:t> </a:t>
            </a:r>
            <a:r>
              <a:rPr lang="en-US" dirty="0" err="1" smtClean="0"/>
              <a:t>створити</a:t>
            </a:r>
            <a:r>
              <a:rPr lang="en-US" dirty="0" smtClean="0"/>
              <a:t> </a:t>
            </a:r>
            <a:r>
              <a:rPr lang="en-US" sz="3400" dirty="0" err="1" smtClean="0">
                <a:solidFill>
                  <a:srgbClr val="FF0000"/>
                </a:solidFill>
              </a:rPr>
              <a:t>посебни</a:t>
            </a:r>
            <a:r>
              <a:rPr lang="en-US" sz="3400" dirty="0" smtClean="0">
                <a:solidFill>
                  <a:srgbClr val="FF0000"/>
                </a:solidFill>
              </a:rPr>
              <a:t> </a:t>
            </a:r>
            <a:r>
              <a:rPr lang="en-US" sz="3400" dirty="0" err="1" smtClean="0">
                <a:solidFill>
                  <a:srgbClr val="FF0000"/>
                </a:solidFill>
              </a:rPr>
              <a:t>климатски</a:t>
            </a:r>
            <a:r>
              <a:rPr lang="en-US" sz="3400" dirty="0" smtClean="0">
                <a:solidFill>
                  <a:srgbClr val="FF0000"/>
                </a:solidFill>
              </a:rPr>
              <a:t> </a:t>
            </a:r>
            <a:r>
              <a:rPr lang="en-US" sz="3400" dirty="0" err="1" smtClean="0">
                <a:solidFill>
                  <a:srgbClr val="FF0000"/>
                </a:solidFill>
              </a:rPr>
              <a:t>услови</a:t>
            </a:r>
            <a:r>
              <a:rPr lang="en-US" sz="3400" dirty="0" smtClean="0">
                <a:solidFill>
                  <a:srgbClr val="FF0000"/>
                </a:solidFill>
              </a:rPr>
              <a:t> </a:t>
            </a:r>
            <a:r>
              <a:rPr lang="en-US" sz="3400" dirty="0" err="1" smtClean="0">
                <a:solidFill>
                  <a:srgbClr val="FF0000"/>
                </a:solidFill>
              </a:rPr>
              <a:t>који</a:t>
            </a:r>
            <a:r>
              <a:rPr lang="en-US" sz="3400" dirty="0" smtClean="0">
                <a:solidFill>
                  <a:srgbClr val="FF0000"/>
                </a:solidFill>
              </a:rPr>
              <a:t> </a:t>
            </a:r>
            <a:r>
              <a:rPr lang="en-US" sz="3400" dirty="0" err="1" smtClean="0">
                <a:solidFill>
                  <a:srgbClr val="FF0000"/>
                </a:solidFill>
              </a:rPr>
              <a:t>се</a:t>
            </a:r>
            <a:r>
              <a:rPr lang="en-US" sz="3400" dirty="0" smtClean="0">
                <a:solidFill>
                  <a:srgbClr val="FF0000"/>
                </a:solidFill>
              </a:rPr>
              <a:t> </a:t>
            </a:r>
            <a:r>
              <a:rPr lang="en-US" sz="3400" dirty="0" err="1" smtClean="0">
                <a:solidFill>
                  <a:srgbClr val="FF0000"/>
                </a:solidFill>
              </a:rPr>
              <a:t>разликују</a:t>
            </a:r>
            <a:r>
              <a:rPr lang="en-US" sz="3400" dirty="0" smtClean="0">
                <a:solidFill>
                  <a:srgbClr val="FF0000"/>
                </a:solidFill>
              </a:rPr>
              <a:t> </a:t>
            </a:r>
            <a:r>
              <a:rPr lang="en-US" sz="3400" dirty="0" err="1" smtClean="0">
                <a:solidFill>
                  <a:srgbClr val="FF0000"/>
                </a:solidFill>
              </a:rPr>
              <a:t>од</a:t>
            </a:r>
            <a:r>
              <a:rPr lang="en-US" sz="3400" dirty="0" smtClean="0">
                <a:solidFill>
                  <a:srgbClr val="FF0000"/>
                </a:solidFill>
              </a:rPr>
              <a:t> </a:t>
            </a:r>
            <a:r>
              <a:rPr lang="en-US" sz="3400" dirty="0" err="1" smtClean="0">
                <a:solidFill>
                  <a:srgbClr val="FF0000"/>
                </a:solidFill>
              </a:rPr>
              <a:t>остатка</a:t>
            </a:r>
            <a:r>
              <a:rPr lang="en-US" sz="3400" dirty="0" smtClean="0">
                <a:solidFill>
                  <a:srgbClr val="FF0000"/>
                </a:solidFill>
              </a:rPr>
              <a:t> </a:t>
            </a:r>
            <a:r>
              <a:rPr lang="en-US" sz="3400" dirty="0" err="1" smtClean="0">
                <a:solidFill>
                  <a:srgbClr val="FF0000"/>
                </a:solidFill>
              </a:rPr>
              <a:t>биотопа</a:t>
            </a:r>
            <a:r>
              <a:rPr lang="en-US" dirty="0" smtClean="0"/>
              <a:t>, а </a:t>
            </a:r>
            <a:r>
              <a:rPr lang="en-US" dirty="0" err="1" smtClean="0"/>
              <a:t>погодују</a:t>
            </a:r>
            <a:r>
              <a:rPr lang="en-US" dirty="0" smtClean="0"/>
              <a:t> </a:t>
            </a:r>
            <a:r>
              <a:rPr lang="en-US" dirty="0" err="1" smtClean="0"/>
              <a:t>неким</a:t>
            </a:r>
            <a:r>
              <a:rPr lang="en-US" dirty="0" smtClean="0"/>
              <a:t> </a:t>
            </a:r>
            <a:r>
              <a:rPr lang="en-US" dirty="0" err="1" smtClean="0"/>
              <a:t>врстама</a:t>
            </a:r>
            <a:r>
              <a:rPr lang="en-US" dirty="0" smtClean="0"/>
              <a:t> </a:t>
            </a:r>
            <a:r>
              <a:rPr lang="en-US" dirty="0" err="1" smtClean="0"/>
              <a:t>живих</a:t>
            </a:r>
            <a:r>
              <a:rPr lang="en-US" dirty="0" smtClean="0"/>
              <a:t> </a:t>
            </a:r>
            <a:r>
              <a:rPr lang="en-US" dirty="0" err="1" smtClean="0"/>
              <a:t>бића</a:t>
            </a:r>
            <a:r>
              <a:rPr lang="en-US" dirty="0" smtClean="0"/>
              <a:t>. </a:t>
            </a:r>
          </a:p>
          <a:p>
            <a:r>
              <a:rPr lang="en-US" dirty="0" err="1" smtClean="0"/>
              <a:t>На</a:t>
            </a:r>
            <a:r>
              <a:rPr lang="en-US" dirty="0" smtClean="0"/>
              <a:t> </a:t>
            </a:r>
            <a:r>
              <a:rPr lang="en-US" dirty="0" err="1" smtClean="0"/>
              <a:t>пример</a:t>
            </a:r>
            <a:r>
              <a:rPr lang="en-US" dirty="0" smtClean="0"/>
              <a:t>:</a:t>
            </a:r>
          </a:p>
          <a:p>
            <a:r>
              <a:rPr lang="en-US" dirty="0" err="1" smtClean="0">
                <a:solidFill>
                  <a:srgbClr val="008000"/>
                </a:solidFill>
              </a:rPr>
              <a:t>Шуме</a:t>
            </a:r>
            <a:r>
              <a:rPr lang="en-US" dirty="0" smtClean="0"/>
              <a:t> </a:t>
            </a:r>
            <a:r>
              <a:rPr lang="en-US" dirty="0" err="1" smtClean="0"/>
              <a:t>имају</a:t>
            </a:r>
            <a:r>
              <a:rPr lang="en-US" dirty="0" smtClean="0"/>
              <a:t> </a:t>
            </a:r>
            <a:r>
              <a:rPr lang="en-US" dirty="0" err="1" smtClean="0"/>
              <a:t>своју</a:t>
            </a:r>
            <a:r>
              <a:rPr lang="en-US" dirty="0" smtClean="0"/>
              <a:t> </a:t>
            </a:r>
            <a:r>
              <a:rPr lang="en-US" dirty="0" err="1" smtClean="0"/>
              <a:t>посебну</a:t>
            </a:r>
            <a:r>
              <a:rPr lang="en-US" dirty="0" smtClean="0"/>
              <a:t> </a:t>
            </a:r>
            <a:r>
              <a:rPr lang="en-US" dirty="0" err="1" smtClean="0"/>
              <a:t>микроклиму</a:t>
            </a:r>
            <a:r>
              <a:rPr lang="en-US" dirty="0" smtClean="0"/>
              <a:t> </a:t>
            </a:r>
            <a:r>
              <a:rPr lang="en-US" dirty="0" err="1" smtClean="0"/>
              <a:t>на</a:t>
            </a:r>
            <a:r>
              <a:rPr lang="en-US" dirty="0" smtClean="0"/>
              <a:t> </a:t>
            </a:r>
            <a:r>
              <a:rPr lang="en-US" dirty="0" err="1" smtClean="0"/>
              <a:t>коју</a:t>
            </a:r>
            <a:r>
              <a:rPr lang="en-US" dirty="0" smtClean="0"/>
              <a:t> </a:t>
            </a:r>
            <a:r>
              <a:rPr lang="en-US" dirty="0" err="1" smtClean="0"/>
              <a:t>утиче</a:t>
            </a:r>
            <a:r>
              <a:rPr lang="en-US" dirty="0" smtClean="0"/>
              <a:t> </a:t>
            </a:r>
            <a:r>
              <a:rPr lang="en-US" dirty="0" err="1" smtClean="0"/>
              <a:t>биљна</a:t>
            </a:r>
            <a:r>
              <a:rPr lang="en-US" dirty="0" smtClean="0"/>
              <a:t> </a:t>
            </a:r>
            <a:r>
              <a:rPr lang="en-US" dirty="0" err="1" smtClean="0"/>
              <a:t>заједница</a:t>
            </a:r>
            <a:r>
              <a:rPr lang="en-US" dirty="0" smtClean="0"/>
              <a:t>: </a:t>
            </a:r>
            <a:r>
              <a:rPr lang="en-US" dirty="0" err="1" smtClean="0"/>
              <a:t>високо</a:t>
            </a:r>
            <a:r>
              <a:rPr lang="en-US" dirty="0" smtClean="0"/>
              <a:t> </a:t>
            </a:r>
            <a:r>
              <a:rPr lang="en-US" dirty="0" err="1" smtClean="0"/>
              <a:t>дрвеће</a:t>
            </a:r>
            <a:r>
              <a:rPr lang="en-US" dirty="0" smtClean="0"/>
              <a:t> и </a:t>
            </a:r>
            <a:r>
              <a:rPr lang="en-US" dirty="0" err="1" smtClean="0"/>
              <a:t>густо</a:t>
            </a:r>
            <a:r>
              <a:rPr lang="en-US" dirty="0" smtClean="0"/>
              <a:t> </a:t>
            </a:r>
            <a:r>
              <a:rPr lang="en-US" dirty="0" err="1" smtClean="0"/>
              <a:t>растиње</a:t>
            </a:r>
            <a:r>
              <a:rPr lang="en-US" dirty="0" smtClean="0"/>
              <a:t> </a:t>
            </a:r>
            <a:r>
              <a:rPr lang="en-US" dirty="0" err="1" smtClean="0"/>
              <a:t>стварају</a:t>
            </a:r>
            <a:r>
              <a:rPr lang="en-US" dirty="0" smtClean="0"/>
              <a:t> </a:t>
            </a:r>
            <a:r>
              <a:rPr lang="en-US" dirty="0" err="1" smtClean="0">
                <a:solidFill>
                  <a:srgbClr val="008000"/>
                </a:solidFill>
              </a:rPr>
              <a:t>услове</a:t>
            </a:r>
            <a:r>
              <a:rPr lang="en-US" dirty="0" smtClean="0">
                <a:solidFill>
                  <a:srgbClr val="008000"/>
                </a:solidFill>
              </a:rPr>
              <a:t> </a:t>
            </a:r>
            <a:r>
              <a:rPr lang="en-US" dirty="0" err="1" smtClean="0">
                <a:solidFill>
                  <a:srgbClr val="008000"/>
                </a:solidFill>
              </a:rPr>
              <a:t>осенчености</a:t>
            </a:r>
            <a:r>
              <a:rPr lang="en-US" dirty="0" smtClean="0">
                <a:solidFill>
                  <a:srgbClr val="008000"/>
                </a:solidFill>
              </a:rPr>
              <a:t> и </a:t>
            </a:r>
            <a:r>
              <a:rPr lang="en-US" dirty="0" err="1" smtClean="0">
                <a:solidFill>
                  <a:srgbClr val="008000"/>
                </a:solidFill>
              </a:rPr>
              <a:t>веће</a:t>
            </a:r>
            <a:r>
              <a:rPr lang="en-US" dirty="0" smtClean="0">
                <a:solidFill>
                  <a:srgbClr val="008000"/>
                </a:solidFill>
              </a:rPr>
              <a:t> </a:t>
            </a:r>
            <a:r>
              <a:rPr lang="en-US" dirty="0" err="1" smtClean="0">
                <a:solidFill>
                  <a:srgbClr val="008000"/>
                </a:solidFill>
              </a:rPr>
              <a:t>влажности</a:t>
            </a:r>
            <a:r>
              <a:rPr lang="en-US" dirty="0" smtClean="0">
                <a:solidFill>
                  <a:srgbClr val="008000"/>
                </a:solidFill>
              </a:rPr>
              <a:t> </a:t>
            </a:r>
            <a:r>
              <a:rPr lang="en-US" dirty="0" err="1" smtClean="0">
                <a:solidFill>
                  <a:srgbClr val="008000"/>
                </a:solidFill>
              </a:rPr>
              <a:t>земље</a:t>
            </a:r>
            <a:r>
              <a:rPr lang="en-US" dirty="0" smtClean="0">
                <a:solidFill>
                  <a:srgbClr val="008000"/>
                </a:solidFill>
              </a:rPr>
              <a:t> и </a:t>
            </a:r>
            <a:r>
              <a:rPr lang="en-US" dirty="0" err="1" smtClean="0">
                <a:solidFill>
                  <a:srgbClr val="008000"/>
                </a:solidFill>
              </a:rPr>
              <a:t>ваздуха</a:t>
            </a:r>
            <a:r>
              <a:rPr lang="en-US" dirty="0" smtClean="0">
                <a:solidFill>
                  <a:srgbClr val="008000"/>
                </a:solidFill>
              </a:rPr>
              <a:t>, </a:t>
            </a:r>
            <a:r>
              <a:rPr lang="en-US" dirty="0" err="1" smtClean="0">
                <a:solidFill>
                  <a:srgbClr val="008000"/>
                </a:solidFill>
              </a:rPr>
              <a:t>недостатка</a:t>
            </a:r>
            <a:r>
              <a:rPr lang="en-US" dirty="0" smtClean="0">
                <a:solidFill>
                  <a:srgbClr val="008000"/>
                </a:solidFill>
              </a:rPr>
              <a:t> </a:t>
            </a:r>
            <a:r>
              <a:rPr lang="en-US" dirty="0" err="1" smtClean="0">
                <a:solidFill>
                  <a:srgbClr val="008000"/>
                </a:solidFill>
              </a:rPr>
              <a:t>струјања</a:t>
            </a:r>
            <a:r>
              <a:rPr lang="en-US" dirty="0" smtClean="0">
                <a:solidFill>
                  <a:srgbClr val="008000"/>
                </a:solidFill>
              </a:rPr>
              <a:t> </a:t>
            </a:r>
            <a:r>
              <a:rPr lang="en-US" dirty="0" err="1" smtClean="0">
                <a:solidFill>
                  <a:srgbClr val="008000"/>
                </a:solidFill>
              </a:rPr>
              <a:t>ваздуха</a:t>
            </a:r>
            <a:r>
              <a:rPr lang="en-US" dirty="0" smtClean="0">
                <a:solidFill>
                  <a:srgbClr val="008000"/>
                </a:solidFill>
              </a:rPr>
              <a:t> и </a:t>
            </a:r>
            <a:r>
              <a:rPr lang="en-US" dirty="0" err="1" smtClean="0">
                <a:solidFill>
                  <a:srgbClr val="008000"/>
                </a:solidFill>
              </a:rPr>
              <a:t>ниже</a:t>
            </a:r>
            <a:r>
              <a:rPr lang="en-US" dirty="0" smtClean="0">
                <a:solidFill>
                  <a:srgbClr val="008000"/>
                </a:solidFill>
              </a:rPr>
              <a:t> </a:t>
            </a:r>
            <a:r>
              <a:rPr lang="en-US" dirty="0" err="1" smtClean="0">
                <a:solidFill>
                  <a:srgbClr val="008000"/>
                </a:solidFill>
              </a:rPr>
              <a:t>температуре</a:t>
            </a:r>
            <a:r>
              <a:rPr lang="en-US" dirty="0" smtClean="0">
                <a:solidFill>
                  <a:srgbClr val="008000"/>
                </a:solidFill>
              </a:rPr>
              <a:t> </a:t>
            </a:r>
            <a:r>
              <a:rPr lang="en-US" dirty="0" err="1" smtClean="0">
                <a:solidFill>
                  <a:srgbClr val="008000"/>
                </a:solidFill>
              </a:rPr>
              <a:t>земље</a:t>
            </a:r>
            <a:r>
              <a:rPr lang="en-US" dirty="0" smtClean="0">
                <a:solidFill>
                  <a:srgbClr val="008000"/>
                </a:solidFill>
              </a:rPr>
              <a:t> и </a:t>
            </a:r>
            <a:r>
              <a:rPr lang="en-US" dirty="0" err="1" smtClean="0">
                <a:solidFill>
                  <a:srgbClr val="008000"/>
                </a:solidFill>
              </a:rPr>
              <a:t>ваздуха</a:t>
            </a:r>
            <a:r>
              <a:rPr lang="en-US" dirty="0" smtClean="0"/>
              <a:t>, </a:t>
            </a:r>
            <a:r>
              <a:rPr lang="en-US" dirty="0" err="1" smtClean="0"/>
              <a:t>него</a:t>
            </a:r>
            <a:r>
              <a:rPr lang="en-US" dirty="0" smtClean="0"/>
              <a:t> у </a:t>
            </a:r>
            <a:r>
              <a:rPr lang="en-US" dirty="0" err="1" smtClean="0"/>
              <a:t>околном</a:t>
            </a:r>
            <a:r>
              <a:rPr lang="en-US" dirty="0" smtClean="0"/>
              <a:t> </a:t>
            </a:r>
            <a:r>
              <a:rPr lang="en-US" dirty="0" err="1" smtClean="0"/>
              <a:t>подручју</a:t>
            </a:r>
            <a:r>
              <a:rPr lang="en-US" dirty="0" smtClean="0"/>
              <a:t>. </a:t>
            </a:r>
          </a:p>
          <a:p>
            <a:pPr marL="0" indent="0">
              <a:spcBef>
                <a:spcPts val="0"/>
              </a:spcBef>
              <a:buNone/>
            </a:pPr>
            <a:endParaRPr lang="en-US" dirty="0"/>
          </a:p>
        </p:txBody>
      </p:sp>
      <p:pic>
        <p:nvPicPr>
          <p:cNvPr id="26626" name="Picture 2" descr="http://upload.wikimedia.org/wikipedia/commons/f/f4/Stu%C5%BEica_primeval_forest,_Slovak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221088"/>
            <a:ext cx="2987824" cy="2636912"/>
          </a:xfrm>
          <a:prstGeom prst="rect">
            <a:avLst/>
          </a:prstGeom>
          <a:noFill/>
        </p:spPr>
      </p:pic>
      <p:pic>
        <p:nvPicPr>
          <p:cNvPr id="26628" name="Picture 4" descr="http://miriadna.com/desctopwalls/images/max/Summer-fores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1841" y="4221088"/>
            <a:ext cx="2952328" cy="2636912"/>
          </a:xfrm>
          <a:prstGeom prst="rect">
            <a:avLst/>
          </a:prstGeom>
          <a:noFill/>
        </p:spPr>
      </p:pic>
      <p:pic>
        <p:nvPicPr>
          <p:cNvPr id="26630" name="Picture 6" descr="http://images.fineartamerica.com/images-medium-large/cozy-conifer-forest-john-stephen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192" y="4221088"/>
            <a:ext cx="2843808" cy="26369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0"/>
            <a:ext cx="5266928" cy="562074"/>
          </a:xfrm>
        </p:spPr>
        <p:txBody>
          <a:bodyPr>
            <a:noAutofit/>
          </a:bodyPr>
          <a:lstStyle/>
          <a:p>
            <a:r>
              <a:rPr lang="sr-Cyrl-RS" sz="3200" dirty="0" smtClean="0"/>
              <a:t>МИКРОКЛИМА ШУМЕ</a:t>
            </a:r>
            <a:endParaRPr lang="en-US" sz="3200" dirty="0"/>
          </a:p>
        </p:txBody>
      </p:sp>
      <p:sp>
        <p:nvSpPr>
          <p:cNvPr id="3" name="Content Placeholder 2"/>
          <p:cNvSpPr>
            <a:spLocks noGrp="1"/>
          </p:cNvSpPr>
          <p:nvPr>
            <p:ph idx="1"/>
          </p:nvPr>
        </p:nvSpPr>
        <p:spPr>
          <a:xfrm>
            <a:off x="2483768" y="692696"/>
            <a:ext cx="6660232" cy="216024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n-US" dirty="0" smtClean="0"/>
              <a:t>И у </a:t>
            </a:r>
            <a:r>
              <a:rPr lang="en-US" dirty="0" err="1" smtClean="0"/>
              <a:t>оквиру</a:t>
            </a:r>
            <a:r>
              <a:rPr lang="en-US" dirty="0" smtClean="0"/>
              <a:t> </a:t>
            </a:r>
            <a:r>
              <a:rPr lang="en-US" dirty="0" err="1" smtClean="0"/>
              <a:t>шуме</a:t>
            </a:r>
            <a:r>
              <a:rPr lang="en-US" dirty="0" smtClean="0"/>
              <a:t> </a:t>
            </a:r>
            <a:r>
              <a:rPr lang="en-US" dirty="0" err="1" smtClean="0"/>
              <a:t>постоје</a:t>
            </a:r>
            <a:r>
              <a:rPr lang="en-US" dirty="0" smtClean="0"/>
              <a:t> </a:t>
            </a:r>
            <a:r>
              <a:rPr lang="en-US" dirty="0" err="1" smtClean="0"/>
              <a:t>посебни</a:t>
            </a:r>
            <a:r>
              <a:rPr lang="en-US" dirty="0" smtClean="0"/>
              <a:t> </a:t>
            </a:r>
            <a:r>
              <a:rPr lang="en-US" dirty="0" err="1" smtClean="0"/>
              <a:t>делови</a:t>
            </a:r>
            <a:r>
              <a:rPr lang="en-US" dirty="0" smtClean="0"/>
              <a:t> </a:t>
            </a:r>
            <a:r>
              <a:rPr lang="en-US" dirty="0" err="1" smtClean="0"/>
              <a:t>са</a:t>
            </a:r>
            <a:r>
              <a:rPr lang="en-US" dirty="0" smtClean="0"/>
              <a:t> </a:t>
            </a:r>
            <a:r>
              <a:rPr lang="en-US" dirty="0" err="1" smtClean="0"/>
              <a:t>својим</a:t>
            </a:r>
            <a:r>
              <a:rPr lang="en-US" dirty="0" smtClean="0"/>
              <a:t> </a:t>
            </a:r>
            <a:r>
              <a:rPr lang="en-US" dirty="0" err="1" smtClean="0"/>
              <a:t>микроклиматским</a:t>
            </a:r>
            <a:r>
              <a:rPr lang="en-US" dirty="0" smtClean="0"/>
              <a:t>  </a:t>
            </a:r>
            <a:r>
              <a:rPr lang="en-US" dirty="0" err="1" smtClean="0"/>
              <a:t>условима</a:t>
            </a:r>
            <a:r>
              <a:rPr lang="en-US" dirty="0" smtClean="0"/>
              <a:t>, </a:t>
            </a:r>
            <a:r>
              <a:rPr lang="en-US" dirty="0" err="1" smtClean="0"/>
              <a:t>узроковани</a:t>
            </a:r>
            <a:r>
              <a:rPr lang="en-US" dirty="0" smtClean="0"/>
              <a:t> </a:t>
            </a:r>
            <a:r>
              <a:rPr lang="en-US" dirty="0" err="1" smtClean="0"/>
              <a:t>спратовношћу</a:t>
            </a:r>
            <a:r>
              <a:rPr lang="en-US" dirty="0" smtClean="0"/>
              <a:t> </a:t>
            </a:r>
            <a:r>
              <a:rPr lang="en-US" dirty="0" err="1" smtClean="0"/>
              <a:t>шуме</a:t>
            </a:r>
            <a:r>
              <a:rPr lang="en-US" dirty="0" smtClean="0"/>
              <a:t>: </a:t>
            </a:r>
            <a:r>
              <a:rPr lang="en-US" dirty="0" err="1" smtClean="0"/>
              <a:t>микроклима</a:t>
            </a:r>
            <a:r>
              <a:rPr lang="en-US" dirty="0" smtClean="0"/>
              <a:t> </a:t>
            </a:r>
            <a:r>
              <a:rPr lang="en-US" dirty="0" err="1" smtClean="0"/>
              <a:t>шумске</a:t>
            </a:r>
            <a:r>
              <a:rPr lang="en-US" dirty="0" smtClean="0"/>
              <a:t> </a:t>
            </a:r>
            <a:r>
              <a:rPr lang="en-US" dirty="0" err="1" smtClean="0"/>
              <a:t>стеље</a:t>
            </a:r>
            <a:r>
              <a:rPr lang="en-US" dirty="0" smtClean="0"/>
              <a:t>, </a:t>
            </a:r>
            <a:r>
              <a:rPr lang="en-US" dirty="0" err="1" smtClean="0"/>
              <a:t>спрата</a:t>
            </a:r>
            <a:r>
              <a:rPr lang="en-US" dirty="0" smtClean="0"/>
              <a:t> </a:t>
            </a:r>
            <a:r>
              <a:rPr lang="en-US" dirty="0" err="1" smtClean="0"/>
              <a:t>зељастих</a:t>
            </a:r>
            <a:r>
              <a:rPr lang="en-US" dirty="0" smtClean="0"/>
              <a:t> </a:t>
            </a:r>
            <a:r>
              <a:rPr lang="en-US" dirty="0" err="1" smtClean="0"/>
              <a:t>биљака</a:t>
            </a:r>
            <a:r>
              <a:rPr lang="en-US" dirty="0" smtClean="0"/>
              <a:t>, </a:t>
            </a:r>
            <a:r>
              <a:rPr lang="en-US" dirty="0" err="1" smtClean="0"/>
              <a:t>спрата</a:t>
            </a:r>
            <a:r>
              <a:rPr lang="en-US" dirty="0" smtClean="0"/>
              <a:t> </a:t>
            </a:r>
            <a:r>
              <a:rPr lang="en-US" dirty="0" err="1" smtClean="0"/>
              <a:t>жбуња</a:t>
            </a:r>
            <a:r>
              <a:rPr lang="en-US" dirty="0" smtClean="0"/>
              <a:t>, </a:t>
            </a:r>
            <a:r>
              <a:rPr lang="en-US" dirty="0" err="1" smtClean="0"/>
              <a:t>спрата</a:t>
            </a:r>
            <a:r>
              <a:rPr lang="en-US" dirty="0" smtClean="0"/>
              <a:t> </a:t>
            </a:r>
            <a:r>
              <a:rPr lang="en-US" dirty="0" err="1" smtClean="0"/>
              <a:t>дрвећа</a:t>
            </a:r>
            <a:r>
              <a:rPr lang="en-US" dirty="0" smtClean="0"/>
              <a:t>, </a:t>
            </a:r>
            <a:r>
              <a:rPr lang="en-US" dirty="0" err="1" smtClean="0"/>
              <a:t>микроклима</a:t>
            </a:r>
            <a:r>
              <a:rPr lang="en-US" dirty="0" smtClean="0"/>
              <a:t> </a:t>
            </a:r>
            <a:r>
              <a:rPr lang="en-US" dirty="0" err="1" smtClean="0"/>
              <a:t>дупљи</a:t>
            </a:r>
            <a:r>
              <a:rPr lang="en-US" dirty="0" smtClean="0"/>
              <a:t> у </a:t>
            </a:r>
            <a:r>
              <a:rPr lang="en-US" dirty="0" err="1" smtClean="0"/>
              <a:t>дрвећу</a:t>
            </a:r>
            <a:r>
              <a:rPr lang="en-US" dirty="0" smtClean="0"/>
              <a:t>, </a:t>
            </a:r>
            <a:r>
              <a:rPr lang="en-US" dirty="0" err="1" smtClean="0"/>
              <a:t>рупа</a:t>
            </a:r>
            <a:r>
              <a:rPr lang="en-US" dirty="0" smtClean="0"/>
              <a:t> у </a:t>
            </a:r>
            <a:r>
              <a:rPr lang="en-US" dirty="0" err="1" smtClean="0"/>
              <a:t>земљи</a:t>
            </a:r>
            <a:r>
              <a:rPr lang="en-US" dirty="0" smtClean="0"/>
              <a:t>, </a:t>
            </a:r>
            <a:r>
              <a:rPr lang="en-US" dirty="0" err="1" smtClean="0"/>
              <a:t>унутрашњости</a:t>
            </a:r>
            <a:r>
              <a:rPr lang="en-US" dirty="0" smtClean="0"/>
              <a:t> </a:t>
            </a:r>
            <a:r>
              <a:rPr lang="en-US" dirty="0" err="1" smtClean="0"/>
              <a:t>птичјих</a:t>
            </a:r>
            <a:r>
              <a:rPr lang="en-US" dirty="0" smtClean="0"/>
              <a:t> </a:t>
            </a:r>
            <a:r>
              <a:rPr lang="en-US" dirty="0" err="1" smtClean="0"/>
              <a:t>гнезда</a:t>
            </a:r>
            <a:r>
              <a:rPr lang="en-US" dirty="0" smtClean="0"/>
              <a:t>, </a:t>
            </a:r>
            <a:r>
              <a:rPr lang="en-US" dirty="0" err="1" smtClean="0"/>
              <a:t>итд</a:t>
            </a:r>
            <a:r>
              <a:rPr lang="en-US" dirty="0" smtClean="0"/>
              <a:t>.</a:t>
            </a:r>
            <a:endParaRPr lang="en-US" dirty="0"/>
          </a:p>
        </p:txBody>
      </p:sp>
      <p:pic>
        <p:nvPicPr>
          <p:cNvPr id="31746" name="Picture 2" descr="http://ayearinthepark.typepad.com/prospect_a_year_in_the_pa/images/2008/03/10/treehole1_310.jpg"/>
          <p:cNvPicPr>
            <a:picLocks noChangeAspect="1" noChangeArrowheads="1"/>
          </p:cNvPicPr>
          <p:nvPr/>
        </p:nvPicPr>
        <p:blipFill>
          <a:blip r:embed="rId2" cstate="print"/>
          <a:srcRect/>
          <a:stretch>
            <a:fillRect/>
          </a:stretch>
        </p:blipFill>
        <p:spPr bwMode="auto">
          <a:xfrm>
            <a:off x="6732240" y="3501008"/>
            <a:ext cx="1835696" cy="2852936"/>
          </a:xfrm>
          <a:prstGeom prst="rect">
            <a:avLst/>
          </a:prstGeom>
          <a:noFill/>
        </p:spPr>
      </p:pic>
      <p:pic>
        <p:nvPicPr>
          <p:cNvPr id="31748" name="Picture 4" descr="http://i55.tinypic.com/qrasn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800" y="4769768"/>
            <a:ext cx="3240360" cy="2088232"/>
          </a:xfrm>
          <a:prstGeom prst="rect">
            <a:avLst/>
          </a:prstGeom>
          <a:noFill/>
        </p:spPr>
      </p:pic>
      <p:pic>
        <p:nvPicPr>
          <p:cNvPr id="31750" name="Picture 6" descr="http://www.ozarkmountainimages.com/ForestFloor/LeafLitter10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996062"/>
            <a:ext cx="2483768" cy="1861938"/>
          </a:xfrm>
          <a:prstGeom prst="rect">
            <a:avLst/>
          </a:prstGeom>
          <a:noFill/>
        </p:spPr>
      </p:pic>
      <p:pic>
        <p:nvPicPr>
          <p:cNvPr id="31752" name="Picture 8" descr="http://www.efncp.org/img/hnv/graesoe/ltypes_img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429000"/>
            <a:ext cx="2483768" cy="1578894"/>
          </a:xfrm>
          <a:prstGeom prst="rect">
            <a:avLst/>
          </a:prstGeom>
          <a:noFill/>
        </p:spPr>
      </p:pic>
      <p:pic>
        <p:nvPicPr>
          <p:cNvPr id="31754" name="Picture 10" descr="http://images.nationalgeographic.com/wpf/media-live/photos/000/037/cache/olympicnationalrainforest_3783_600x45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0"/>
            <a:ext cx="2483767" cy="3408884"/>
          </a:xfrm>
          <a:prstGeom prst="rect">
            <a:avLst/>
          </a:prstGeom>
          <a:noFill/>
        </p:spPr>
      </p:pic>
      <p:pic>
        <p:nvPicPr>
          <p:cNvPr id="31756" name="Picture 12" descr="http://2.bp.blogspot.com/_tf1pYLF_IJg/S7Icd20akEI/AAAAAAAAFzw/qR8ss1mw9-g/s1600/egg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71800" y="2924944"/>
            <a:ext cx="3240360" cy="180539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2476872"/>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indent="0">
              <a:spcBef>
                <a:spcPts val="0"/>
              </a:spcBef>
              <a:buNone/>
            </a:pPr>
            <a:r>
              <a:rPr lang="en-US" dirty="0" err="1" smtClean="0"/>
              <a:t>Градови</a:t>
            </a:r>
            <a:r>
              <a:rPr lang="en-US" dirty="0" smtClean="0"/>
              <a:t> </a:t>
            </a:r>
            <a:r>
              <a:rPr lang="en-US" dirty="0" err="1" smtClean="0"/>
              <a:t>имају</a:t>
            </a:r>
            <a:r>
              <a:rPr lang="en-US" dirty="0" smtClean="0"/>
              <a:t> </a:t>
            </a:r>
            <a:r>
              <a:rPr lang="en-US" dirty="0" err="1" smtClean="0"/>
              <a:t>своју</a:t>
            </a:r>
            <a:r>
              <a:rPr lang="en-US" dirty="0" smtClean="0"/>
              <a:t> </a:t>
            </a:r>
            <a:r>
              <a:rPr lang="en-US" dirty="0" err="1" smtClean="0"/>
              <a:t>посебну</a:t>
            </a:r>
            <a:r>
              <a:rPr lang="en-US" dirty="0" smtClean="0"/>
              <a:t> </a:t>
            </a:r>
            <a:r>
              <a:rPr lang="en-US" dirty="0" err="1" smtClean="0"/>
              <a:t>микроклиму</a:t>
            </a:r>
            <a:r>
              <a:rPr lang="en-US" dirty="0" smtClean="0"/>
              <a:t>  - </a:t>
            </a:r>
            <a:r>
              <a:rPr lang="en-US" dirty="0" err="1" smtClean="0">
                <a:solidFill>
                  <a:srgbClr val="FF0000"/>
                </a:solidFill>
              </a:rPr>
              <a:t>више</a:t>
            </a:r>
            <a:r>
              <a:rPr lang="en-US" dirty="0" smtClean="0">
                <a:solidFill>
                  <a:srgbClr val="FF0000"/>
                </a:solidFill>
              </a:rPr>
              <a:t> </a:t>
            </a:r>
            <a:r>
              <a:rPr lang="en-US" dirty="0" err="1" smtClean="0">
                <a:solidFill>
                  <a:srgbClr val="FF0000"/>
                </a:solidFill>
              </a:rPr>
              <a:t>минималне</a:t>
            </a:r>
            <a:r>
              <a:rPr lang="en-US" dirty="0" smtClean="0">
                <a:solidFill>
                  <a:srgbClr val="FF0000"/>
                </a:solidFill>
              </a:rPr>
              <a:t> и </a:t>
            </a:r>
            <a:r>
              <a:rPr lang="en-US" dirty="0" err="1" smtClean="0">
                <a:solidFill>
                  <a:srgbClr val="FF0000"/>
                </a:solidFill>
              </a:rPr>
              <a:t>максималне</a:t>
            </a:r>
            <a:r>
              <a:rPr lang="en-US" dirty="0" smtClean="0">
                <a:solidFill>
                  <a:srgbClr val="FF0000"/>
                </a:solidFill>
              </a:rPr>
              <a:t> </a:t>
            </a:r>
            <a:r>
              <a:rPr lang="en-US" dirty="0" err="1" smtClean="0">
                <a:solidFill>
                  <a:srgbClr val="FF0000"/>
                </a:solidFill>
              </a:rPr>
              <a:t>температуре</a:t>
            </a:r>
            <a:r>
              <a:rPr lang="en-US" dirty="0" smtClean="0">
                <a:solidFill>
                  <a:srgbClr val="FF0000"/>
                </a:solidFill>
              </a:rPr>
              <a:t>, </a:t>
            </a:r>
            <a:r>
              <a:rPr lang="en-US" dirty="0" err="1" smtClean="0">
                <a:solidFill>
                  <a:srgbClr val="FF0000"/>
                </a:solidFill>
              </a:rPr>
              <a:t>измењен</a:t>
            </a:r>
            <a:r>
              <a:rPr lang="en-US" dirty="0" smtClean="0">
                <a:solidFill>
                  <a:srgbClr val="FF0000"/>
                </a:solidFill>
              </a:rPr>
              <a:t> </a:t>
            </a:r>
            <a:r>
              <a:rPr lang="en-US" dirty="0" err="1" smtClean="0">
                <a:solidFill>
                  <a:srgbClr val="FF0000"/>
                </a:solidFill>
              </a:rPr>
              <a:t>састав</a:t>
            </a:r>
            <a:r>
              <a:rPr lang="en-US" dirty="0" smtClean="0">
                <a:solidFill>
                  <a:srgbClr val="FF0000"/>
                </a:solidFill>
              </a:rPr>
              <a:t> </a:t>
            </a:r>
            <a:r>
              <a:rPr lang="en-US" dirty="0" err="1" smtClean="0">
                <a:solidFill>
                  <a:srgbClr val="FF0000"/>
                </a:solidFill>
              </a:rPr>
              <a:t>ваздуха</a:t>
            </a:r>
            <a:r>
              <a:rPr lang="en-US" dirty="0" smtClean="0">
                <a:solidFill>
                  <a:srgbClr val="FF0000"/>
                </a:solidFill>
              </a:rPr>
              <a:t> (</a:t>
            </a:r>
            <a:r>
              <a:rPr lang="en-US" dirty="0" err="1" smtClean="0">
                <a:solidFill>
                  <a:srgbClr val="FF0000"/>
                </a:solidFill>
              </a:rPr>
              <a:t>издувни</a:t>
            </a:r>
            <a:r>
              <a:rPr lang="en-US" dirty="0" smtClean="0">
                <a:solidFill>
                  <a:srgbClr val="FF0000"/>
                </a:solidFill>
              </a:rPr>
              <a:t> </a:t>
            </a:r>
            <a:r>
              <a:rPr lang="en-US" dirty="0" err="1" smtClean="0">
                <a:solidFill>
                  <a:srgbClr val="FF0000"/>
                </a:solidFill>
              </a:rPr>
              <a:t>гасови</a:t>
            </a:r>
            <a:r>
              <a:rPr lang="en-US" dirty="0" smtClean="0">
                <a:solidFill>
                  <a:srgbClr val="FF0000"/>
                </a:solidFill>
              </a:rPr>
              <a:t>, </a:t>
            </a:r>
            <a:r>
              <a:rPr lang="en-US" dirty="0" err="1" smtClean="0">
                <a:solidFill>
                  <a:srgbClr val="FF0000"/>
                </a:solidFill>
              </a:rPr>
              <a:t>дим</a:t>
            </a:r>
            <a:r>
              <a:rPr lang="en-US" dirty="0" smtClean="0">
                <a:solidFill>
                  <a:srgbClr val="FF0000"/>
                </a:solidFill>
              </a:rPr>
              <a:t> </a:t>
            </a:r>
            <a:r>
              <a:rPr lang="en-US" dirty="0" err="1" smtClean="0">
                <a:solidFill>
                  <a:srgbClr val="FF0000"/>
                </a:solidFill>
              </a:rPr>
              <a:t>из</a:t>
            </a:r>
            <a:r>
              <a:rPr lang="en-US" dirty="0" smtClean="0">
                <a:solidFill>
                  <a:srgbClr val="FF0000"/>
                </a:solidFill>
              </a:rPr>
              <a:t> </a:t>
            </a:r>
            <a:r>
              <a:rPr lang="en-US" dirty="0" err="1" smtClean="0">
                <a:solidFill>
                  <a:srgbClr val="FF0000"/>
                </a:solidFill>
              </a:rPr>
              <a:t>димњака</a:t>
            </a:r>
            <a:r>
              <a:rPr lang="en-US" dirty="0" smtClean="0">
                <a:solidFill>
                  <a:srgbClr val="FF0000"/>
                </a:solidFill>
              </a:rPr>
              <a:t> и </a:t>
            </a:r>
            <a:r>
              <a:rPr lang="en-US" dirty="0" err="1" smtClean="0">
                <a:solidFill>
                  <a:srgbClr val="FF0000"/>
                </a:solidFill>
              </a:rPr>
              <a:t>индустрије</a:t>
            </a:r>
            <a:r>
              <a:rPr lang="en-US" dirty="0" smtClean="0">
                <a:solidFill>
                  <a:srgbClr val="FF0000"/>
                </a:solidFill>
              </a:rPr>
              <a:t>, </a:t>
            </a:r>
            <a:r>
              <a:rPr lang="en-US" dirty="0" err="1" smtClean="0">
                <a:solidFill>
                  <a:srgbClr val="FF0000"/>
                </a:solidFill>
              </a:rPr>
              <a:t>паре</a:t>
            </a:r>
            <a:r>
              <a:rPr lang="en-US" dirty="0" smtClean="0">
                <a:solidFill>
                  <a:srgbClr val="FF0000"/>
                </a:solidFill>
              </a:rPr>
              <a:t>, </a:t>
            </a:r>
            <a:r>
              <a:rPr lang="en-US" dirty="0" err="1" smtClean="0">
                <a:solidFill>
                  <a:srgbClr val="FF0000"/>
                </a:solidFill>
              </a:rPr>
              <a:t>чађ</a:t>
            </a:r>
            <a:r>
              <a:rPr lang="en-US" dirty="0" smtClean="0">
                <a:solidFill>
                  <a:srgbClr val="FF0000"/>
                </a:solidFill>
              </a:rPr>
              <a:t>), </a:t>
            </a:r>
            <a:r>
              <a:rPr lang="en-US" dirty="0" err="1" smtClean="0">
                <a:solidFill>
                  <a:srgbClr val="FF0000"/>
                </a:solidFill>
              </a:rPr>
              <a:t>измењено</a:t>
            </a:r>
            <a:r>
              <a:rPr lang="en-US" dirty="0" smtClean="0">
                <a:solidFill>
                  <a:srgbClr val="FF0000"/>
                </a:solidFill>
              </a:rPr>
              <a:t> </a:t>
            </a:r>
            <a:r>
              <a:rPr lang="en-US" dirty="0" err="1" smtClean="0">
                <a:solidFill>
                  <a:srgbClr val="FF0000"/>
                </a:solidFill>
              </a:rPr>
              <a:t>струјање</a:t>
            </a:r>
            <a:r>
              <a:rPr lang="en-US" dirty="0" smtClean="0">
                <a:solidFill>
                  <a:srgbClr val="FF0000"/>
                </a:solidFill>
              </a:rPr>
              <a:t> </a:t>
            </a:r>
            <a:r>
              <a:rPr lang="en-US" dirty="0" err="1" smtClean="0">
                <a:solidFill>
                  <a:srgbClr val="FF0000"/>
                </a:solidFill>
              </a:rPr>
              <a:t>ваздуха</a:t>
            </a:r>
            <a:r>
              <a:rPr lang="en-US" dirty="0" smtClean="0">
                <a:solidFill>
                  <a:srgbClr val="FF0000"/>
                </a:solidFill>
              </a:rPr>
              <a:t>  (</a:t>
            </a:r>
            <a:r>
              <a:rPr lang="en-US" dirty="0" err="1" smtClean="0">
                <a:solidFill>
                  <a:srgbClr val="FF0000"/>
                </a:solidFill>
              </a:rPr>
              <a:t>појачан</a:t>
            </a:r>
            <a:r>
              <a:rPr lang="en-US" dirty="0" smtClean="0">
                <a:solidFill>
                  <a:srgbClr val="FF0000"/>
                </a:solidFill>
              </a:rPr>
              <a:t> </a:t>
            </a:r>
            <a:r>
              <a:rPr lang="en-US" dirty="0" err="1" smtClean="0">
                <a:solidFill>
                  <a:srgbClr val="FF0000"/>
                </a:solidFill>
              </a:rPr>
              <a:t>ветар</a:t>
            </a:r>
            <a:r>
              <a:rPr lang="en-US" dirty="0" smtClean="0">
                <a:solidFill>
                  <a:srgbClr val="FF0000"/>
                </a:solidFill>
              </a:rPr>
              <a:t> </a:t>
            </a:r>
            <a:r>
              <a:rPr lang="en-US" dirty="0" err="1" smtClean="0">
                <a:solidFill>
                  <a:srgbClr val="FF0000"/>
                </a:solidFill>
              </a:rPr>
              <a:t>кроз</a:t>
            </a:r>
            <a:r>
              <a:rPr lang="en-US" dirty="0" smtClean="0">
                <a:solidFill>
                  <a:srgbClr val="FF0000"/>
                </a:solidFill>
              </a:rPr>
              <a:t> </a:t>
            </a:r>
            <a:r>
              <a:rPr lang="en-US" dirty="0" err="1" smtClean="0">
                <a:solidFill>
                  <a:srgbClr val="FF0000"/>
                </a:solidFill>
              </a:rPr>
              <a:t>уске</a:t>
            </a:r>
            <a:r>
              <a:rPr lang="en-US" dirty="0" smtClean="0">
                <a:solidFill>
                  <a:srgbClr val="FF0000"/>
                </a:solidFill>
              </a:rPr>
              <a:t> </a:t>
            </a:r>
            <a:r>
              <a:rPr lang="en-US" dirty="0" err="1" smtClean="0">
                <a:solidFill>
                  <a:srgbClr val="FF0000"/>
                </a:solidFill>
              </a:rPr>
              <a:t>дугачке</a:t>
            </a:r>
            <a:r>
              <a:rPr lang="en-US" dirty="0" smtClean="0">
                <a:solidFill>
                  <a:srgbClr val="FF0000"/>
                </a:solidFill>
              </a:rPr>
              <a:t> </a:t>
            </a:r>
            <a:r>
              <a:rPr lang="en-US" dirty="0" err="1" smtClean="0">
                <a:solidFill>
                  <a:srgbClr val="FF0000"/>
                </a:solidFill>
              </a:rPr>
              <a:t>улице</a:t>
            </a:r>
            <a:r>
              <a:rPr lang="en-US" dirty="0" smtClean="0">
                <a:solidFill>
                  <a:srgbClr val="FF0000"/>
                </a:solidFill>
              </a:rPr>
              <a:t> </a:t>
            </a:r>
            <a:r>
              <a:rPr lang="en-US" dirty="0" err="1" smtClean="0">
                <a:solidFill>
                  <a:srgbClr val="FF0000"/>
                </a:solidFill>
              </a:rPr>
              <a:t>или</a:t>
            </a:r>
            <a:r>
              <a:rPr lang="en-US" dirty="0" smtClean="0">
                <a:solidFill>
                  <a:srgbClr val="FF0000"/>
                </a:solidFill>
              </a:rPr>
              <a:t> </a:t>
            </a:r>
            <a:r>
              <a:rPr lang="en-US" dirty="0" err="1" smtClean="0">
                <a:solidFill>
                  <a:srgbClr val="FF0000"/>
                </a:solidFill>
              </a:rPr>
              <a:t>спречавање</a:t>
            </a:r>
            <a:r>
              <a:rPr lang="en-US" dirty="0" smtClean="0">
                <a:solidFill>
                  <a:srgbClr val="FF0000"/>
                </a:solidFill>
              </a:rPr>
              <a:t> </a:t>
            </a:r>
            <a:r>
              <a:rPr lang="en-US" dirty="0" err="1" smtClean="0">
                <a:solidFill>
                  <a:srgbClr val="FF0000"/>
                </a:solidFill>
              </a:rPr>
              <a:t>струјања</a:t>
            </a:r>
            <a:r>
              <a:rPr lang="en-US" dirty="0" smtClean="0">
                <a:solidFill>
                  <a:srgbClr val="FF0000"/>
                </a:solidFill>
              </a:rPr>
              <a:t> </a:t>
            </a:r>
            <a:r>
              <a:rPr lang="en-US" dirty="0" err="1" smtClean="0">
                <a:solidFill>
                  <a:srgbClr val="FF0000"/>
                </a:solidFill>
              </a:rPr>
              <a:t>ветра</a:t>
            </a:r>
            <a:r>
              <a:rPr lang="en-US" dirty="0" smtClean="0">
                <a:solidFill>
                  <a:srgbClr val="FF0000"/>
                </a:solidFill>
              </a:rPr>
              <a:t> </a:t>
            </a:r>
            <a:r>
              <a:rPr lang="en-US" dirty="0" err="1" smtClean="0">
                <a:solidFill>
                  <a:srgbClr val="FF0000"/>
                </a:solidFill>
              </a:rPr>
              <a:t>позиционирањем</a:t>
            </a:r>
            <a:r>
              <a:rPr lang="en-US" dirty="0" smtClean="0">
                <a:solidFill>
                  <a:srgbClr val="FF0000"/>
                </a:solidFill>
              </a:rPr>
              <a:t> </a:t>
            </a:r>
            <a:r>
              <a:rPr lang="en-US" dirty="0" err="1" smtClean="0">
                <a:solidFill>
                  <a:srgbClr val="FF0000"/>
                </a:solidFill>
              </a:rPr>
              <a:t>грађевина</a:t>
            </a:r>
            <a:r>
              <a:rPr lang="en-US" dirty="0" smtClean="0">
                <a:solidFill>
                  <a:srgbClr val="FF0000"/>
                </a:solidFill>
              </a:rPr>
              <a:t> и </a:t>
            </a:r>
            <a:r>
              <a:rPr lang="en-US" dirty="0" err="1" smtClean="0">
                <a:solidFill>
                  <a:srgbClr val="FF0000"/>
                </a:solidFill>
              </a:rPr>
              <a:t>улица</a:t>
            </a:r>
            <a:r>
              <a:rPr lang="en-US" dirty="0" smtClean="0">
                <a:solidFill>
                  <a:srgbClr val="FF0000"/>
                </a:solidFill>
              </a:rPr>
              <a:t>), </a:t>
            </a:r>
            <a:r>
              <a:rPr lang="en-US" dirty="0" err="1" smtClean="0">
                <a:solidFill>
                  <a:srgbClr val="FF0000"/>
                </a:solidFill>
              </a:rPr>
              <a:t>повећана</a:t>
            </a:r>
            <a:r>
              <a:rPr lang="en-US" dirty="0" smtClean="0">
                <a:solidFill>
                  <a:srgbClr val="FF0000"/>
                </a:solidFill>
              </a:rPr>
              <a:t> </a:t>
            </a:r>
            <a:r>
              <a:rPr lang="en-US" dirty="0" err="1" smtClean="0">
                <a:solidFill>
                  <a:srgbClr val="FF0000"/>
                </a:solidFill>
              </a:rPr>
              <a:t>облачност</a:t>
            </a:r>
            <a:r>
              <a:rPr lang="en-US" dirty="0" smtClean="0">
                <a:solidFill>
                  <a:srgbClr val="FF0000"/>
                </a:solidFill>
              </a:rPr>
              <a:t> и </a:t>
            </a:r>
            <a:r>
              <a:rPr lang="en-US" dirty="0" err="1" smtClean="0">
                <a:solidFill>
                  <a:srgbClr val="FF0000"/>
                </a:solidFill>
              </a:rPr>
              <a:t>количина</a:t>
            </a:r>
            <a:r>
              <a:rPr lang="en-US" dirty="0" smtClean="0">
                <a:solidFill>
                  <a:srgbClr val="FF0000"/>
                </a:solidFill>
              </a:rPr>
              <a:t> </a:t>
            </a:r>
            <a:r>
              <a:rPr lang="en-US" dirty="0" err="1" smtClean="0">
                <a:solidFill>
                  <a:srgbClr val="FF0000"/>
                </a:solidFill>
              </a:rPr>
              <a:t>падавина</a:t>
            </a:r>
            <a:r>
              <a:rPr lang="en-US" dirty="0" smtClean="0">
                <a:solidFill>
                  <a:srgbClr val="FF0000"/>
                </a:solidFill>
              </a:rPr>
              <a:t> (</a:t>
            </a:r>
            <a:r>
              <a:rPr lang="en-US" dirty="0" err="1" smtClean="0">
                <a:solidFill>
                  <a:srgbClr val="FF0000"/>
                </a:solidFill>
              </a:rPr>
              <a:t>због</a:t>
            </a:r>
            <a:r>
              <a:rPr lang="en-US" dirty="0" smtClean="0">
                <a:solidFill>
                  <a:srgbClr val="FF0000"/>
                </a:solidFill>
              </a:rPr>
              <a:t> </a:t>
            </a:r>
            <a:r>
              <a:rPr lang="en-US" dirty="0" err="1" smtClean="0">
                <a:solidFill>
                  <a:srgbClr val="FF0000"/>
                </a:solidFill>
              </a:rPr>
              <a:t>загађења</a:t>
            </a:r>
            <a:r>
              <a:rPr lang="en-US" dirty="0" smtClean="0">
                <a:solidFill>
                  <a:srgbClr val="FF0000"/>
                </a:solidFill>
              </a:rPr>
              <a:t> </a:t>
            </a:r>
            <a:r>
              <a:rPr lang="en-US" dirty="0" err="1" smtClean="0">
                <a:solidFill>
                  <a:srgbClr val="FF0000"/>
                </a:solidFill>
              </a:rPr>
              <a:t>ваздуха</a:t>
            </a:r>
            <a:r>
              <a:rPr lang="en-US" dirty="0" smtClean="0">
                <a:solidFill>
                  <a:srgbClr val="FF0000"/>
                </a:solidFill>
              </a:rPr>
              <a:t> и </a:t>
            </a:r>
            <a:r>
              <a:rPr lang="en-US" dirty="0" err="1" smtClean="0">
                <a:solidFill>
                  <a:srgbClr val="FF0000"/>
                </a:solidFill>
              </a:rPr>
              <a:t>смога</a:t>
            </a:r>
            <a:r>
              <a:rPr lang="en-US" dirty="0" smtClean="0">
                <a:solidFill>
                  <a:srgbClr val="FF0000"/>
                </a:solidFill>
              </a:rPr>
              <a:t>), </a:t>
            </a:r>
            <a:r>
              <a:rPr lang="en-US" dirty="0" err="1" smtClean="0">
                <a:solidFill>
                  <a:srgbClr val="FF0000"/>
                </a:solidFill>
              </a:rPr>
              <a:t>магле</a:t>
            </a:r>
            <a:r>
              <a:rPr lang="en-US" dirty="0" smtClean="0"/>
              <a:t>.</a:t>
            </a:r>
            <a:endParaRPr lang="en-US" dirty="0"/>
          </a:p>
        </p:txBody>
      </p:sp>
      <p:sp>
        <p:nvSpPr>
          <p:cNvPr id="4" name="Title 1"/>
          <p:cNvSpPr>
            <a:spLocks noGrp="1"/>
          </p:cNvSpPr>
          <p:nvPr>
            <p:ph type="title"/>
          </p:nvPr>
        </p:nvSpPr>
        <p:spPr>
          <a:xfrm>
            <a:off x="457200" y="274638"/>
            <a:ext cx="8229600" cy="706090"/>
          </a:xfrm>
        </p:spPr>
        <p:txBody>
          <a:bodyPr>
            <a:noAutofit/>
          </a:bodyPr>
          <a:lstStyle/>
          <a:p>
            <a:r>
              <a:rPr lang="sr-Cyrl-RS" sz="3200" dirty="0" smtClean="0"/>
              <a:t>МИКРОКЛИМА ГРАДОВА</a:t>
            </a:r>
            <a:endParaRPr lang="en-US" sz="3200" dirty="0"/>
          </a:p>
        </p:txBody>
      </p:sp>
      <p:pic>
        <p:nvPicPr>
          <p:cNvPr id="30722" name="Picture 2" descr="http://4.bp.blogspot.com/-uIBb8RTWQNs/TaZe1lllbVI/AAAAAAAAASI/N8d5PpB2ZkI/s1600/heat-isla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996458"/>
            <a:ext cx="4355976" cy="2861541"/>
          </a:xfrm>
          <a:prstGeom prst="rect">
            <a:avLst/>
          </a:prstGeom>
          <a:noFill/>
        </p:spPr>
      </p:pic>
      <p:pic>
        <p:nvPicPr>
          <p:cNvPr id="30726" name="Picture 6" descr="http://www.eslarp.uiuc.edu/la/la338-s99/part1/f/hea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3933056"/>
            <a:ext cx="4232993" cy="29249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sz="3600" dirty="0" smtClean="0"/>
              <a:t>КЛИМАТСКЕ ПРОМЕНЕ</a:t>
            </a:r>
            <a:endParaRPr lang="en-US" dirty="0"/>
          </a:p>
        </p:txBody>
      </p:sp>
      <p:sp>
        <p:nvSpPr>
          <p:cNvPr id="3" name="Content Placeholder 2"/>
          <p:cNvSpPr>
            <a:spLocks noGrp="1"/>
          </p:cNvSpPr>
          <p:nvPr>
            <p:ph idx="1"/>
          </p:nvPr>
        </p:nvSpPr>
        <p:spPr>
          <a:xfrm>
            <a:off x="0" y="1196752"/>
            <a:ext cx="3923928" cy="5661248"/>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pPr fontAlgn="base"/>
            <a:r>
              <a:rPr lang="en-US" dirty="0" err="1" smtClean="0"/>
              <a:t>Климатске</a:t>
            </a:r>
            <a:r>
              <a:rPr lang="en-US" dirty="0" smtClean="0"/>
              <a:t> </a:t>
            </a:r>
            <a:r>
              <a:rPr lang="en-US" dirty="0" err="1" smtClean="0"/>
              <a:t>промене</a:t>
            </a:r>
            <a:r>
              <a:rPr lang="en-US" dirty="0" smtClean="0"/>
              <a:t> </a:t>
            </a:r>
            <a:r>
              <a:rPr lang="en-US" dirty="0" err="1" smtClean="0"/>
              <a:t>представљају</a:t>
            </a:r>
            <a:r>
              <a:rPr lang="en-US" dirty="0" smtClean="0"/>
              <a:t> </a:t>
            </a:r>
            <a:r>
              <a:rPr lang="en-US" dirty="0" err="1" smtClean="0"/>
              <a:t>једну</a:t>
            </a:r>
            <a:r>
              <a:rPr lang="en-US" dirty="0" smtClean="0"/>
              <a:t> </a:t>
            </a:r>
            <a:r>
              <a:rPr lang="en-US" dirty="0" err="1" smtClean="0"/>
              <a:t>од</a:t>
            </a:r>
            <a:r>
              <a:rPr lang="en-US" dirty="0" smtClean="0"/>
              <a:t> </a:t>
            </a:r>
            <a:r>
              <a:rPr lang="en-US" dirty="0" err="1" smtClean="0"/>
              <a:t>највећих</a:t>
            </a:r>
            <a:r>
              <a:rPr lang="en-US" dirty="0" smtClean="0"/>
              <a:t> </a:t>
            </a:r>
            <a:r>
              <a:rPr lang="en-US" dirty="0" err="1" smtClean="0"/>
              <a:t>претњи</a:t>
            </a:r>
            <a:r>
              <a:rPr lang="en-US" dirty="0" smtClean="0"/>
              <a:t> </a:t>
            </a:r>
            <a:r>
              <a:rPr lang="en-US" dirty="0" err="1" smtClean="0"/>
              <a:t>човечанству</a:t>
            </a:r>
            <a:r>
              <a:rPr lang="en-US" dirty="0" smtClean="0"/>
              <a:t> и </a:t>
            </a:r>
            <a:r>
              <a:rPr lang="en-US" dirty="0" err="1" smtClean="0"/>
              <a:t>природи</a:t>
            </a:r>
            <a:r>
              <a:rPr lang="en-US" dirty="0" smtClean="0"/>
              <a:t>.</a:t>
            </a:r>
          </a:p>
          <a:p>
            <a:pPr fontAlgn="base"/>
            <a:r>
              <a:rPr lang="en-US" dirty="0" err="1" smtClean="0"/>
              <a:t>Земљина</a:t>
            </a:r>
            <a:r>
              <a:rPr lang="en-US" dirty="0" smtClean="0"/>
              <a:t> </a:t>
            </a:r>
            <a:r>
              <a:rPr lang="en-US" dirty="0" err="1" smtClean="0"/>
              <a:t>клима</a:t>
            </a:r>
            <a:r>
              <a:rPr lang="en-US" dirty="0" smtClean="0"/>
              <a:t> </a:t>
            </a:r>
            <a:r>
              <a:rPr lang="en-US" dirty="0" err="1" smtClean="0"/>
              <a:t>зависи</a:t>
            </a:r>
            <a:r>
              <a:rPr lang="en-US" dirty="0" smtClean="0"/>
              <a:t> </a:t>
            </a:r>
            <a:r>
              <a:rPr lang="en-US" dirty="0" err="1" smtClean="0"/>
              <a:t>од</a:t>
            </a:r>
            <a:r>
              <a:rPr lang="en-US" dirty="0" smtClean="0"/>
              <a:t> </a:t>
            </a:r>
            <a:r>
              <a:rPr lang="en-US" dirty="0" err="1" smtClean="0"/>
              <a:t>константног</a:t>
            </a:r>
            <a:r>
              <a:rPr lang="en-US" dirty="0" smtClean="0"/>
              <a:t> </a:t>
            </a:r>
            <a:r>
              <a:rPr lang="en-US" dirty="0" err="1" smtClean="0"/>
              <a:t>протока</a:t>
            </a:r>
            <a:r>
              <a:rPr lang="en-US" dirty="0" smtClean="0"/>
              <a:t> </a:t>
            </a:r>
            <a:r>
              <a:rPr lang="en-US" dirty="0" err="1" smtClean="0"/>
              <a:t>Сунчеве</a:t>
            </a:r>
            <a:r>
              <a:rPr lang="en-US" dirty="0" smtClean="0"/>
              <a:t> </a:t>
            </a:r>
            <a:r>
              <a:rPr lang="en-US" dirty="0" err="1" smtClean="0"/>
              <a:t>енергије</a:t>
            </a:r>
            <a:endParaRPr lang="en-US" dirty="0" smtClean="0"/>
          </a:p>
          <a:p>
            <a:pPr fontAlgn="base"/>
            <a:r>
              <a:rPr lang="en-US" dirty="0" err="1" smtClean="0">
                <a:solidFill>
                  <a:srgbClr val="FF0000"/>
                </a:solidFill>
              </a:rPr>
              <a:t>Топлотна</a:t>
            </a:r>
            <a:r>
              <a:rPr lang="en-US" dirty="0" smtClean="0">
                <a:solidFill>
                  <a:srgbClr val="FF0000"/>
                </a:solidFill>
              </a:rPr>
              <a:t> </a:t>
            </a:r>
            <a:r>
              <a:rPr lang="en-US" dirty="0" err="1" smtClean="0">
                <a:solidFill>
                  <a:srgbClr val="FF0000"/>
                </a:solidFill>
              </a:rPr>
              <a:t>енергија</a:t>
            </a:r>
            <a:r>
              <a:rPr lang="en-US" dirty="0" smtClean="0">
                <a:solidFill>
                  <a:srgbClr val="FF0000"/>
                </a:solidFill>
              </a:rPr>
              <a:t> </a:t>
            </a:r>
            <a:r>
              <a:rPr lang="en-US" dirty="0" err="1" smtClean="0">
                <a:solidFill>
                  <a:srgbClr val="FF0000"/>
                </a:solidFill>
              </a:rPr>
              <a:t>од</a:t>
            </a:r>
            <a:r>
              <a:rPr lang="en-US" dirty="0" smtClean="0">
                <a:solidFill>
                  <a:srgbClr val="FF0000"/>
                </a:solidFill>
              </a:rPr>
              <a:t> </a:t>
            </a:r>
            <a:r>
              <a:rPr lang="en-US" dirty="0" err="1" smtClean="0">
                <a:solidFill>
                  <a:srgbClr val="FF0000"/>
                </a:solidFill>
              </a:rPr>
              <a:t>Сунца</a:t>
            </a:r>
            <a:r>
              <a:rPr lang="en-US" dirty="0" smtClean="0">
                <a:solidFill>
                  <a:srgbClr val="FF0000"/>
                </a:solidFill>
              </a:rPr>
              <a:t> </a:t>
            </a:r>
            <a:r>
              <a:rPr lang="en-US" dirty="0" err="1" smtClean="0">
                <a:solidFill>
                  <a:srgbClr val="FF0000"/>
                </a:solidFill>
              </a:rPr>
              <a:t>пролази</a:t>
            </a:r>
            <a:r>
              <a:rPr lang="en-US" dirty="0" smtClean="0">
                <a:solidFill>
                  <a:srgbClr val="FF0000"/>
                </a:solidFill>
              </a:rPr>
              <a:t> </a:t>
            </a:r>
            <a:r>
              <a:rPr lang="en-US" dirty="0" err="1" smtClean="0">
                <a:solidFill>
                  <a:srgbClr val="FF0000"/>
                </a:solidFill>
              </a:rPr>
              <a:t>кроз</a:t>
            </a:r>
            <a:r>
              <a:rPr lang="en-US" dirty="0" smtClean="0">
                <a:solidFill>
                  <a:srgbClr val="FF0000"/>
                </a:solidFill>
              </a:rPr>
              <a:t> </a:t>
            </a:r>
            <a:r>
              <a:rPr lang="en-US" dirty="0" err="1" smtClean="0">
                <a:solidFill>
                  <a:srgbClr val="FF0000"/>
                </a:solidFill>
              </a:rPr>
              <a:t>Земљину</a:t>
            </a:r>
            <a:r>
              <a:rPr lang="en-US" dirty="0" smtClean="0">
                <a:solidFill>
                  <a:srgbClr val="FF0000"/>
                </a:solidFill>
              </a:rPr>
              <a:t> </a:t>
            </a:r>
            <a:r>
              <a:rPr lang="en-US" dirty="0" err="1" smtClean="0">
                <a:solidFill>
                  <a:srgbClr val="FF0000"/>
                </a:solidFill>
              </a:rPr>
              <a:t>атмосферу</a:t>
            </a:r>
            <a:r>
              <a:rPr lang="en-US" dirty="0" smtClean="0">
                <a:solidFill>
                  <a:srgbClr val="FF0000"/>
                </a:solidFill>
              </a:rPr>
              <a:t> и </a:t>
            </a:r>
            <a:r>
              <a:rPr lang="en-US" dirty="0" err="1" smtClean="0">
                <a:solidFill>
                  <a:srgbClr val="FF0000"/>
                </a:solidFill>
              </a:rPr>
              <a:t>загрева</a:t>
            </a:r>
            <a:r>
              <a:rPr lang="en-US" dirty="0" smtClean="0">
                <a:solidFill>
                  <a:srgbClr val="FF0000"/>
                </a:solidFill>
              </a:rPr>
              <a:t> </a:t>
            </a:r>
            <a:r>
              <a:rPr lang="en-US" dirty="0" err="1" smtClean="0">
                <a:solidFill>
                  <a:srgbClr val="FF0000"/>
                </a:solidFill>
              </a:rPr>
              <a:t>површину</a:t>
            </a:r>
            <a:r>
              <a:rPr lang="en-US" dirty="0" smtClean="0">
                <a:solidFill>
                  <a:srgbClr val="FF0000"/>
                </a:solidFill>
              </a:rPr>
              <a:t> </a:t>
            </a:r>
            <a:r>
              <a:rPr lang="en-US" dirty="0" err="1" smtClean="0">
                <a:solidFill>
                  <a:srgbClr val="FF0000"/>
                </a:solidFill>
              </a:rPr>
              <a:t>Земље</a:t>
            </a:r>
            <a:r>
              <a:rPr lang="en-US" dirty="0" smtClean="0"/>
              <a:t>.</a:t>
            </a:r>
          </a:p>
          <a:p>
            <a:pPr fontAlgn="base"/>
            <a:r>
              <a:rPr lang="en-US" dirty="0" err="1" smtClean="0"/>
              <a:t>Са</a:t>
            </a:r>
            <a:r>
              <a:rPr lang="en-US" dirty="0" smtClean="0"/>
              <a:t> </a:t>
            </a:r>
            <a:r>
              <a:rPr lang="en-US" dirty="0" err="1" smtClean="0"/>
              <a:t>порастом</a:t>
            </a:r>
            <a:r>
              <a:rPr lang="en-US" dirty="0" smtClean="0"/>
              <a:t> </a:t>
            </a:r>
            <a:r>
              <a:rPr lang="en-US" dirty="0" err="1" smtClean="0"/>
              <a:t>температуре</a:t>
            </a:r>
            <a:r>
              <a:rPr lang="en-US" dirty="0" smtClean="0"/>
              <a:t>, </a:t>
            </a:r>
            <a:r>
              <a:rPr lang="en-US" dirty="0" err="1" smtClean="0"/>
              <a:t>Земља</a:t>
            </a:r>
            <a:r>
              <a:rPr lang="en-US" dirty="0" smtClean="0"/>
              <a:t> </a:t>
            </a:r>
            <a:r>
              <a:rPr lang="sr-Cyrl-RS" dirty="0" smtClean="0"/>
              <a:t>враћа</a:t>
            </a:r>
            <a:r>
              <a:rPr lang="en-US" dirty="0" smtClean="0"/>
              <a:t> </a:t>
            </a:r>
            <a:r>
              <a:rPr lang="en-US" dirty="0" err="1" smtClean="0"/>
              <a:t>топлотну</a:t>
            </a:r>
            <a:r>
              <a:rPr lang="en-US" dirty="0" smtClean="0"/>
              <a:t> </a:t>
            </a:r>
            <a:r>
              <a:rPr lang="en-US" dirty="0" err="1" smtClean="0"/>
              <a:t>енергију</a:t>
            </a:r>
            <a:r>
              <a:rPr lang="en-US" dirty="0" smtClean="0"/>
              <a:t> и </a:t>
            </a:r>
            <a:r>
              <a:rPr lang="en-US" dirty="0" err="1" smtClean="0"/>
              <a:t>загрева</a:t>
            </a:r>
            <a:r>
              <a:rPr lang="en-US" dirty="0" smtClean="0"/>
              <a:t> </a:t>
            </a:r>
            <a:r>
              <a:rPr lang="en-US" dirty="0" err="1" smtClean="0"/>
              <a:t>површину</a:t>
            </a:r>
            <a:r>
              <a:rPr lang="en-US" dirty="0" smtClean="0"/>
              <a:t> </a:t>
            </a:r>
            <a:r>
              <a:rPr lang="en-US" dirty="0" err="1" smtClean="0"/>
              <a:t>Земље</a:t>
            </a:r>
            <a:r>
              <a:rPr lang="sr-Cyrl-RS" dirty="0" smtClean="0"/>
              <a:t> и атмосферу</a:t>
            </a:r>
            <a:r>
              <a:rPr lang="en-US" dirty="0" smtClean="0"/>
              <a:t>.</a:t>
            </a:r>
          </a:p>
          <a:p>
            <a:pPr fontAlgn="base"/>
            <a:r>
              <a:rPr lang="en-US" dirty="0" err="1" smtClean="0"/>
              <a:t>Део</a:t>
            </a:r>
            <a:r>
              <a:rPr lang="en-US" dirty="0" smtClean="0"/>
              <a:t> </a:t>
            </a:r>
            <a:r>
              <a:rPr lang="en-US" dirty="0" err="1" smtClean="0"/>
              <a:t>ове</a:t>
            </a:r>
            <a:r>
              <a:rPr lang="en-US" dirty="0" smtClean="0"/>
              <a:t> </a:t>
            </a:r>
            <a:r>
              <a:rPr lang="en-US" dirty="0" err="1" smtClean="0"/>
              <a:t>топлоте</a:t>
            </a:r>
            <a:r>
              <a:rPr lang="en-US" dirty="0" smtClean="0"/>
              <a:t> </a:t>
            </a:r>
            <a:r>
              <a:rPr lang="en-US" dirty="0" err="1" smtClean="0"/>
              <a:t>апсорбују</a:t>
            </a:r>
            <a:r>
              <a:rPr lang="en-US" dirty="0" smtClean="0"/>
              <a:t> </a:t>
            </a:r>
            <a:r>
              <a:rPr lang="en-US" dirty="0" err="1" smtClean="0"/>
              <a:t>гасови</a:t>
            </a:r>
            <a:r>
              <a:rPr lang="en-US" dirty="0" smtClean="0"/>
              <a:t> </a:t>
            </a:r>
            <a:r>
              <a:rPr lang="en-US" dirty="0" err="1" smtClean="0"/>
              <a:t>из</a:t>
            </a:r>
            <a:r>
              <a:rPr lang="en-US" dirty="0" smtClean="0"/>
              <a:t> </a:t>
            </a:r>
            <a:r>
              <a:rPr lang="en-US" dirty="0" err="1" smtClean="0"/>
              <a:t>атмосфере</a:t>
            </a:r>
            <a:r>
              <a:rPr lang="en-US" dirty="0" smtClean="0"/>
              <a:t>, </a:t>
            </a:r>
            <a:r>
              <a:rPr lang="en-US" dirty="0" err="1" smtClean="0"/>
              <a:t>као</a:t>
            </a:r>
            <a:r>
              <a:rPr lang="en-US" dirty="0" smtClean="0"/>
              <a:t> </a:t>
            </a:r>
            <a:r>
              <a:rPr lang="en-US" dirty="0" err="1" smtClean="0"/>
              <a:t>што</a:t>
            </a:r>
            <a:r>
              <a:rPr lang="en-US" dirty="0" smtClean="0"/>
              <a:t> </a:t>
            </a:r>
            <a:r>
              <a:rPr lang="en-US" dirty="0" err="1" smtClean="0"/>
              <a:t>је</a:t>
            </a:r>
            <a:r>
              <a:rPr lang="en-US" dirty="0" smtClean="0"/>
              <a:t> </a:t>
            </a:r>
            <a:r>
              <a:rPr lang="en-US" dirty="0" err="1" smtClean="0"/>
              <a:t>угљен-диоксид</a:t>
            </a:r>
            <a:r>
              <a:rPr lang="en-US" dirty="0" smtClean="0"/>
              <a:t>, </a:t>
            </a:r>
            <a:r>
              <a:rPr lang="en-US" dirty="0" err="1" smtClean="0"/>
              <a:t>водена</a:t>
            </a:r>
            <a:r>
              <a:rPr lang="en-US" dirty="0" smtClean="0"/>
              <a:t> </a:t>
            </a:r>
            <a:r>
              <a:rPr lang="en-US" dirty="0" err="1" smtClean="0"/>
              <a:t>пара</a:t>
            </a:r>
            <a:r>
              <a:rPr lang="en-US" dirty="0" smtClean="0"/>
              <a:t>, </a:t>
            </a:r>
            <a:r>
              <a:rPr lang="en-US" dirty="0" err="1" smtClean="0"/>
              <a:t>метан</a:t>
            </a:r>
            <a:r>
              <a:rPr lang="en-US" dirty="0" smtClean="0"/>
              <a:t>, </a:t>
            </a:r>
            <a:r>
              <a:rPr lang="en-US" dirty="0" err="1" smtClean="0"/>
              <a:t>азот-моноксид</a:t>
            </a:r>
            <a:r>
              <a:rPr lang="en-US" dirty="0" smtClean="0"/>
              <a:t>, </a:t>
            </a:r>
            <a:r>
              <a:rPr lang="en-US" dirty="0" err="1" smtClean="0"/>
              <a:t>озон</a:t>
            </a:r>
            <a:r>
              <a:rPr lang="en-US" dirty="0" smtClean="0"/>
              <a:t> и </a:t>
            </a:r>
            <a:r>
              <a:rPr lang="en-US" dirty="0" err="1" smtClean="0"/>
              <a:t>халокарбонати</a:t>
            </a:r>
            <a:r>
              <a:rPr lang="en-US" dirty="0" smtClean="0"/>
              <a:t>.</a:t>
            </a:r>
          </a:p>
          <a:p>
            <a:pPr marL="0" indent="0">
              <a:spcBef>
                <a:spcPts val="0"/>
              </a:spcBef>
              <a:buNone/>
            </a:pPr>
            <a:endParaRPr lang="en-US" dirty="0"/>
          </a:p>
        </p:txBody>
      </p:sp>
      <p:grpSp>
        <p:nvGrpSpPr>
          <p:cNvPr id="10" name="Group 9"/>
          <p:cNvGrpSpPr/>
          <p:nvPr/>
        </p:nvGrpSpPr>
        <p:grpSpPr>
          <a:xfrm>
            <a:off x="3923928" y="1556792"/>
            <a:ext cx="5220072" cy="4176464"/>
            <a:chOff x="3563889" y="1772816"/>
            <a:chExt cx="5580112" cy="4073437"/>
          </a:xfrm>
        </p:grpSpPr>
        <p:pic>
          <p:nvPicPr>
            <p:cNvPr id="11" name="Picture 2" descr="http://1.bp.blogspot.com/_bOZKj4Zgnlw/TCsQqt8VsWI/AAAAAAAAACY/ueohnKZ5Xjc/s1600/greenhouse-effec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3889" y="1772816"/>
              <a:ext cx="5580112" cy="4073437"/>
            </a:xfrm>
            <a:prstGeom prst="rect">
              <a:avLst/>
            </a:prstGeom>
            <a:noFill/>
          </p:spPr>
        </p:pic>
        <p:sp>
          <p:nvSpPr>
            <p:cNvPr id="12" name="Rectangle 11"/>
            <p:cNvSpPr/>
            <p:nvPr/>
          </p:nvSpPr>
          <p:spPr>
            <a:xfrm>
              <a:off x="4427984" y="4005064"/>
              <a:ext cx="1656184"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bg1"/>
                  </a:solidFill>
                </a:rPr>
                <a:t>Део зрачења се одбија од горњег слоја атмосфере</a:t>
              </a:r>
              <a:endParaRPr lang="en-US" sz="900" dirty="0">
                <a:solidFill>
                  <a:schemeClr val="bg1"/>
                </a:solidFill>
              </a:endParaRPr>
            </a:p>
          </p:txBody>
        </p:sp>
        <p:sp>
          <p:nvSpPr>
            <p:cNvPr id="13" name="Rectangle 12"/>
            <p:cNvSpPr/>
            <p:nvPr/>
          </p:nvSpPr>
          <p:spPr>
            <a:xfrm>
              <a:off x="5940152" y="2060848"/>
              <a:ext cx="165618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bg1"/>
                  </a:solidFill>
                </a:rPr>
                <a:t>Већи део топлоте се губи кроз атмосферу</a:t>
              </a:r>
              <a:endParaRPr lang="en-US" sz="900" dirty="0">
                <a:solidFill>
                  <a:schemeClr val="bg1"/>
                </a:solidFill>
              </a:endParaRPr>
            </a:p>
          </p:txBody>
        </p:sp>
        <p:sp>
          <p:nvSpPr>
            <p:cNvPr id="14" name="Rectangle 13"/>
            <p:cNvSpPr/>
            <p:nvPr/>
          </p:nvSpPr>
          <p:spPr>
            <a:xfrm>
              <a:off x="6948264" y="2852936"/>
              <a:ext cx="1656184"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bg1"/>
                  </a:solidFill>
                </a:rPr>
                <a:t>Али део топлоте задржавају гасови стаклене баште</a:t>
              </a:r>
              <a:endParaRPr lang="en-US" sz="900" dirty="0">
                <a:solidFill>
                  <a:schemeClr val="bg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1"/>
            <a:ext cx="9144000" cy="2736304"/>
          </a:xfrm>
        </p:spPr>
        <p:style>
          <a:lnRef idx="1">
            <a:schemeClr val="dk1"/>
          </a:lnRef>
          <a:fillRef idx="2">
            <a:schemeClr val="dk1"/>
          </a:fillRef>
          <a:effectRef idx="1">
            <a:schemeClr val="dk1"/>
          </a:effectRef>
          <a:fontRef idx="minor">
            <a:schemeClr val="dk1"/>
          </a:fontRef>
        </p:style>
        <p:txBody>
          <a:bodyPr>
            <a:normAutofit fontScale="62500" lnSpcReduction="20000"/>
          </a:bodyPr>
          <a:lstStyle/>
          <a:p>
            <a:pPr fontAlgn="base"/>
            <a:r>
              <a:rPr lang="en-US" dirty="0" err="1" smtClean="0"/>
              <a:t>Угљен</a:t>
            </a:r>
            <a:r>
              <a:rPr lang="en-US" dirty="0" smtClean="0"/>
              <a:t> </a:t>
            </a:r>
            <a:r>
              <a:rPr lang="en-US" dirty="0" err="1" smtClean="0"/>
              <a:t>диоксид</a:t>
            </a:r>
            <a:r>
              <a:rPr lang="en-US" dirty="0" smtClean="0"/>
              <a:t> </a:t>
            </a:r>
            <a:r>
              <a:rPr lang="en-US" dirty="0" err="1" smtClean="0"/>
              <a:t>или</a:t>
            </a:r>
            <a:r>
              <a:rPr lang="en-US" dirty="0" smtClean="0"/>
              <a:t> СО</a:t>
            </a:r>
            <a:r>
              <a:rPr lang="en-US" baseline="-25000" dirty="0" smtClean="0"/>
              <a:t>2</a:t>
            </a:r>
            <a:r>
              <a:rPr lang="en-US" dirty="0" smtClean="0"/>
              <a:t> </a:t>
            </a:r>
            <a:r>
              <a:rPr lang="en-US" dirty="0" err="1" smtClean="0"/>
              <a:t>је</a:t>
            </a:r>
            <a:r>
              <a:rPr lang="en-US" dirty="0" smtClean="0"/>
              <a:t> </a:t>
            </a:r>
            <a:r>
              <a:rPr lang="en-US" dirty="0" err="1" smtClean="0"/>
              <a:t>најзначајнији</a:t>
            </a:r>
            <a:r>
              <a:rPr lang="en-US" dirty="0" smtClean="0"/>
              <a:t> </a:t>
            </a:r>
            <a:r>
              <a:rPr lang="en-US" dirty="0" err="1" smtClean="0"/>
              <a:t>гас</a:t>
            </a:r>
            <a:r>
              <a:rPr lang="en-US" dirty="0" smtClean="0"/>
              <a:t> у </a:t>
            </a:r>
            <a:r>
              <a:rPr lang="en-US" dirty="0" err="1" smtClean="0"/>
              <a:t>атмосфери</a:t>
            </a:r>
            <a:r>
              <a:rPr lang="en-US" dirty="0" smtClean="0"/>
              <a:t> </a:t>
            </a:r>
            <a:r>
              <a:rPr lang="en-US" dirty="0" err="1" smtClean="0"/>
              <a:t>који</a:t>
            </a:r>
            <a:r>
              <a:rPr lang="en-US" dirty="0" smtClean="0"/>
              <a:t> </a:t>
            </a:r>
            <a:r>
              <a:rPr lang="en-US" dirty="0" err="1" smtClean="0"/>
              <a:t>Земљу</a:t>
            </a:r>
            <a:r>
              <a:rPr lang="en-US" dirty="0" smtClean="0"/>
              <a:t> </a:t>
            </a:r>
            <a:r>
              <a:rPr lang="en-US" dirty="0" err="1" smtClean="0"/>
              <a:t>одржава</a:t>
            </a:r>
            <a:r>
              <a:rPr lang="en-US" dirty="0" smtClean="0"/>
              <a:t> </a:t>
            </a:r>
            <a:r>
              <a:rPr lang="en-US" dirty="0" err="1" smtClean="0"/>
              <a:t>топлом</a:t>
            </a:r>
            <a:r>
              <a:rPr lang="en-US" dirty="0" smtClean="0"/>
              <a:t>.</a:t>
            </a:r>
          </a:p>
          <a:p>
            <a:pPr fontAlgn="base"/>
            <a:r>
              <a:rPr lang="en-US" dirty="0" err="1" smtClean="0"/>
              <a:t>Пре</a:t>
            </a:r>
            <a:r>
              <a:rPr lang="en-US" dirty="0" smtClean="0"/>
              <a:t> 4 </a:t>
            </a:r>
            <a:r>
              <a:rPr lang="en-US" dirty="0" err="1" smtClean="0"/>
              <a:t>милијарде</a:t>
            </a:r>
            <a:r>
              <a:rPr lang="en-US" dirty="0" smtClean="0"/>
              <a:t> </a:t>
            </a:r>
            <a:r>
              <a:rPr lang="en-US" dirty="0" err="1" smtClean="0"/>
              <a:t>година</a:t>
            </a:r>
            <a:r>
              <a:rPr lang="en-US" dirty="0" smtClean="0"/>
              <a:t>, </a:t>
            </a:r>
            <a:r>
              <a:rPr lang="en-US" dirty="0" err="1" smtClean="0"/>
              <a:t>његова</a:t>
            </a:r>
            <a:r>
              <a:rPr lang="en-US" dirty="0" smtClean="0"/>
              <a:t> </a:t>
            </a:r>
            <a:r>
              <a:rPr lang="en-US" dirty="0" err="1" smtClean="0"/>
              <a:t>концентрација</a:t>
            </a:r>
            <a:r>
              <a:rPr lang="en-US" dirty="0" smtClean="0"/>
              <a:t> у </a:t>
            </a:r>
            <a:r>
              <a:rPr lang="en-US" dirty="0" err="1" smtClean="0"/>
              <a:t>атмосфери</a:t>
            </a:r>
            <a:r>
              <a:rPr lang="en-US" dirty="0" smtClean="0"/>
              <a:t> </a:t>
            </a:r>
            <a:r>
              <a:rPr lang="en-US" dirty="0" err="1" smtClean="0"/>
              <a:t>је</a:t>
            </a:r>
            <a:r>
              <a:rPr lang="en-US" dirty="0" smtClean="0"/>
              <a:t>  </a:t>
            </a:r>
            <a:r>
              <a:rPr lang="en-US" dirty="0" err="1" smtClean="0"/>
              <a:t>била</a:t>
            </a:r>
            <a:r>
              <a:rPr lang="en-US" dirty="0" smtClean="0"/>
              <a:t> </a:t>
            </a:r>
            <a:r>
              <a:rPr lang="en-US" dirty="0" err="1" smtClean="0"/>
              <a:t>много</a:t>
            </a:r>
            <a:r>
              <a:rPr lang="en-US" dirty="0" smtClean="0"/>
              <a:t> </a:t>
            </a:r>
            <a:r>
              <a:rPr lang="en-US" dirty="0" err="1" smtClean="0"/>
              <a:t>већа</a:t>
            </a:r>
            <a:r>
              <a:rPr lang="en-US" dirty="0" smtClean="0"/>
              <a:t> </a:t>
            </a:r>
            <a:r>
              <a:rPr lang="en-US" dirty="0" err="1" smtClean="0"/>
              <a:t>него</a:t>
            </a:r>
            <a:r>
              <a:rPr lang="en-US" dirty="0" smtClean="0"/>
              <a:t> </a:t>
            </a:r>
            <a:r>
              <a:rPr lang="en-US" dirty="0" err="1" smtClean="0"/>
              <a:t>данас</a:t>
            </a:r>
            <a:r>
              <a:rPr lang="en-US" dirty="0" smtClean="0"/>
              <a:t>, 80% у </a:t>
            </a:r>
            <a:r>
              <a:rPr lang="en-US" dirty="0" err="1" smtClean="0"/>
              <a:t>поређењу</a:t>
            </a:r>
            <a:r>
              <a:rPr lang="en-US" dirty="0" smtClean="0"/>
              <a:t> </a:t>
            </a:r>
            <a:r>
              <a:rPr lang="en-US" dirty="0" err="1" smtClean="0"/>
              <a:t>са</a:t>
            </a:r>
            <a:r>
              <a:rPr lang="en-US" dirty="0" smtClean="0"/>
              <a:t> </a:t>
            </a:r>
            <a:r>
              <a:rPr lang="en-US" dirty="0" err="1" smtClean="0"/>
              <a:t>данашњих</a:t>
            </a:r>
            <a:r>
              <a:rPr lang="en-US" dirty="0" smtClean="0"/>
              <a:t> 0.03%. </a:t>
            </a:r>
            <a:endParaRPr lang="sr-Cyrl-RS" dirty="0" smtClean="0"/>
          </a:p>
          <a:p>
            <a:pPr fontAlgn="base"/>
            <a:r>
              <a:rPr lang="en-US" dirty="0" err="1" smtClean="0"/>
              <a:t>Међутим</a:t>
            </a:r>
            <a:r>
              <a:rPr lang="en-US" dirty="0" smtClean="0"/>
              <a:t>, </a:t>
            </a:r>
            <a:r>
              <a:rPr lang="en-US" dirty="0" err="1" smtClean="0"/>
              <a:t>највећи</a:t>
            </a:r>
            <a:r>
              <a:rPr lang="en-US" dirty="0" smtClean="0"/>
              <a:t> </a:t>
            </a:r>
            <a:r>
              <a:rPr lang="en-US" dirty="0" err="1" smtClean="0"/>
              <a:t>део</a:t>
            </a:r>
            <a:r>
              <a:rPr lang="en-US" dirty="0" smtClean="0"/>
              <a:t> </a:t>
            </a:r>
            <a:r>
              <a:rPr lang="en-US" dirty="0" err="1" smtClean="0"/>
              <a:t>је</a:t>
            </a:r>
            <a:r>
              <a:rPr lang="en-US" dirty="0" smtClean="0"/>
              <a:t> </a:t>
            </a:r>
            <a:r>
              <a:rPr lang="en-US" dirty="0" err="1" smtClean="0"/>
              <a:t>временом</a:t>
            </a:r>
            <a:r>
              <a:rPr lang="en-US" dirty="0" smtClean="0"/>
              <a:t> </a:t>
            </a:r>
            <a:r>
              <a:rPr lang="en-US" dirty="0" err="1" smtClean="0"/>
              <a:t>нестао</a:t>
            </a:r>
            <a:r>
              <a:rPr lang="en-US" dirty="0" smtClean="0"/>
              <a:t> </a:t>
            </a:r>
            <a:r>
              <a:rPr lang="en-US" dirty="0" err="1" smtClean="0"/>
              <a:t>кроз</a:t>
            </a:r>
            <a:r>
              <a:rPr lang="en-US" dirty="0" smtClean="0"/>
              <a:t> </a:t>
            </a:r>
            <a:r>
              <a:rPr lang="en-US" dirty="0" err="1" smtClean="0"/>
              <a:t>фотосинтезу</a:t>
            </a:r>
            <a:r>
              <a:rPr lang="en-US" dirty="0" smtClean="0"/>
              <a:t>. </a:t>
            </a:r>
            <a:endParaRPr lang="sr-Cyrl-RS" dirty="0" smtClean="0"/>
          </a:p>
          <a:p>
            <a:pPr fontAlgn="base"/>
            <a:r>
              <a:rPr lang="en-US" dirty="0" err="1" smtClean="0"/>
              <a:t>Сав</a:t>
            </a:r>
            <a:r>
              <a:rPr lang="en-US" dirty="0" smtClean="0"/>
              <a:t> </a:t>
            </a:r>
            <a:r>
              <a:rPr lang="en-US" dirty="0" err="1" smtClean="0"/>
              <a:t>угљен</a:t>
            </a:r>
            <a:r>
              <a:rPr lang="en-US" dirty="0" smtClean="0"/>
              <a:t> </a:t>
            </a:r>
            <a:r>
              <a:rPr lang="en-US" dirty="0" err="1" smtClean="0"/>
              <a:t>диоксид</a:t>
            </a:r>
            <a:r>
              <a:rPr lang="en-US" dirty="0" smtClean="0"/>
              <a:t> </a:t>
            </a:r>
            <a:r>
              <a:rPr lang="en-US" dirty="0" err="1" smtClean="0"/>
              <a:t>се</a:t>
            </a:r>
            <a:r>
              <a:rPr lang="en-US" dirty="0" smtClean="0"/>
              <a:t> </a:t>
            </a:r>
            <a:r>
              <a:rPr lang="en-US" dirty="0" err="1" smtClean="0"/>
              <a:t>налази</a:t>
            </a:r>
            <a:r>
              <a:rPr lang="en-US" dirty="0" smtClean="0"/>
              <a:t> у </a:t>
            </a:r>
            <a:r>
              <a:rPr lang="en-US" dirty="0" err="1" smtClean="0"/>
              <a:t>организмима</a:t>
            </a:r>
            <a:r>
              <a:rPr lang="en-US" dirty="0" smtClean="0"/>
              <a:t>, </a:t>
            </a:r>
            <a:r>
              <a:rPr lang="en-US" dirty="0" err="1" smtClean="0"/>
              <a:t>као</a:t>
            </a:r>
            <a:r>
              <a:rPr lang="en-US" dirty="0" smtClean="0"/>
              <a:t> и </a:t>
            </a:r>
            <a:r>
              <a:rPr lang="en-US" dirty="0" err="1" smtClean="0"/>
              <a:t>фосилним</a:t>
            </a:r>
            <a:r>
              <a:rPr lang="en-US" dirty="0" smtClean="0"/>
              <a:t> </a:t>
            </a:r>
            <a:r>
              <a:rPr lang="en-US" dirty="0" err="1" smtClean="0"/>
              <a:t>горивима</a:t>
            </a:r>
            <a:r>
              <a:rPr lang="en-US" dirty="0" smtClean="0"/>
              <a:t>, </a:t>
            </a:r>
            <a:r>
              <a:rPr lang="en-US" dirty="0" err="1" smtClean="0"/>
              <a:t>као</a:t>
            </a:r>
            <a:r>
              <a:rPr lang="en-US" dirty="0" smtClean="0"/>
              <a:t> </a:t>
            </a:r>
            <a:r>
              <a:rPr lang="en-US" dirty="0" err="1" smtClean="0"/>
              <a:t>што</a:t>
            </a:r>
            <a:r>
              <a:rPr lang="en-US" dirty="0" smtClean="0"/>
              <a:t> </a:t>
            </a:r>
            <a:r>
              <a:rPr lang="en-US" dirty="0" err="1" smtClean="0"/>
              <a:t>су</a:t>
            </a:r>
            <a:r>
              <a:rPr lang="en-US" dirty="0" smtClean="0"/>
              <a:t> </a:t>
            </a:r>
            <a:r>
              <a:rPr lang="en-US" dirty="0" err="1" smtClean="0"/>
              <a:t>нафта</a:t>
            </a:r>
            <a:r>
              <a:rPr lang="en-US" dirty="0" smtClean="0"/>
              <a:t> и </a:t>
            </a:r>
            <a:r>
              <a:rPr lang="en-US" dirty="0" err="1" smtClean="0"/>
              <a:t>угаљ</a:t>
            </a:r>
            <a:r>
              <a:rPr lang="en-US" dirty="0" smtClean="0"/>
              <a:t> </a:t>
            </a:r>
            <a:r>
              <a:rPr lang="en-US" dirty="0" err="1" smtClean="0"/>
              <a:t>унутар</a:t>
            </a:r>
            <a:r>
              <a:rPr lang="en-US" dirty="0" smtClean="0"/>
              <a:t> </a:t>
            </a:r>
            <a:r>
              <a:rPr lang="en-US" dirty="0" err="1" smtClean="0"/>
              <a:t>Земљине</a:t>
            </a:r>
            <a:r>
              <a:rPr lang="en-US" dirty="0" smtClean="0"/>
              <a:t> </a:t>
            </a:r>
            <a:r>
              <a:rPr lang="en-US" dirty="0" err="1" smtClean="0"/>
              <a:t>коре</a:t>
            </a:r>
            <a:r>
              <a:rPr lang="en-US" dirty="0" smtClean="0"/>
              <a:t>.</a:t>
            </a:r>
          </a:p>
          <a:p>
            <a:endParaRPr lang="en-US" dirty="0"/>
          </a:p>
        </p:txBody>
      </p:sp>
      <p:sp>
        <p:nvSpPr>
          <p:cNvPr id="4" name="Title 1"/>
          <p:cNvSpPr>
            <a:spLocks noGrp="1"/>
          </p:cNvSpPr>
          <p:nvPr>
            <p:ph type="title"/>
          </p:nvPr>
        </p:nvSpPr>
        <p:spPr/>
        <p:txBody>
          <a:bodyPr>
            <a:normAutofit/>
          </a:bodyPr>
          <a:lstStyle/>
          <a:p>
            <a:r>
              <a:rPr lang="en-US" sz="3600" dirty="0" smtClean="0"/>
              <a:t>КЛИМАТСКЕ ПРОМЕНЕ</a:t>
            </a:r>
            <a:endParaRPr lang="en-US" dirty="0"/>
          </a:p>
        </p:txBody>
      </p:sp>
      <p:grpSp>
        <p:nvGrpSpPr>
          <p:cNvPr id="11" name="Group 10"/>
          <p:cNvGrpSpPr/>
          <p:nvPr/>
        </p:nvGrpSpPr>
        <p:grpSpPr>
          <a:xfrm>
            <a:off x="3707904" y="4005064"/>
            <a:ext cx="5256584" cy="2562226"/>
            <a:chOff x="3707904" y="4005064"/>
            <a:chExt cx="5256584" cy="2562226"/>
          </a:xfrm>
        </p:grpSpPr>
        <p:pic>
          <p:nvPicPr>
            <p:cNvPr id="28674" name="Picture 2" descr="https://encrypted-tbn1.gstatic.com/images?q=tbn:ANd9GcT0IyAD1xZeA-MnCpab7Bnl89uUbfG-nSRO4cK4Tnqvj9EPS0B7"/>
            <p:cNvPicPr>
              <a:picLocks noChangeAspect="1" noChangeArrowheads="1"/>
            </p:cNvPicPr>
            <p:nvPr/>
          </p:nvPicPr>
          <p:blipFill>
            <a:blip r:embed="rId2" cstate="print"/>
            <a:srcRect/>
            <a:stretch>
              <a:fillRect/>
            </a:stretch>
          </p:blipFill>
          <p:spPr bwMode="auto">
            <a:xfrm>
              <a:off x="4283968" y="4005064"/>
              <a:ext cx="4457700" cy="2562226"/>
            </a:xfrm>
            <a:prstGeom prst="rect">
              <a:avLst/>
            </a:prstGeom>
            <a:noFill/>
          </p:spPr>
        </p:pic>
        <p:sp>
          <p:nvSpPr>
            <p:cNvPr id="6" name="Rectangle 5"/>
            <p:cNvSpPr/>
            <p:nvPr/>
          </p:nvSpPr>
          <p:spPr>
            <a:xfrm>
              <a:off x="3707904" y="4149080"/>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Сунчева енергија</a:t>
              </a:r>
              <a:endParaRPr lang="en-US" dirty="0">
                <a:solidFill>
                  <a:schemeClr val="tx1"/>
                </a:solidFill>
              </a:endParaRPr>
            </a:p>
          </p:txBody>
        </p:sp>
        <p:sp>
          <p:nvSpPr>
            <p:cNvPr id="7" name="Rectangle 6"/>
            <p:cNvSpPr/>
            <p:nvPr/>
          </p:nvSpPr>
          <p:spPr>
            <a:xfrm>
              <a:off x="3851920" y="4869160"/>
              <a:ext cx="15841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Угљен- диоксид</a:t>
              </a:r>
              <a:endParaRPr lang="en-US" dirty="0">
                <a:solidFill>
                  <a:schemeClr val="tx1"/>
                </a:solidFill>
              </a:endParaRPr>
            </a:p>
          </p:txBody>
        </p:sp>
        <p:sp>
          <p:nvSpPr>
            <p:cNvPr id="8" name="Rectangle 7"/>
            <p:cNvSpPr/>
            <p:nvPr/>
          </p:nvSpPr>
          <p:spPr>
            <a:xfrm>
              <a:off x="4067944" y="5805264"/>
              <a:ext cx="108012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Вода</a:t>
              </a:r>
              <a:endParaRPr lang="en-US" dirty="0">
                <a:solidFill>
                  <a:schemeClr val="tx1"/>
                </a:solidFill>
              </a:endParaRPr>
            </a:p>
          </p:txBody>
        </p:sp>
        <p:sp>
          <p:nvSpPr>
            <p:cNvPr id="10" name="Rectangle 9"/>
            <p:cNvSpPr/>
            <p:nvPr/>
          </p:nvSpPr>
          <p:spPr>
            <a:xfrm>
              <a:off x="7740352" y="5661248"/>
              <a:ext cx="122413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Шећер</a:t>
              </a:r>
              <a:endParaRPr lang="en-US" dirty="0">
                <a:solidFill>
                  <a:schemeClr val="tx1"/>
                </a:solidFill>
              </a:endParaRPr>
            </a:p>
          </p:txBody>
        </p:sp>
      </p:grpSp>
      <p:sp>
        <p:nvSpPr>
          <p:cNvPr id="9" name="Rectangle 8"/>
          <p:cNvSpPr/>
          <p:nvPr/>
        </p:nvSpPr>
        <p:spPr>
          <a:xfrm>
            <a:off x="7668344" y="4293096"/>
            <a:ext cx="14756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Кисеоник</a:t>
            </a:r>
            <a:endParaRPr lang="en-US" dirty="0">
              <a:solidFill>
                <a:schemeClr val="tx1"/>
              </a:solidFill>
            </a:endParaRPr>
          </a:p>
        </p:txBody>
      </p:sp>
      <p:sp>
        <p:nvSpPr>
          <p:cNvPr id="12" name="TextBox 11"/>
          <p:cNvSpPr txBox="1"/>
          <p:nvPr/>
        </p:nvSpPr>
        <p:spPr>
          <a:xfrm>
            <a:off x="611560" y="4653136"/>
            <a:ext cx="295232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r-Cyrl-RS" sz="2400" dirty="0" smtClean="0">
                <a:solidFill>
                  <a:srgbClr val="FF0000"/>
                </a:solidFill>
              </a:rPr>
              <a:t>ФОТОСИНТЕЗА</a:t>
            </a:r>
            <a:endParaRPr lang="en-US" sz="2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0"/>
            <a:ext cx="9144000" cy="2548879"/>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120000"/>
              </a:lnSpc>
            </a:pPr>
            <a:r>
              <a:rPr lang="en-US" dirty="0" err="1" smtClean="0"/>
              <a:t>Природни</a:t>
            </a:r>
            <a:r>
              <a:rPr lang="en-US" dirty="0" smtClean="0"/>
              <a:t> </a:t>
            </a:r>
            <a:r>
              <a:rPr lang="en-US" dirty="0" err="1" smtClean="0"/>
              <a:t>циклус</a:t>
            </a:r>
            <a:r>
              <a:rPr lang="en-US" dirty="0" smtClean="0"/>
              <a:t> </a:t>
            </a:r>
            <a:r>
              <a:rPr lang="sr-Cyrl-RS" dirty="0" smtClean="0"/>
              <a:t>кружења угљеника</a:t>
            </a:r>
            <a:r>
              <a:rPr lang="en-US" dirty="0" smtClean="0"/>
              <a:t> </a:t>
            </a:r>
            <a:r>
              <a:rPr lang="en-US" dirty="0" err="1" smtClean="0"/>
              <a:t>одржава</a:t>
            </a:r>
            <a:r>
              <a:rPr lang="en-US" dirty="0" smtClean="0"/>
              <a:t> </a:t>
            </a:r>
            <a:r>
              <a:rPr lang="en-US" dirty="0" err="1" smtClean="0"/>
              <a:t>количину</a:t>
            </a:r>
            <a:r>
              <a:rPr lang="en-US" dirty="0" smtClean="0"/>
              <a:t> СО</a:t>
            </a:r>
            <a:r>
              <a:rPr lang="en-US" baseline="-25000" dirty="0" smtClean="0"/>
              <a:t>2</a:t>
            </a:r>
            <a:r>
              <a:rPr lang="en-US" dirty="0" smtClean="0"/>
              <a:t> у </a:t>
            </a:r>
            <a:r>
              <a:rPr lang="en-US" dirty="0" err="1" smtClean="0"/>
              <a:t>атмосфери</a:t>
            </a:r>
            <a:r>
              <a:rPr lang="en-US" dirty="0" smtClean="0"/>
              <a:t> у </a:t>
            </a:r>
            <a:r>
              <a:rPr lang="en-US" dirty="0" err="1" smtClean="0"/>
              <a:t>равнотежи</a:t>
            </a:r>
            <a:r>
              <a:rPr lang="en-US" dirty="0" smtClean="0"/>
              <a:t>.</a:t>
            </a:r>
            <a:br>
              <a:rPr lang="en-US" dirty="0" smtClean="0"/>
            </a:br>
            <a:r>
              <a:rPr lang="en-US" dirty="0" err="1" smtClean="0">
                <a:solidFill>
                  <a:srgbClr val="FF0000"/>
                </a:solidFill>
              </a:rPr>
              <a:t>Распадање</a:t>
            </a:r>
            <a:r>
              <a:rPr lang="en-US" dirty="0" smtClean="0">
                <a:solidFill>
                  <a:srgbClr val="FF0000"/>
                </a:solidFill>
              </a:rPr>
              <a:t> </a:t>
            </a:r>
            <a:r>
              <a:rPr lang="en-US" dirty="0" err="1" smtClean="0">
                <a:solidFill>
                  <a:srgbClr val="FF0000"/>
                </a:solidFill>
              </a:rPr>
              <a:t>биљака</a:t>
            </a:r>
            <a:r>
              <a:rPr lang="en-US" dirty="0" smtClean="0">
                <a:solidFill>
                  <a:srgbClr val="FF0000"/>
                </a:solidFill>
              </a:rPr>
              <a:t>, </a:t>
            </a:r>
            <a:r>
              <a:rPr lang="en-US" dirty="0" err="1" smtClean="0">
                <a:solidFill>
                  <a:srgbClr val="FF0000"/>
                </a:solidFill>
              </a:rPr>
              <a:t>вулканс</a:t>
            </a:r>
            <a:r>
              <a:rPr lang="sr-Cyrl-RS" dirty="0" smtClean="0">
                <a:solidFill>
                  <a:srgbClr val="FF0000"/>
                </a:solidFill>
              </a:rPr>
              <a:t>к</a:t>
            </a:r>
            <a:r>
              <a:rPr lang="en-US" dirty="0" smtClean="0">
                <a:solidFill>
                  <a:srgbClr val="FF0000"/>
                </a:solidFill>
              </a:rPr>
              <a:t>е </a:t>
            </a:r>
            <a:r>
              <a:rPr lang="en-US" dirty="0" err="1" smtClean="0">
                <a:solidFill>
                  <a:srgbClr val="FF0000"/>
                </a:solidFill>
              </a:rPr>
              <a:t>ерупције</a:t>
            </a:r>
            <a:r>
              <a:rPr lang="en-US" dirty="0" smtClean="0">
                <a:solidFill>
                  <a:srgbClr val="FF0000"/>
                </a:solidFill>
              </a:rPr>
              <a:t>  и </a:t>
            </a:r>
            <a:r>
              <a:rPr lang="en-US" dirty="0" err="1" smtClean="0">
                <a:solidFill>
                  <a:srgbClr val="FF0000"/>
                </a:solidFill>
              </a:rPr>
              <a:t>дисање</a:t>
            </a:r>
            <a:r>
              <a:rPr lang="en-US" dirty="0" smtClean="0">
                <a:solidFill>
                  <a:srgbClr val="FF0000"/>
                </a:solidFill>
              </a:rPr>
              <a:t> </a:t>
            </a:r>
            <a:r>
              <a:rPr lang="en-US" dirty="0" err="1" smtClean="0">
                <a:solidFill>
                  <a:srgbClr val="FF0000"/>
                </a:solidFill>
              </a:rPr>
              <a:t>животиња</a:t>
            </a:r>
            <a:r>
              <a:rPr lang="en-US" dirty="0" smtClean="0">
                <a:solidFill>
                  <a:srgbClr val="FF0000"/>
                </a:solidFill>
              </a:rPr>
              <a:t> </a:t>
            </a:r>
            <a:r>
              <a:rPr lang="en-US" dirty="0" err="1" smtClean="0">
                <a:solidFill>
                  <a:srgbClr val="FF0000"/>
                </a:solidFill>
              </a:rPr>
              <a:t>ослобађају</a:t>
            </a:r>
            <a:r>
              <a:rPr lang="en-US" dirty="0" smtClean="0">
                <a:solidFill>
                  <a:srgbClr val="FF0000"/>
                </a:solidFill>
              </a:rPr>
              <a:t> </a:t>
            </a:r>
            <a:r>
              <a:rPr lang="en-US" dirty="0" err="1" smtClean="0">
                <a:solidFill>
                  <a:srgbClr val="FF0000"/>
                </a:solidFill>
              </a:rPr>
              <a:t>угљен-диоксид</a:t>
            </a:r>
            <a:r>
              <a:rPr lang="en-US" dirty="0" smtClean="0">
                <a:solidFill>
                  <a:srgbClr val="FF0000"/>
                </a:solidFill>
              </a:rPr>
              <a:t> у </a:t>
            </a:r>
            <a:r>
              <a:rPr lang="en-US" dirty="0" err="1" smtClean="0">
                <a:solidFill>
                  <a:srgbClr val="FF0000"/>
                </a:solidFill>
              </a:rPr>
              <a:t>атмосферу</a:t>
            </a:r>
            <a:r>
              <a:rPr lang="en-US" dirty="0" smtClean="0">
                <a:solidFill>
                  <a:srgbClr val="FF0000"/>
                </a:solidFill>
              </a:rPr>
              <a:t> </a:t>
            </a:r>
            <a:r>
              <a:rPr lang="en-US" dirty="0" err="1" smtClean="0">
                <a:solidFill>
                  <a:srgbClr val="FF0000"/>
                </a:solidFill>
              </a:rPr>
              <a:t>где</a:t>
            </a:r>
            <a:r>
              <a:rPr lang="en-US" dirty="0" smtClean="0">
                <a:solidFill>
                  <a:srgbClr val="FF0000"/>
                </a:solidFill>
              </a:rPr>
              <a:t> </a:t>
            </a:r>
            <a:r>
              <a:rPr lang="en-US" dirty="0" err="1" smtClean="0">
                <a:solidFill>
                  <a:srgbClr val="FF0000"/>
                </a:solidFill>
              </a:rPr>
              <a:t>се</a:t>
            </a:r>
            <a:r>
              <a:rPr lang="en-US" dirty="0" smtClean="0">
                <a:solidFill>
                  <a:srgbClr val="FF0000"/>
                </a:solidFill>
              </a:rPr>
              <a:t> </a:t>
            </a:r>
            <a:r>
              <a:rPr lang="en-US" dirty="0" err="1" smtClean="0">
                <a:solidFill>
                  <a:srgbClr val="FF0000"/>
                </a:solidFill>
              </a:rPr>
              <a:t>он</a:t>
            </a:r>
            <a:r>
              <a:rPr lang="en-US" dirty="0" smtClean="0">
                <a:solidFill>
                  <a:srgbClr val="FF0000"/>
                </a:solidFill>
              </a:rPr>
              <a:t> </a:t>
            </a:r>
            <a:r>
              <a:rPr lang="en-US" dirty="0" err="1" smtClean="0">
                <a:solidFill>
                  <a:srgbClr val="FF0000"/>
                </a:solidFill>
              </a:rPr>
              <a:t>задржава</a:t>
            </a:r>
            <a:r>
              <a:rPr lang="en-US" dirty="0" smtClean="0">
                <a:solidFill>
                  <a:srgbClr val="FF0000"/>
                </a:solidFill>
              </a:rPr>
              <a:t> </a:t>
            </a:r>
            <a:r>
              <a:rPr lang="en-US" dirty="0" err="1" smtClean="0">
                <a:solidFill>
                  <a:srgbClr val="FF0000"/>
                </a:solidFill>
              </a:rPr>
              <a:t>око</a:t>
            </a:r>
            <a:r>
              <a:rPr lang="en-US" dirty="0" smtClean="0">
                <a:solidFill>
                  <a:srgbClr val="FF0000"/>
                </a:solidFill>
              </a:rPr>
              <a:t> 100 </a:t>
            </a:r>
            <a:r>
              <a:rPr lang="en-US" dirty="0" err="1" smtClean="0">
                <a:solidFill>
                  <a:srgbClr val="FF0000"/>
                </a:solidFill>
              </a:rPr>
              <a:t>година</a:t>
            </a:r>
            <a:r>
              <a:rPr lang="en-US" dirty="0" smtClean="0">
                <a:solidFill>
                  <a:srgbClr val="FF0000"/>
                </a:solidFill>
              </a:rPr>
              <a:t>.</a:t>
            </a:r>
            <a:r>
              <a:rPr lang="en-US" dirty="0" smtClean="0"/>
              <a:t> </a:t>
            </a:r>
            <a:r>
              <a:rPr lang="en-US" dirty="0" err="1" smtClean="0"/>
              <a:t>Затим</a:t>
            </a:r>
            <a:r>
              <a:rPr lang="en-US" dirty="0" smtClean="0"/>
              <a:t> </a:t>
            </a:r>
            <a:r>
              <a:rPr lang="en-US" dirty="0" err="1" smtClean="0"/>
              <a:t>поново</a:t>
            </a:r>
            <a:r>
              <a:rPr lang="en-US" dirty="0" smtClean="0"/>
              <a:t> </a:t>
            </a:r>
            <a:r>
              <a:rPr lang="en-US" dirty="0" err="1" smtClean="0">
                <a:solidFill>
                  <a:srgbClr val="1414AC"/>
                </a:solidFill>
              </a:rPr>
              <a:t>нестаје</a:t>
            </a:r>
            <a:r>
              <a:rPr lang="en-US" dirty="0" smtClean="0">
                <a:solidFill>
                  <a:srgbClr val="1414AC"/>
                </a:solidFill>
              </a:rPr>
              <a:t> </a:t>
            </a:r>
            <a:r>
              <a:rPr lang="en-US" dirty="0" err="1" smtClean="0">
                <a:solidFill>
                  <a:srgbClr val="1414AC"/>
                </a:solidFill>
              </a:rPr>
              <a:t>из</a:t>
            </a:r>
            <a:r>
              <a:rPr lang="en-US" dirty="0" smtClean="0">
                <a:solidFill>
                  <a:srgbClr val="1414AC"/>
                </a:solidFill>
              </a:rPr>
              <a:t> </a:t>
            </a:r>
            <a:r>
              <a:rPr lang="en-US" dirty="0" err="1" smtClean="0">
                <a:solidFill>
                  <a:srgbClr val="1414AC"/>
                </a:solidFill>
              </a:rPr>
              <a:t>атмосфере</a:t>
            </a:r>
            <a:r>
              <a:rPr lang="en-US" dirty="0" smtClean="0">
                <a:solidFill>
                  <a:srgbClr val="1414AC"/>
                </a:solidFill>
              </a:rPr>
              <a:t> </a:t>
            </a:r>
            <a:r>
              <a:rPr lang="en-US" dirty="0" err="1" smtClean="0">
                <a:solidFill>
                  <a:srgbClr val="1414AC"/>
                </a:solidFill>
              </a:rPr>
              <a:t>фотосинтезом</a:t>
            </a:r>
            <a:r>
              <a:rPr lang="en-US" dirty="0" smtClean="0">
                <a:solidFill>
                  <a:srgbClr val="1414AC"/>
                </a:solidFill>
              </a:rPr>
              <a:t> </a:t>
            </a:r>
            <a:r>
              <a:rPr lang="en-US" dirty="0" err="1" smtClean="0">
                <a:solidFill>
                  <a:srgbClr val="1414AC"/>
                </a:solidFill>
              </a:rPr>
              <a:t>биљака</a:t>
            </a:r>
            <a:r>
              <a:rPr lang="en-US" dirty="0" smtClean="0">
                <a:solidFill>
                  <a:srgbClr val="1414AC"/>
                </a:solidFill>
              </a:rPr>
              <a:t> и </a:t>
            </a:r>
            <a:r>
              <a:rPr lang="en-US" dirty="0" err="1" smtClean="0">
                <a:solidFill>
                  <a:srgbClr val="1414AC"/>
                </a:solidFill>
              </a:rPr>
              <a:t>растварањем</a:t>
            </a:r>
            <a:r>
              <a:rPr lang="en-US" dirty="0" smtClean="0">
                <a:solidFill>
                  <a:srgbClr val="1414AC"/>
                </a:solidFill>
              </a:rPr>
              <a:t> у </a:t>
            </a:r>
            <a:r>
              <a:rPr lang="en-US" dirty="0" err="1" smtClean="0">
                <a:solidFill>
                  <a:srgbClr val="1414AC"/>
                </a:solidFill>
              </a:rPr>
              <a:t>води</a:t>
            </a:r>
            <a:r>
              <a:rPr lang="en-US" dirty="0" smtClean="0">
                <a:solidFill>
                  <a:srgbClr val="1414AC"/>
                </a:solidFill>
              </a:rPr>
              <a:t> (</a:t>
            </a:r>
            <a:r>
              <a:rPr lang="en-US" dirty="0" err="1" smtClean="0">
                <a:solidFill>
                  <a:srgbClr val="1414AC"/>
                </a:solidFill>
              </a:rPr>
              <a:t>на</a:t>
            </a:r>
            <a:r>
              <a:rPr lang="en-US" dirty="0" smtClean="0">
                <a:solidFill>
                  <a:srgbClr val="1414AC"/>
                </a:solidFill>
              </a:rPr>
              <a:t> </a:t>
            </a:r>
            <a:r>
              <a:rPr lang="en-US" dirty="0" err="1" smtClean="0">
                <a:solidFill>
                  <a:srgbClr val="1414AC"/>
                </a:solidFill>
              </a:rPr>
              <a:t>пример</a:t>
            </a:r>
            <a:r>
              <a:rPr lang="en-US" dirty="0" smtClean="0">
                <a:solidFill>
                  <a:srgbClr val="1414AC"/>
                </a:solidFill>
              </a:rPr>
              <a:t> у </a:t>
            </a:r>
            <a:r>
              <a:rPr lang="en-US" dirty="0" err="1" smtClean="0">
                <a:solidFill>
                  <a:srgbClr val="1414AC"/>
                </a:solidFill>
              </a:rPr>
              <a:t>океанима</a:t>
            </a:r>
            <a:r>
              <a:rPr lang="en-US" dirty="0" smtClean="0">
                <a:solidFill>
                  <a:srgbClr val="1414AC"/>
                </a:solidFill>
              </a:rPr>
              <a:t>). </a:t>
            </a:r>
            <a:endParaRPr lang="en-US" dirty="0">
              <a:solidFill>
                <a:srgbClr val="1414AC"/>
              </a:solidFill>
            </a:endParaRPr>
          </a:p>
        </p:txBody>
      </p:sp>
      <p:sp>
        <p:nvSpPr>
          <p:cNvPr id="4" name="Title 1"/>
          <p:cNvSpPr>
            <a:spLocks noGrp="1"/>
          </p:cNvSpPr>
          <p:nvPr>
            <p:ph type="title"/>
          </p:nvPr>
        </p:nvSpPr>
        <p:spPr>
          <a:xfrm>
            <a:off x="457200" y="274638"/>
            <a:ext cx="8229600" cy="562074"/>
          </a:xfrm>
        </p:spPr>
        <p:txBody>
          <a:bodyPr>
            <a:normAutofit fontScale="90000"/>
          </a:bodyPr>
          <a:lstStyle/>
          <a:p>
            <a:r>
              <a:rPr lang="en-US" sz="3600" dirty="0" smtClean="0"/>
              <a:t>КЛИМАТСКЕ ПРОМЕНЕ</a:t>
            </a:r>
            <a:endParaRPr lang="en-US" dirty="0"/>
          </a:p>
        </p:txBody>
      </p:sp>
      <p:sp>
        <p:nvSpPr>
          <p:cNvPr id="11" name="TextBox 10"/>
          <p:cNvSpPr txBox="1"/>
          <p:nvPr/>
        </p:nvSpPr>
        <p:spPr>
          <a:xfrm>
            <a:off x="0" y="4293096"/>
            <a:ext cx="9144000" cy="178510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buFont typeface="Arial" pitchFamily="34" charset="0"/>
              <a:buChar char="•"/>
            </a:pPr>
            <a:r>
              <a:rPr lang="sr-Cyrl-RS" dirty="0" smtClean="0"/>
              <a:t>   </a:t>
            </a:r>
            <a:r>
              <a:rPr lang="en-US" sz="2200" dirty="0" err="1" smtClean="0"/>
              <a:t>Количина</a:t>
            </a:r>
            <a:r>
              <a:rPr lang="en-US" sz="2200" dirty="0" smtClean="0"/>
              <a:t> </a:t>
            </a:r>
            <a:r>
              <a:rPr lang="en-US" sz="2200" dirty="0" err="1" smtClean="0"/>
              <a:t>природно</a:t>
            </a:r>
            <a:r>
              <a:rPr lang="en-US" sz="2200" dirty="0" smtClean="0"/>
              <a:t> </a:t>
            </a:r>
            <a:r>
              <a:rPr lang="en-US" sz="2200" dirty="0" err="1" smtClean="0"/>
              <a:t>произведеног</a:t>
            </a:r>
            <a:r>
              <a:rPr lang="en-US" sz="2200" dirty="0" smtClean="0"/>
              <a:t> СО</a:t>
            </a:r>
            <a:r>
              <a:rPr lang="en-US" sz="2200" baseline="-25000" dirty="0" smtClean="0"/>
              <a:t>2</a:t>
            </a:r>
            <a:r>
              <a:rPr lang="en-US" sz="2200" dirty="0" smtClean="0"/>
              <a:t> </a:t>
            </a:r>
            <a:r>
              <a:rPr lang="en-US" sz="2200" dirty="0" err="1" smtClean="0"/>
              <a:t>је</a:t>
            </a:r>
            <a:r>
              <a:rPr lang="en-US" sz="2200" dirty="0" smtClean="0"/>
              <a:t> </a:t>
            </a:r>
            <a:r>
              <a:rPr lang="en-US" sz="2200" dirty="0" err="1" smtClean="0"/>
              <a:t>скоро</a:t>
            </a:r>
            <a:endParaRPr lang="sr-Cyrl-RS" sz="2200" dirty="0" smtClean="0"/>
          </a:p>
          <a:p>
            <a:r>
              <a:rPr lang="sr-Cyrl-RS" sz="2200" dirty="0" smtClean="0"/>
              <a:t>  </a:t>
            </a:r>
            <a:r>
              <a:rPr lang="en-US" sz="2200" dirty="0" smtClean="0"/>
              <a:t> </a:t>
            </a:r>
            <a:r>
              <a:rPr lang="en-US" sz="2200" dirty="0" err="1" smtClean="0"/>
              <a:t>идентична</a:t>
            </a:r>
            <a:r>
              <a:rPr lang="en-US" sz="2200" dirty="0" smtClean="0"/>
              <a:t> </a:t>
            </a:r>
            <a:r>
              <a:rPr lang="en-US" sz="2200" dirty="0" err="1" smtClean="0"/>
              <a:t>количини</a:t>
            </a:r>
            <a:r>
              <a:rPr lang="en-US" sz="2200" dirty="0" smtClean="0"/>
              <a:t> СО</a:t>
            </a:r>
            <a:r>
              <a:rPr lang="en-US" sz="2200" baseline="-25000" dirty="0" smtClean="0"/>
              <a:t>2</a:t>
            </a:r>
            <a:r>
              <a:rPr lang="en-US" sz="2200" dirty="0" smtClean="0"/>
              <a:t> </a:t>
            </a:r>
            <a:r>
              <a:rPr lang="en-US" sz="2200" dirty="0" err="1" smtClean="0"/>
              <a:t>који</a:t>
            </a:r>
            <a:r>
              <a:rPr lang="en-US" sz="2200" dirty="0" smtClean="0"/>
              <a:t> </a:t>
            </a:r>
            <a:r>
              <a:rPr lang="en-US" sz="2200" dirty="0" err="1" smtClean="0"/>
              <a:t>нестаје</a:t>
            </a:r>
            <a:r>
              <a:rPr lang="en-US" sz="2200" dirty="0" smtClean="0"/>
              <a:t> у </a:t>
            </a:r>
            <a:r>
              <a:rPr lang="en-US" sz="2200" dirty="0" err="1" smtClean="0"/>
              <a:t>атмосфери</a:t>
            </a:r>
            <a:r>
              <a:rPr lang="en-US" sz="2200" dirty="0" smtClean="0"/>
              <a:t>,</a:t>
            </a:r>
            <a:endParaRPr lang="sr-Cyrl-RS" sz="2200" dirty="0" smtClean="0"/>
          </a:p>
          <a:p>
            <a:r>
              <a:rPr lang="sr-Cyrl-RS" sz="2200" dirty="0" smtClean="0"/>
              <a:t>  </a:t>
            </a:r>
            <a:r>
              <a:rPr lang="en-US" sz="2200" dirty="0" smtClean="0"/>
              <a:t> </a:t>
            </a:r>
            <a:r>
              <a:rPr lang="en-US" sz="2200" dirty="0" err="1" smtClean="0"/>
              <a:t>али</a:t>
            </a:r>
            <a:r>
              <a:rPr lang="en-US" sz="2200" dirty="0" smtClean="0"/>
              <a:t> </a:t>
            </a:r>
            <a:r>
              <a:rPr lang="en-US" sz="2200" dirty="0" err="1" smtClean="0"/>
              <a:t>чак</a:t>
            </a:r>
            <a:r>
              <a:rPr lang="en-US" sz="2200" dirty="0" smtClean="0"/>
              <a:t> и </a:t>
            </a:r>
            <a:r>
              <a:rPr lang="en-US" sz="2200" dirty="0" err="1" smtClean="0"/>
              <a:t>мале</a:t>
            </a:r>
            <a:r>
              <a:rPr lang="en-US" sz="2200" dirty="0" smtClean="0"/>
              <a:t> </a:t>
            </a:r>
            <a:r>
              <a:rPr lang="en-US" sz="2200" dirty="0" err="1" smtClean="0"/>
              <a:t>промене</a:t>
            </a:r>
            <a:r>
              <a:rPr lang="en-US" sz="2200" dirty="0" smtClean="0"/>
              <a:t> </a:t>
            </a:r>
            <a:r>
              <a:rPr lang="en-US" sz="2200" dirty="0" err="1" smtClean="0"/>
              <a:t>изазване</a:t>
            </a:r>
            <a:r>
              <a:rPr lang="en-US" sz="2200" dirty="0" smtClean="0"/>
              <a:t> </a:t>
            </a:r>
            <a:r>
              <a:rPr lang="en-US" sz="2200" dirty="0" err="1" smtClean="0"/>
              <a:t>људским</a:t>
            </a:r>
            <a:r>
              <a:rPr lang="en-US" sz="2200" dirty="0" smtClean="0"/>
              <a:t> </a:t>
            </a:r>
            <a:endParaRPr lang="sr-Cyrl-RS" sz="2200" dirty="0" smtClean="0"/>
          </a:p>
          <a:p>
            <a:r>
              <a:rPr lang="sr-Cyrl-RS" sz="2200" dirty="0" smtClean="0"/>
              <a:t>   </a:t>
            </a:r>
            <a:r>
              <a:rPr lang="en-US" sz="2200" dirty="0" err="1" smtClean="0"/>
              <a:t>активностима</a:t>
            </a:r>
            <a:r>
              <a:rPr lang="en-US" sz="2200" dirty="0" smtClean="0"/>
              <a:t> </a:t>
            </a:r>
            <a:r>
              <a:rPr lang="en-US" sz="2200" dirty="0" err="1" smtClean="0"/>
              <a:t>могу</a:t>
            </a:r>
            <a:r>
              <a:rPr lang="en-US" sz="2200" dirty="0" smtClean="0"/>
              <a:t> </a:t>
            </a:r>
            <a:r>
              <a:rPr lang="en-US" sz="2200" dirty="0" err="1" smtClean="0"/>
              <a:t>имати</a:t>
            </a:r>
            <a:r>
              <a:rPr lang="en-US" sz="2200" dirty="0" smtClean="0"/>
              <a:t> </a:t>
            </a:r>
            <a:r>
              <a:rPr lang="en-US" sz="2200" dirty="0" err="1" smtClean="0"/>
              <a:t>значајан</a:t>
            </a:r>
            <a:r>
              <a:rPr lang="en-US" sz="2200" dirty="0" smtClean="0"/>
              <a:t> </a:t>
            </a:r>
            <a:r>
              <a:rPr lang="en-US" sz="2200" dirty="0" err="1" smtClean="0"/>
              <a:t>утицај</a:t>
            </a:r>
            <a:r>
              <a:rPr lang="en-US" sz="2200" dirty="0" smtClean="0"/>
              <a:t> </a:t>
            </a:r>
            <a:r>
              <a:rPr lang="en-US" sz="2200" dirty="0" err="1" smtClean="0"/>
              <a:t>на</a:t>
            </a:r>
            <a:r>
              <a:rPr lang="en-US" sz="2200" dirty="0" smtClean="0"/>
              <a:t> </a:t>
            </a:r>
            <a:r>
              <a:rPr lang="en-US" sz="2200" dirty="0" err="1" smtClean="0"/>
              <a:t>ову</a:t>
            </a:r>
            <a:r>
              <a:rPr lang="en-US" sz="2200" dirty="0" smtClean="0"/>
              <a:t> </a:t>
            </a:r>
            <a:endParaRPr lang="sr-Cyrl-RS" sz="2200" dirty="0" smtClean="0"/>
          </a:p>
          <a:p>
            <a:r>
              <a:rPr lang="sr-Cyrl-RS" sz="2200" dirty="0" smtClean="0"/>
              <a:t>   </a:t>
            </a:r>
            <a:r>
              <a:rPr lang="en-US" sz="2200" dirty="0" err="1" smtClean="0"/>
              <a:t>равнотежу</a:t>
            </a:r>
            <a:r>
              <a:rPr lang="en-US" sz="2200"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sr-Cyrl-RS" sz="3200" dirty="0" smtClean="0"/>
              <a:t>КЛИМА</a:t>
            </a:r>
            <a:endParaRPr lang="en-US" sz="3200" dirty="0"/>
          </a:p>
        </p:txBody>
      </p:sp>
      <p:sp>
        <p:nvSpPr>
          <p:cNvPr id="3" name="Content Placeholder 2"/>
          <p:cNvSpPr>
            <a:spLocks noGrp="1"/>
          </p:cNvSpPr>
          <p:nvPr>
            <p:ph idx="1"/>
          </p:nvPr>
        </p:nvSpPr>
        <p:spPr>
          <a:xfrm>
            <a:off x="0" y="1052736"/>
            <a:ext cx="9144000" cy="3312368"/>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spcBef>
                <a:spcPts val="0"/>
              </a:spcBef>
              <a:buNone/>
            </a:pPr>
            <a:r>
              <a:rPr lang="sr-Cyrl-RS" sz="4000" dirty="0" smtClean="0">
                <a:solidFill>
                  <a:srgbClr val="C00000"/>
                </a:solidFill>
              </a:rPr>
              <a:t>Клима представља карактеристике времена у дужем периоду на одређеном географском подручју.</a:t>
            </a:r>
          </a:p>
          <a:p>
            <a:pPr marL="0" indent="0">
              <a:spcBef>
                <a:spcPts val="0"/>
              </a:spcBef>
              <a:buNone/>
            </a:pPr>
            <a:endParaRPr lang="sr-Cyrl-RS" dirty="0" smtClean="0"/>
          </a:p>
          <a:p>
            <a:pPr marL="0" indent="0">
              <a:spcBef>
                <a:spcPts val="0"/>
              </a:spcBef>
              <a:buNone/>
            </a:pPr>
            <a:r>
              <a:rPr lang="sr-Cyrl-RS" dirty="0" smtClean="0"/>
              <a:t>Елементе климе чине: </a:t>
            </a:r>
          </a:p>
          <a:p>
            <a:pPr marL="514350" indent="-514350">
              <a:spcBef>
                <a:spcPts val="0"/>
              </a:spcBef>
              <a:buFont typeface="+mj-lt"/>
              <a:buAutoNum type="arabicPeriod"/>
            </a:pPr>
            <a:r>
              <a:rPr lang="sr-Cyrl-RS" dirty="0" smtClean="0">
                <a:solidFill>
                  <a:srgbClr val="0070C0"/>
                </a:solidFill>
                <a:effectLst>
                  <a:outerShdw blurRad="38100" dist="38100" dir="2700000" algn="tl">
                    <a:srgbClr val="000000">
                      <a:alpha val="43137"/>
                    </a:srgbClr>
                  </a:outerShdw>
                </a:effectLst>
              </a:rPr>
              <a:t>Температура</a:t>
            </a:r>
          </a:p>
          <a:p>
            <a:pPr marL="514350" indent="-514350">
              <a:spcBef>
                <a:spcPts val="0"/>
              </a:spcBef>
              <a:buFont typeface="+mj-lt"/>
              <a:buAutoNum type="arabicPeriod"/>
            </a:pPr>
            <a:r>
              <a:rPr lang="sr-Cyrl-RS" dirty="0" smtClean="0">
                <a:solidFill>
                  <a:srgbClr val="008000"/>
                </a:solidFill>
                <a:effectLst>
                  <a:outerShdw blurRad="38100" dist="38100" dir="2700000" algn="tl">
                    <a:srgbClr val="000000">
                      <a:alpha val="43137"/>
                    </a:srgbClr>
                  </a:outerShdw>
                </a:effectLst>
              </a:rPr>
              <a:t>Влажност ваздуха</a:t>
            </a:r>
          </a:p>
          <a:p>
            <a:pPr marL="514350" indent="-514350">
              <a:spcBef>
                <a:spcPts val="0"/>
              </a:spcBef>
              <a:buFont typeface="+mj-lt"/>
              <a:buAutoNum type="arabicPeriod"/>
            </a:pPr>
            <a:r>
              <a:rPr lang="sr-Cyrl-RS" dirty="0" smtClean="0">
                <a:solidFill>
                  <a:srgbClr val="0070C0"/>
                </a:solidFill>
                <a:effectLst>
                  <a:outerShdw blurRad="38100" dist="38100" dir="2700000" algn="tl">
                    <a:srgbClr val="000000">
                      <a:alpha val="43137"/>
                    </a:srgbClr>
                  </a:outerShdw>
                </a:effectLst>
              </a:rPr>
              <a:t>Ваздушни притисак</a:t>
            </a:r>
          </a:p>
          <a:p>
            <a:pPr marL="514350" indent="-514350">
              <a:spcBef>
                <a:spcPts val="0"/>
              </a:spcBef>
              <a:buFont typeface="+mj-lt"/>
              <a:buAutoNum type="arabicPeriod"/>
            </a:pPr>
            <a:r>
              <a:rPr lang="sr-Cyrl-RS" dirty="0" smtClean="0">
                <a:solidFill>
                  <a:srgbClr val="008000"/>
                </a:solidFill>
                <a:effectLst>
                  <a:outerShdw blurRad="38100" dist="38100" dir="2700000" algn="tl">
                    <a:srgbClr val="000000">
                      <a:alpha val="43137"/>
                    </a:srgbClr>
                  </a:outerShdw>
                </a:effectLst>
              </a:rPr>
              <a:t>Струјање ваздуха</a:t>
            </a:r>
          </a:p>
          <a:p>
            <a:pPr marL="514350" indent="-514350">
              <a:spcBef>
                <a:spcPts val="0"/>
              </a:spcBef>
              <a:buFont typeface="+mj-lt"/>
              <a:buAutoNum type="arabicPeriod"/>
            </a:pPr>
            <a:r>
              <a:rPr lang="sr-Cyrl-RS" dirty="0" smtClean="0">
                <a:solidFill>
                  <a:srgbClr val="0070C0"/>
                </a:solidFill>
                <a:effectLst>
                  <a:outerShdw blurRad="38100" dist="38100" dir="2700000" algn="tl">
                    <a:srgbClr val="000000">
                      <a:alpha val="43137"/>
                    </a:srgbClr>
                  </a:outerShdw>
                </a:effectLst>
              </a:rPr>
              <a:t>Облачност</a:t>
            </a:r>
          </a:p>
          <a:p>
            <a:pPr marL="514350" indent="-514350">
              <a:spcBef>
                <a:spcPts val="0"/>
              </a:spcBef>
              <a:buFont typeface="+mj-lt"/>
              <a:buAutoNum type="arabicPeriod"/>
            </a:pPr>
            <a:r>
              <a:rPr lang="sr-Cyrl-RS" dirty="0" smtClean="0">
                <a:solidFill>
                  <a:srgbClr val="008000"/>
                </a:solidFill>
                <a:effectLst>
                  <a:outerShdw blurRad="38100" dist="38100" dir="2700000" algn="tl">
                    <a:srgbClr val="000000">
                      <a:alpha val="43137"/>
                    </a:srgbClr>
                  </a:outerShdw>
                </a:effectLst>
              </a:rPr>
              <a:t>Количина  и распоред воденог талога</a:t>
            </a:r>
            <a:endParaRPr lang="en-US" dirty="0">
              <a:solidFill>
                <a:srgbClr val="008000"/>
              </a:solidFill>
              <a:effectLst>
                <a:outerShdw blurRad="38100" dist="38100" dir="2700000" algn="tl">
                  <a:srgbClr val="000000">
                    <a:alpha val="43137"/>
                  </a:srgbClr>
                </a:outerShdw>
              </a:effectLst>
            </a:endParaRPr>
          </a:p>
        </p:txBody>
      </p:sp>
      <p:pic>
        <p:nvPicPr>
          <p:cNvPr id="1030" name="Picture 6" descr="http://images.fineartamerica.com/images-medium-large/desert-sun-robert-wile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15816" y="4365104"/>
            <a:ext cx="3199283" cy="2492896"/>
          </a:xfrm>
          <a:prstGeom prst="rect">
            <a:avLst/>
          </a:prstGeom>
          <a:noFill/>
        </p:spPr>
      </p:pic>
      <p:pic>
        <p:nvPicPr>
          <p:cNvPr id="1032" name="Picture 8" descr="http://wallpoper.com/images/00/36/34/35/rain-storm_003634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365104"/>
            <a:ext cx="2977670" cy="2492896"/>
          </a:xfrm>
          <a:prstGeom prst="rect">
            <a:avLst/>
          </a:prstGeom>
          <a:noFill/>
        </p:spPr>
      </p:pic>
      <p:pic>
        <p:nvPicPr>
          <p:cNvPr id="1036" name="Picture 12" descr="http://i.huffpost.com/gen/1118901/thumbs/o-MAY-SNOW-STORM-faceboo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168" y="4365104"/>
            <a:ext cx="3059832" cy="249289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2776"/>
            <a:ext cx="9144000" cy="1900807"/>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US" dirty="0" err="1" smtClean="0"/>
              <a:t>Земља</a:t>
            </a:r>
            <a:r>
              <a:rPr lang="en-US" dirty="0" smtClean="0"/>
              <a:t> </a:t>
            </a:r>
            <a:r>
              <a:rPr lang="en-US" dirty="0" err="1" smtClean="0"/>
              <a:t>је</a:t>
            </a:r>
            <a:r>
              <a:rPr lang="en-US" dirty="0" smtClean="0"/>
              <a:t> </a:t>
            </a:r>
            <a:r>
              <a:rPr lang="en-US" dirty="0" err="1" smtClean="0"/>
              <a:t>сасвим</a:t>
            </a:r>
            <a:r>
              <a:rPr lang="en-US" dirty="0" smtClean="0"/>
              <a:t> </a:t>
            </a:r>
            <a:r>
              <a:rPr lang="en-US" dirty="0" err="1" smtClean="0"/>
              <a:t>посебна</a:t>
            </a:r>
            <a:r>
              <a:rPr lang="en-US" dirty="0" smtClean="0"/>
              <a:t> </a:t>
            </a:r>
            <a:r>
              <a:rPr lang="en-US" dirty="0" err="1" smtClean="0"/>
              <a:t>планета</a:t>
            </a:r>
            <a:r>
              <a:rPr lang="en-US" dirty="0" smtClean="0"/>
              <a:t> - </a:t>
            </a:r>
            <a:r>
              <a:rPr lang="en-US" dirty="0" err="1" smtClean="0"/>
              <a:t>довољно</a:t>
            </a:r>
            <a:r>
              <a:rPr lang="en-US" dirty="0" smtClean="0"/>
              <a:t> </a:t>
            </a:r>
            <a:r>
              <a:rPr lang="en-US" dirty="0" err="1" smtClean="0"/>
              <a:t>је</a:t>
            </a:r>
            <a:r>
              <a:rPr lang="en-US" dirty="0" smtClean="0"/>
              <a:t> </a:t>
            </a:r>
            <a:r>
              <a:rPr lang="en-US" dirty="0" err="1" smtClean="0"/>
              <a:t>близу</a:t>
            </a:r>
            <a:r>
              <a:rPr lang="en-US" dirty="0" smtClean="0"/>
              <a:t> </a:t>
            </a:r>
            <a:r>
              <a:rPr lang="en-US" dirty="0" err="1" smtClean="0"/>
              <a:t>Сунца</a:t>
            </a:r>
            <a:r>
              <a:rPr lang="en-US" dirty="0" smtClean="0"/>
              <a:t> </a:t>
            </a:r>
            <a:r>
              <a:rPr lang="en-US" dirty="0" err="1" smtClean="0"/>
              <a:t>да</a:t>
            </a:r>
            <a:r>
              <a:rPr lang="en-US" dirty="0" smtClean="0"/>
              <a:t> </a:t>
            </a:r>
            <a:r>
              <a:rPr lang="en-US" dirty="0" err="1" smtClean="0"/>
              <a:t>прима</a:t>
            </a:r>
            <a:r>
              <a:rPr lang="en-US" dirty="0" smtClean="0"/>
              <a:t> </a:t>
            </a:r>
            <a:r>
              <a:rPr lang="en-US" dirty="0" err="1" smtClean="0"/>
              <a:t>неопходну</a:t>
            </a:r>
            <a:r>
              <a:rPr lang="en-US" dirty="0" smtClean="0"/>
              <a:t> </a:t>
            </a:r>
            <a:r>
              <a:rPr lang="en-US" dirty="0" err="1" smtClean="0"/>
              <a:t>топлоту</a:t>
            </a:r>
            <a:r>
              <a:rPr lang="en-US" dirty="0" smtClean="0"/>
              <a:t>, а </a:t>
            </a:r>
            <a:r>
              <a:rPr lang="en-US" dirty="0" err="1" smtClean="0"/>
              <a:t>довољно</a:t>
            </a:r>
            <a:r>
              <a:rPr lang="en-US" dirty="0" smtClean="0"/>
              <a:t> </a:t>
            </a:r>
            <a:r>
              <a:rPr lang="en-US" dirty="0" err="1" smtClean="0"/>
              <a:t>далеко</a:t>
            </a:r>
            <a:r>
              <a:rPr lang="en-US" dirty="0" smtClean="0"/>
              <a:t> </a:t>
            </a:r>
            <a:r>
              <a:rPr lang="en-US" dirty="0" err="1" smtClean="0"/>
              <a:t>да</a:t>
            </a:r>
            <a:r>
              <a:rPr lang="en-US" dirty="0" smtClean="0"/>
              <a:t> </a:t>
            </a:r>
            <a:r>
              <a:rPr lang="en-US" dirty="0" err="1" smtClean="0"/>
              <a:t>не</a:t>
            </a:r>
            <a:r>
              <a:rPr lang="en-US" dirty="0" smtClean="0"/>
              <a:t> </a:t>
            </a:r>
            <a:r>
              <a:rPr lang="en-US" dirty="0" err="1" smtClean="0"/>
              <a:t>буде</a:t>
            </a:r>
            <a:r>
              <a:rPr lang="en-US" dirty="0" smtClean="0"/>
              <a:t> </a:t>
            </a:r>
            <a:r>
              <a:rPr lang="en-US" dirty="0" err="1" smtClean="0"/>
              <a:t>спаљена</a:t>
            </a:r>
            <a:r>
              <a:rPr lang="en-US" dirty="0" smtClean="0"/>
              <a:t>. </a:t>
            </a:r>
            <a:endParaRPr lang="sr-Cyrl-RS" dirty="0" smtClean="0"/>
          </a:p>
          <a:p>
            <a:r>
              <a:rPr lang="en-US" dirty="0" err="1" smtClean="0"/>
              <a:t>Она</a:t>
            </a:r>
            <a:r>
              <a:rPr lang="en-US" dirty="0" smtClean="0"/>
              <a:t> </a:t>
            </a:r>
            <a:r>
              <a:rPr lang="en-US" dirty="0" err="1" smtClean="0"/>
              <a:t>се</a:t>
            </a:r>
            <a:r>
              <a:rPr lang="en-US" dirty="0" smtClean="0"/>
              <a:t> </a:t>
            </a:r>
            <a:r>
              <a:rPr lang="en-US" dirty="0" err="1" smtClean="0"/>
              <a:t>налази</a:t>
            </a:r>
            <a:r>
              <a:rPr lang="en-US" dirty="0" smtClean="0"/>
              <a:t> </a:t>
            </a:r>
            <a:r>
              <a:rPr lang="en-US" dirty="0" err="1" smtClean="0"/>
              <a:t>на</a:t>
            </a:r>
            <a:r>
              <a:rPr lang="en-US" dirty="0" smtClean="0"/>
              <a:t> </a:t>
            </a:r>
            <a:r>
              <a:rPr lang="en-US" dirty="0" err="1" smtClean="0"/>
              <a:t>таквој</a:t>
            </a:r>
            <a:r>
              <a:rPr lang="en-US" dirty="0" smtClean="0"/>
              <a:t> </a:t>
            </a:r>
            <a:r>
              <a:rPr lang="en-US" dirty="0" err="1" smtClean="0"/>
              <a:t>удаљености</a:t>
            </a:r>
            <a:r>
              <a:rPr lang="en-US" dirty="0" smtClean="0"/>
              <a:t> </a:t>
            </a:r>
            <a:r>
              <a:rPr lang="en-US" dirty="0" err="1" smtClean="0"/>
              <a:t>од</a:t>
            </a:r>
            <a:r>
              <a:rPr lang="en-US" dirty="0" smtClean="0"/>
              <a:t> </a:t>
            </a:r>
            <a:r>
              <a:rPr lang="en-US" dirty="0" err="1" smtClean="0"/>
              <a:t>Сунца</a:t>
            </a:r>
            <a:r>
              <a:rPr lang="en-US" dirty="0" smtClean="0"/>
              <a:t> </a:t>
            </a:r>
            <a:r>
              <a:rPr lang="en-US" dirty="0" err="1" smtClean="0"/>
              <a:t>да</a:t>
            </a:r>
            <a:r>
              <a:rPr lang="en-US" dirty="0" smtClean="0"/>
              <a:t> </a:t>
            </a:r>
            <a:r>
              <a:rPr lang="en-US" dirty="0" err="1" smtClean="0"/>
              <a:t>услови</a:t>
            </a:r>
            <a:r>
              <a:rPr lang="en-US" dirty="0" smtClean="0"/>
              <a:t> </a:t>
            </a:r>
            <a:r>
              <a:rPr lang="en-US" dirty="0" err="1" smtClean="0"/>
              <a:t>буду</a:t>
            </a:r>
            <a:r>
              <a:rPr lang="en-US" dirty="0" smtClean="0"/>
              <a:t> </a:t>
            </a:r>
            <a:r>
              <a:rPr lang="en-US" dirty="0" err="1" smtClean="0"/>
              <a:t>баш</a:t>
            </a:r>
            <a:r>
              <a:rPr lang="en-US" dirty="0" smtClean="0"/>
              <a:t> </a:t>
            </a:r>
            <a:r>
              <a:rPr lang="en-US" dirty="0" err="1" smtClean="0"/>
              <a:t>онакви</a:t>
            </a:r>
            <a:r>
              <a:rPr lang="en-US" dirty="0" smtClean="0"/>
              <a:t> </a:t>
            </a:r>
            <a:r>
              <a:rPr lang="en-US" dirty="0" err="1" smtClean="0"/>
              <a:t>какви</a:t>
            </a:r>
            <a:r>
              <a:rPr lang="en-US" dirty="0" smtClean="0"/>
              <a:t> </a:t>
            </a:r>
            <a:r>
              <a:rPr lang="en-US" dirty="0" err="1" smtClean="0"/>
              <a:t>треба</a:t>
            </a:r>
            <a:r>
              <a:rPr lang="en-US" dirty="0" smtClean="0"/>
              <a:t> </a:t>
            </a:r>
            <a:r>
              <a:rPr lang="en-US" dirty="0" err="1" smtClean="0"/>
              <a:t>да</a:t>
            </a:r>
            <a:r>
              <a:rPr lang="en-US" dirty="0" smtClean="0"/>
              <a:t> </a:t>
            </a:r>
            <a:r>
              <a:rPr lang="en-US" dirty="0" err="1" smtClean="0"/>
              <a:t>буду</a:t>
            </a:r>
            <a:r>
              <a:rPr lang="en-US" dirty="0" smtClean="0"/>
              <a:t> </a:t>
            </a:r>
            <a:r>
              <a:rPr lang="en-US" dirty="0" err="1" smtClean="0"/>
              <a:t>за</a:t>
            </a:r>
            <a:r>
              <a:rPr lang="en-US" dirty="0" smtClean="0"/>
              <a:t> </a:t>
            </a:r>
            <a:r>
              <a:rPr lang="en-US" dirty="0" err="1" smtClean="0"/>
              <a:t>живот</a:t>
            </a:r>
            <a:r>
              <a:rPr lang="en-US" dirty="0" smtClean="0"/>
              <a:t> </a:t>
            </a:r>
            <a:r>
              <a:rPr lang="en-US" dirty="0" err="1" smtClean="0"/>
              <a:t>који</a:t>
            </a:r>
            <a:r>
              <a:rPr lang="en-US" dirty="0" smtClean="0"/>
              <a:t> </a:t>
            </a:r>
            <a:r>
              <a:rPr lang="en-US" dirty="0" err="1" smtClean="0"/>
              <a:t>познајемо</a:t>
            </a:r>
            <a:r>
              <a:rPr lang="en-US" dirty="0" smtClean="0"/>
              <a:t>.</a:t>
            </a:r>
          </a:p>
          <a:p>
            <a:endParaRPr lang="en-US" dirty="0"/>
          </a:p>
        </p:txBody>
      </p:sp>
      <p:sp>
        <p:nvSpPr>
          <p:cNvPr id="4" name="Title 1"/>
          <p:cNvSpPr>
            <a:spLocks noGrp="1"/>
          </p:cNvSpPr>
          <p:nvPr>
            <p:ph type="title"/>
          </p:nvPr>
        </p:nvSpPr>
        <p:spPr>
          <a:xfrm>
            <a:off x="457200" y="274638"/>
            <a:ext cx="8229600" cy="850106"/>
          </a:xfrm>
        </p:spPr>
        <p:txBody>
          <a:bodyPr>
            <a:normAutofit/>
          </a:bodyPr>
          <a:lstStyle/>
          <a:p>
            <a:r>
              <a:rPr lang="en-US" sz="3600" dirty="0" smtClean="0"/>
              <a:t>КЛИМАТСКЕ ПРОМЕНЕ</a:t>
            </a:r>
            <a:endParaRPr lang="en-US" dirty="0"/>
          </a:p>
        </p:txBody>
      </p:sp>
      <p:pic>
        <p:nvPicPr>
          <p:cNvPr id="36868" name="Picture 4" descr="http://www.kaheel7.com/userimages/earth_sun_atmosphere.JPG"/>
          <p:cNvPicPr>
            <a:picLocks noChangeAspect="1" noChangeArrowheads="1"/>
          </p:cNvPicPr>
          <p:nvPr/>
        </p:nvPicPr>
        <p:blipFill>
          <a:blip r:embed="rId2" cstate="print"/>
          <a:srcRect/>
          <a:stretch>
            <a:fillRect/>
          </a:stretch>
        </p:blipFill>
        <p:spPr bwMode="auto">
          <a:xfrm>
            <a:off x="2123728" y="3356992"/>
            <a:ext cx="4762500" cy="33718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3635896" cy="5661248"/>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US" dirty="0" err="1" smtClean="0"/>
              <a:t>Како</a:t>
            </a:r>
            <a:r>
              <a:rPr lang="en-US" dirty="0" smtClean="0"/>
              <a:t> </a:t>
            </a:r>
            <a:r>
              <a:rPr lang="en-US" dirty="0" err="1" smtClean="0"/>
              <a:t>би</a:t>
            </a:r>
            <a:r>
              <a:rPr lang="en-US" dirty="0" smtClean="0"/>
              <a:t> </a:t>
            </a:r>
            <a:r>
              <a:rPr lang="en-US" dirty="0" err="1" smtClean="0"/>
              <a:t>се</a:t>
            </a:r>
            <a:r>
              <a:rPr lang="en-US" dirty="0" smtClean="0"/>
              <a:t> </a:t>
            </a:r>
            <a:r>
              <a:rPr lang="en-US" dirty="0" err="1" smtClean="0"/>
              <a:t>ови</a:t>
            </a:r>
            <a:r>
              <a:rPr lang="en-US" dirty="0" smtClean="0"/>
              <a:t> </a:t>
            </a:r>
            <a:r>
              <a:rPr lang="en-US" dirty="0" err="1" smtClean="0"/>
              <a:t>прави</a:t>
            </a:r>
            <a:r>
              <a:rPr lang="en-US" dirty="0" smtClean="0"/>
              <a:t> </a:t>
            </a:r>
            <a:r>
              <a:rPr lang="en-US" dirty="0" err="1" smtClean="0"/>
              <a:t>услови</a:t>
            </a:r>
            <a:r>
              <a:rPr lang="en-US" dirty="0" smtClean="0"/>
              <a:t> </a:t>
            </a:r>
            <a:r>
              <a:rPr lang="en-US" dirty="0" err="1" smtClean="0"/>
              <a:t>одржавали</a:t>
            </a:r>
            <a:r>
              <a:rPr lang="en-US" dirty="0" smtClean="0"/>
              <a:t>, </a:t>
            </a:r>
            <a:r>
              <a:rPr lang="en-US" dirty="0" err="1" smtClean="0"/>
              <a:t>Земља</a:t>
            </a:r>
            <a:r>
              <a:rPr lang="en-US" dirty="0" smtClean="0"/>
              <a:t> </a:t>
            </a:r>
            <a:r>
              <a:rPr lang="en-US" dirty="0" err="1" smtClean="0"/>
              <a:t>је</a:t>
            </a:r>
            <a:r>
              <a:rPr lang="en-US" dirty="0" smtClean="0"/>
              <a:t> </a:t>
            </a:r>
            <a:r>
              <a:rPr lang="en-US" dirty="0" err="1" smtClean="0"/>
              <a:t>умотана</a:t>
            </a:r>
            <a:r>
              <a:rPr lang="en-US" dirty="0" smtClean="0"/>
              <a:t> у </a:t>
            </a:r>
            <a:r>
              <a:rPr lang="en-US" dirty="0" err="1" smtClean="0"/>
              <a:t>слој</a:t>
            </a:r>
            <a:r>
              <a:rPr lang="en-US" dirty="0" smtClean="0"/>
              <a:t> </a:t>
            </a:r>
            <a:r>
              <a:rPr lang="en-US" dirty="0" err="1" smtClean="0"/>
              <a:t>гасова</a:t>
            </a:r>
            <a:r>
              <a:rPr lang="en-US" dirty="0" smtClean="0"/>
              <a:t> "</a:t>
            </a:r>
            <a:r>
              <a:rPr lang="en-US" dirty="0" err="1" smtClean="0"/>
              <a:t>стаклене</a:t>
            </a:r>
            <a:r>
              <a:rPr lang="en-US" dirty="0" smtClean="0"/>
              <a:t> </a:t>
            </a:r>
            <a:r>
              <a:rPr lang="en-US" dirty="0" err="1" smtClean="0"/>
              <a:t>баште</a:t>
            </a:r>
            <a:r>
              <a:rPr lang="en-US" dirty="0" smtClean="0"/>
              <a:t>". </a:t>
            </a:r>
            <a:endParaRPr lang="sr-Cyrl-RS" dirty="0" smtClean="0"/>
          </a:p>
          <a:p>
            <a:r>
              <a:rPr lang="en-US" dirty="0" err="1" smtClean="0"/>
              <a:t>Овај</a:t>
            </a:r>
            <a:r>
              <a:rPr lang="en-US" dirty="0" smtClean="0"/>
              <a:t> </a:t>
            </a:r>
            <a:r>
              <a:rPr lang="en-US" dirty="0" err="1" smtClean="0"/>
              <a:t>слој</a:t>
            </a:r>
            <a:r>
              <a:rPr lang="en-US" dirty="0" smtClean="0"/>
              <a:t> </a:t>
            </a:r>
            <a:r>
              <a:rPr lang="en-US" dirty="0" err="1" smtClean="0"/>
              <a:t>као</a:t>
            </a:r>
            <a:r>
              <a:rPr lang="en-US" dirty="0" smtClean="0"/>
              <a:t> </a:t>
            </a:r>
            <a:r>
              <a:rPr lang="en-US" dirty="0" err="1" smtClean="0"/>
              <a:t>ћебе</a:t>
            </a:r>
            <a:r>
              <a:rPr lang="en-US" dirty="0" smtClean="0"/>
              <a:t> </a:t>
            </a:r>
            <a:r>
              <a:rPr lang="en-US" dirty="0" err="1" smtClean="0"/>
              <a:t>одржава</a:t>
            </a:r>
            <a:r>
              <a:rPr lang="en-US" dirty="0" smtClean="0"/>
              <a:t> </a:t>
            </a:r>
            <a:r>
              <a:rPr lang="en-US" dirty="0" err="1" smtClean="0"/>
              <a:t>Земљину</a:t>
            </a:r>
            <a:r>
              <a:rPr lang="en-US" dirty="0" smtClean="0"/>
              <a:t> </a:t>
            </a:r>
            <a:r>
              <a:rPr lang="en-US" dirty="0" err="1" smtClean="0"/>
              <a:t>куглу</a:t>
            </a:r>
            <a:r>
              <a:rPr lang="en-US" dirty="0" smtClean="0"/>
              <a:t> </a:t>
            </a:r>
            <a:r>
              <a:rPr lang="en-US" dirty="0" err="1" smtClean="0"/>
              <a:t>топлом</a:t>
            </a:r>
            <a:r>
              <a:rPr lang="en-US" dirty="0" smtClean="0"/>
              <a:t>, </a:t>
            </a:r>
            <a:r>
              <a:rPr lang="en-US" dirty="0" err="1" smtClean="0"/>
              <a:t>штитећи</a:t>
            </a:r>
            <a:r>
              <a:rPr lang="en-US" dirty="0" smtClean="0"/>
              <a:t> </a:t>
            </a:r>
            <a:r>
              <a:rPr lang="en-US" dirty="0" err="1" smtClean="0"/>
              <a:t>га</a:t>
            </a:r>
            <a:r>
              <a:rPr lang="en-US" dirty="0" smtClean="0"/>
              <a:t> </a:t>
            </a:r>
            <a:r>
              <a:rPr lang="en-US" dirty="0" err="1" smtClean="0"/>
              <a:t>од</a:t>
            </a:r>
            <a:r>
              <a:rPr lang="en-US" dirty="0" smtClean="0"/>
              <a:t> </a:t>
            </a:r>
            <a:r>
              <a:rPr lang="en-US" dirty="0" err="1" smtClean="0"/>
              <a:t>хладног</a:t>
            </a:r>
            <a:r>
              <a:rPr lang="en-US" dirty="0" smtClean="0"/>
              <a:t> </a:t>
            </a:r>
            <a:r>
              <a:rPr lang="en-US" dirty="0" err="1" smtClean="0"/>
              <a:t>универзума</a:t>
            </a:r>
            <a:r>
              <a:rPr lang="en-US" dirty="0" smtClean="0"/>
              <a:t> - </a:t>
            </a:r>
            <a:r>
              <a:rPr lang="en-US" dirty="0" err="1" smtClean="0"/>
              <a:t>ова</a:t>
            </a:r>
            <a:r>
              <a:rPr lang="en-US" dirty="0" smtClean="0"/>
              <a:t> </a:t>
            </a:r>
            <a:r>
              <a:rPr lang="en-US" dirty="0" err="1" smtClean="0"/>
              <a:t>појава</a:t>
            </a:r>
            <a:r>
              <a:rPr lang="en-US" dirty="0" smtClean="0"/>
              <a:t> </a:t>
            </a:r>
            <a:r>
              <a:rPr lang="en-US" dirty="0" err="1" smtClean="0"/>
              <a:t>је</a:t>
            </a:r>
            <a:r>
              <a:rPr lang="en-US" dirty="0" smtClean="0"/>
              <a:t> </a:t>
            </a:r>
            <a:r>
              <a:rPr lang="en-US" dirty="0" err="1" smtClean="0"/>
              <a:t>познатија</a:t>
            </a:r>
            <a:r>
              <a:rPr lang="en-US" dirty="0" smtClean="0"/>
              <a:t> </a:t>
            </a:r>
            <a:r>
              <a:rPr lang="en-US" dirty="0" err="1" smtClean="0"/>
              <a:t>као</a:t>
            </a:r>
            <a:r>
              <a:rPr lang="en-US" dirty="0" smtClean="0"/>
              <a:t> </a:t>
            </a:r>
            <a:r>
              <a:rPr lang="en-US" dirty="0" err="1" smtClean="0"/>
              <a:t>ефекат</a:t>
            </a:r>
            <a:r>
              <a:rPr lang="en-US" dirty="0" smtClean="0"/>
              <a:t> </a:t>
            </a:r>
            <a:r>
              <a:rPr lang="en-US" dirty="0" err="1" smtClean="0"/>
              <a:t>стаклене</a:t>
            </a:r>
            <a:r>
              <a:rPr lang="en-US" dirty="0" smtClean="0"/>
              <a:t> </a:t>
            </a:r>
            <a:r>
              <a:rPr lang="en-US" dirty="0" err="1" smtClean="0"/>
              <a:t>баште</a:t>
            </a:r>
            <a:r>
              <a:rPr lang="en-US" dirty="0" smtClean="0"/>
              <a:t>.</a:t>
            </a:r>
            <a:r>
              <a:rPr lang="sr-Cyrl-RS" dirty="0" smtClean="0"/>
              <a:t> </a:t>
            </a:r>
          </a:p>
          <a:p>
            <a:r>
              <a:rPr lang="sr-Cyrl-RS" dirty="0" smtClean="0"/>
              <a:t>Захваљујући овом слоју гасова имамо живот на Земљи. </a:t>
            </a:r>
          </a:p>
          <a:p>
            <a:r>
              <a:rPr lang="sr-Cyrl-RS" dirty="0" smtClean="0"/>
              <a:t>Проблем је што ми убрзано производимо вишак ових гасова.</a:t>
            </a:r>
            <a:endParaRPr lang="en-US" dirty="0" smtClean="0"/>
          </a:p>
          <a:p>
            <a:endParaRPr lang="en-US" dirty="0"/>
          </a:p>
        </p:txBody>
      </p:sp>
      <p:sp>
        <p:nvSpPr>
          <p:cNvPr id="4" name="Title 1"/>
          <p:cNvSpPr>
            <a:spLocks noGrp="1"/>
          </p:cNvSpPr>
          <p:nvPr>
            <p:ph type="title"/>
          </p:nvPr>
        </p:nvSpPr>
        <p:spPr>
          <a:xfrm>
            <a:off x="457200" y="274638"/>
            <a:ext cx="8229600" cy="562074"/>
          </a:xfrm>
        </p:spPr>
        <p:txBody>
          <a:bodyPr>
            <a:normAutofit fontScale="90000"/>
          </a:bodyPr>
          <a:lstStyle/>
          <a:p>
            <a:r>
              <a:rPr lang="sr-Cyrl-RS" sz="3600" dirty="0" smtClean="0"/>
              <a:t>ЕФЕКАТ СТАКЛЕНЕ БАШТЕ</a:t>
            </a:r>
            <a:endParaRPr lang="en-US" dirty="0"/>
          </a:p>
        </p:txBody>
      </p:sp>
      <p:grpSp>
        <p:nvGrpSpPr>
          <p:cNvPr id="13" name="Group 12"/>
          <p:cNvGrpSpPr/>
          <p:nvPr/>
        </p:nvGrpSpPr>
        <p:grpSpPr>
          <a:xfrm>
            <a:off x="3563888" y="1772816"/>
            <a:ext cx="5580112" cy="4149080"/>
            <a:chOff x="3851920" y="1988840"/>
            <a:chExt cx="5292080" cy="3933056"/>
          </a:xfrm>
        </p:grpSpPr>
        <p:pic>
          <p:nvPicPr>
            <p:cNvPr id="14" name="Picture 2" descr="http://www.edfenergy.com/energyfuture/images/schematic/greenhouse-effec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920" y="1988840"/>
              <a:ext cx="5292080" cy="3933056"/>
            </a:xfrm>
            <a:prstGeom prst="rect">
              <a:avLst/>
            </a:prstGeom>
            <a:noFill/>
          </p:spPr>
        </p:pic>
        <p:sp>
          <p:nvSpPr>
            <p:cNvPr id="15" name="Rectangle 14"/>
            <p:cNvSpPr/>
            <p:nvPr/>
          </p:nvSpPr>
          <p:spPr>
            <a:xfrm>
              <a:off x="7236296" y="3212976"/>
              <a:ext cx="1907704" cy="7920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bg1"/>
                  </a:solidFill>
                </a:rPr>
                <a:t>Гасови из атмосфере емитују апсорбовану топлоту која греје Земљину површину и атмосферу</a:t>
              </a:r>
              <a:endParaRPr lang="en-US" sz="900" dirty="0">
                <a:solidFill>
                  <a:schemeClr val="bg1"/>
                </a:solidFill>
              </a:endParaRPr>
            </a:p>
          </p:txBody>
        </p:sp>
        <p:sp>
          <p:nvSpPr>
            <p:cNvPr id="16" name="Rectangle 15"/>
            <p:cNvSpPr/>
            <p:nvPr/>
          </p:nvSpPr>
          <p:spPr>
            <a:xfrm>
              <a:off x="6948264" y="2492896"/>
              <a:ext cx="1979712" cy="72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bg1"/>
                  </a:solidFill>
                </a:rPr>
                <a:t>Гасови из атмосфере апсорбују емитовану топлоту са Земље</a:t>
              </a:r>
              <a:endParaRPr lang="en-US" sz="900" dirty="0">
                <a:solidFill>
                  <a:schemeClr val="bg1"/>
                </a:solidFill>
              </a:endParaRPr>
            </a:p>
          </p:txBody>
        </p:sp>
        <p:sp>
          <p:nvSpPr>
            <p:cNvPr id="17" name="Rectangle 16"/>
            <p:cNvSpPr/>
            <p:nvPr/>
          </p:nvSpPr>
          <p:spPr>
            <a:xfrm>
              <a:off x="5220072" y="2852936"/>
              <a:ext cx="1224136" cy="72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bg1"/>
                  </a:solidFill>
                </a:rPr>
                <a:t>Земља апсорбује Сунчево зрачење</a:t>
              </a:r>
              <a:endParaRPr lang="en-US" sz="900" dirty="0">
                <a:solidFill>
                  <a:schemeClr val="bg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4392488"/>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nSpc>
                <a:spcPct val="120000"/>
              </a:lnSpc>
            </a:pPr>
            <a:r>
              <a:rPr lang="en-US" dirty="0" err="1" smtClean="0"/>
              <a:t>Иако</a:t>
            </a:r>
            <a:r>
              <a:rPr lang="en-US" dirty="0" smtClean="0"/>
              <a:t> </a:t>
            </a:r>
            <a:r>
              <a:rPr lang="en-US" dirty="0" err="1" smtClean="0"/>
              <a:t>није</a:t>
            </a:r>
            <a:r>
              <a:rPr lang="en-US" dirty="0" smtClean="0"/>
              <a:t> </a:t>
            </a:r>
            <a:r>
              <a:rPr lang="en-US" dirty="0" err="1" smtClean="0"/>
              <a:t>најмоћнији</a:t>
            </a:r>
            <a:r>
              <a:rPr lang="en-US" dirty="0" smtClean="0"/>
              <a:t> </a:t>
            </a:r>
            <a:r>
              <a:rPr lang="en-US" dirty="0" err="1" smtClean="0"/>
              <a:t>гас</a:t>
            </a:r>
            <a:r>
              <a:rPr lang="en-US" dirty="0" smtClean="0"/>
              <a:t> </a:t>
            </a:r>
            <a:r>
              <a:rPr lang="en-US" dirty="0" err="1" smtClean="0"/>
              <a:t>стаклене</a:t>
            </a:r>
            <a:r>
              <a:rPr lang="en-US" dirty="0" smtClean="0"/>
              <a:t> </a:t>
            </a:r>
            <a:r>
              <a:rPr lang="en-US" dirty="0" err="1" smtClean="0"/>
              <a:t>баште</a:t>
            </a:r>
            <a:r>
              <a:rPr lang="en-US" dirty="0" smtClean="0"/>
              <a:t>, </a:t>
            </a:r>
            <a:r>
              <a:rPr lang="en-US" dirty="0" err="1" smtClean="0">
                <a:solidFill>
                  <a:srgbClr val="FF0000"/>
                </a:solidFill>
              </a:rPr>
              <a:t>угљен-диоксид</a:t>
            </a:r>
            <a:r>
              <a:rPr lang="en-US" dirty="0" smtClean="0">
                <a:solidFill>
                  <a:srgbClr val="FF0000"/>
                </a:solidFill>
              </a:rPr>
              <a:t> </a:t>
            </a:r>
            <a:r>
              <a:rPr lang="en-US" dirty="0" err="1" smtClean="0">
                <a:solidFill>
                  <a:srgbClr val="FF0000"/>
                </a:solidFill>
              </a:rPr>
              <a:t>је</a:t>
            </a:r>
            <a:r>
              <a:rPr lang="en-US" dirty="0" smtClean="0">
                <a:solidFill>
                  <a:srgbClr val="FF0000"/>
                </a:solidFill>
              </a:rPr>
              <a:t> </a:t>
            </a:r>
            <a:r>
              <a:rPr lang="en-US" dirty="0" err="1" smtClean="0">
                <a:solidFill>
                  <a:srgbClr val="FF0000"/>
                </a:solidFill>
              </a:rPr>
              <a:t>главни</a:t>
            </a:r>
            <a:r>
              <a:rPr lang="en-US" dirty="0" smtClean="0">
                <a:solidFill>
                  <a:srgbClr val="FF0000"/>
                </a:solidFill>
              </a:rPr>
              <a:t> </a:t>
            </a:r>
            <a:r>
              <a:rPr lang="en-US" dirty="0" err="1" smtClean="0">
                <a:solidFill>
                  <a:srgbClr val="FF0000"/>
                </a:solidFill>
              </a:rPr>
              <a:t>покретач</a:t>
            </a:r>
            <a:r>
              <a:rPr lang="en-US" dirty="0" smtClean="0">
                <a:solidFill>
                  <a:srgbClr val="FF0000"/>
                </a:solidFill>
              </a:rPr>
              <a:t> </a:t>
            </a:r>
            <a:r>
              <a:rPr lang="en-US" dirty="0" err="1" smtClean="0">
                <a:solidFill>
                  <a:srgbClr val="FF0000"/>
                </a:solidFill>
              </a:rPr>
              <a:t>ефекта</a:t>
            </a:r>
            <a:r>
              <a:rPr lang="en-US" dirty="0" smtClean="0">
                <a:solidFill>
                  <a:srgbClr val="FF0000"/>
                </a:solidFill>
              </a:rPr>
              <a:t> </a:t>
            </a:r>
            <a:r>
              <a:rPr lang="en-US" dirty="0" err="1" smtClean="0">
                <a:solidFill>
                  <a:srgbClr val="FF0000"/>
                </a:solidFill>
              </a:rPr>
              <a:t>стаклене</a:t>
            </a:r>
            <a:r>
              <a:rPr lang="en-US" dirty="0" smtClean="0">
                <a:solidFill>
                  <a:srgbClr val="FF0000"/>
                </a:solidFill>
              </a:rPr>
              <a:t> </a:t>
            </a:r>
            <a:r>
              <a:rPr lang="en-US" dirty="0" err="1" smtClean="0">
                <a:solidFill>
                  <a:srgbClr val="FF0000"/>
                </a:solidFill>
              </a:rPr>
              <a:t>баште</a:t>
            </a:r>
            <a:r>
              <a:rPr lang="en-US" dirty="0" smtClean="0"/>
              <a:t>....</a:t>
            </a:r>
            <a:r>
              <a:rPr lang="en-US" dirty="0" err="1" smtClean="0"/>
              <a:t>овде</a:t>
            </a:r>
            <a:r>
              <a:rPr lang="en-US" dirty="0" smtClean="0"/>
              <a:t> </a:t>
            </a:r>
            <a:r>
              <a:rPr lang="en-US" dirty="0" err="1" smtClean="0"/>
              <a:t>настаје</a:t>
            </a:r>
            <a:r>
              <a:rPr lang="en-US" dirty="0" smtClean="0"/>
              <a:t> </a:t>
            </a:r>
            <a:r>
              <a:rPr lang="en-US" dirty="0" err="1" smtClean="0"/>
              <a:t>проблем</a:t>
            </a:r>
            <a:r>
              <a:rPr lang="en-US" dirty="0" smtClean="0"/>
              <a:t>.</a:t>
            </a:r>
            <a:br>
              <a:rPr lang="en-US" dirty="0" smtClean="0"/>
            </a:br>
            <a:r>
              <a:rPr lang="en-US" dirty="0" err="1" smtClean="0"/>
              <a:t>Узрок</a:t>
            </a:r>
            <a:r>
              <a:rPr lang="en-US" dirty="0" smtClean="0"/>
              <a:t> </a:t>
            </a:r>
            <a:r>
              <a:rPr lang="en-US" dirty="0" err="1" smtClean="0"/>
              <a:t>климатских</a:t>
            </a:r>
            <a:r>
              <a:rPr lang="en-US" dirty="0" smtClean="0"/>
              <a:t> </a:t>
            </a:r>
            <a:r>
              <a:rPr lang="en-US" dirty="0" err="1" smtClean="0"/>
              <a:t>промена</a:t>
            </a:r>
            <a:r>
              <a:rPr lang="en-US" dirty="0" smtClean="0"/>
              <a:t> </a:t>
            </a:r>
            <a:r>
              <a:rPr lang="en-US" dirty="0" err="1" smtClean="0"/>
              <a:t>је</a:t>
            </a:r>
            <a:r>
              <a:rPr lang="en-US" dirty="0" smtClean="0"/>
              <a:t> </a:t>
            </a:r>
            <a:r>
              <a:rPr lang="en-US" dirty="0" err="1" smtClean="0">
                <a:solidFill>
                  <a:srgbClr val="FF0000"/>
                </a:solidFill>
              </a:rPr>
              <a:t>неограничено</a:t>
            </a:r>
            <a:r>
              <a:rPr lang="en-US" dirty="0" smtClean="0">
                <a:solidFill>
                  <a:srgbClr val="FF0000"/>
                </a:solidFill>
              </a:rPr>
              <a:t> </a:t>
            </a:r>
            <a:r>
              <a:rPr lang="en-US" dirty="0" err="1" smtClean="0">
                <a:solidFill>
                  <a:srgbClr val="FF0000"/>
                </a:solidFill>
              </a:rPr>
              <a:t>сагоревање</a:t>
            </a:r>
            <a:r>
              <a:rPr lang="en-US" dirty="0" smtClean="0">
                <a:solidFill>
                  <a:srgbClr val="FF0000"/>
                </a:solidFill>
              </a:rPr>
              <a:t> </a:t>
            </a:r>
            <a:r>
              <a:rPr lang="en-US" dirty="0" err="1" smtClean="0">
                <a:solidFill>
                  <a:srgbClr val="FF0000"/>
                </a:solidFill>
              </a:rPr>
              <a:t>фосилних</a:t>
            </a:r>
            <a:r>
              <a:rPr lang="en-US" dirty="0" smtClean="0">
                <a:solidFill>
                  <a:srgbClr val="FF0000"/>
                </a:solidFill>
              </a:rPr>
              <a:t> </a:t>
            </a:r>
            <a:r>
              <a:rPr lang="en-US" dirty="0" err="1" smtClean="0">
                <a:solidFill>
                  <a:srgbClr val="FF0000"/>
                </a:solidFill>
              </a:rPr>
              <a:t>горива</a:t>
            </a:r>
            <a:r>
              <a:rPr lang="en-US" dirty="0" smtClean="0">
                <a:solidFill>
                  <a:srgbClr val="FF0000"/>
                </a:solidFill>
              </a:rPr>
              <a:t> - </a:t>
            </a:r>
            <a:r>
              <a:rPr lang="en-US" dirty="0" err="1" smtClean="0">
                <a:solidFill>
                  <a:srgbClr val="FF0000"/>
                </a:solidFill>
              </a:rPr>
              <a:t>угља</a:t>
            </a:r>
            <a:r>
              <a:rPr lang="en-US" dirty="0" smtClean="0">
                <a:solidFill>
                  <a:srgbClr val="FF0000"/>
                </a:solidFill>
              </a:rPr>
              <a:t>, </a:t>
            </a:r>
            <a:r>
              <a:rPr lang="en-US" dirty="0" err="1" smtClean="0">
                <a:solidFill>
                  <a:srgbClr val="FF0000"/>
                </a:solidFill>
              </a:rPr>
              <a:t>нафте</a:t>
            </a:r>
            <a:r>
              <a:rPr lang="en-US" dirty="0" smtClean="0">
                <a:solidFill>
                  <a:srgbClr val="FF0000"/>
                </a:solidFill>
              </a:rPr>
              <a:t> и </a:t>
            </a:r>
            <a:r>
              <a:rPr lang="en-US" dirty="0" err="1" smtClean="0">
                <a:solidFill>
                  <a:srgbClr val="FF0000"/>
                </a:solidFill>
              </a:rPr>
              <a:t>природног</a:t>
            </a:r>
            <a:r>
              <a:rPr lang="en-US" dirty="0" smtClean="0">
                <a:solidFill>
                  <a:srgbClr val="FF0000"/>
                </a:solidFill>
              </a:rPr>
              <a:t> </a:t>
            </a:r>
            <a:r>
              <a:rPr lang="en-US" dirty="0" err="1" smtClean="0">
                <a:solidFill>
                  <a:srgbClr val="FF0000"/>
                </a:solidFill>
              </a:rPr>
              <a:t>гаса</a:t>
            </a:r>
            <a:r>
              <a:rPr lang="en-US" dirty="0" smtClean="0">
                <a:solidFill>
                  <a:srgbClr val="FF0000"/>
                </a:solidFill>
              </a:rPr>
              <a:t> </a:t>
            </a:r>
            <a:r>
              <a:rPr lang="en-US" dirty="0" smtClean="0"/>
              <a:t>- </a:t>
            </a:r>
            <a:r>
              <a:rPr lang="en-US" dirty="0" err="1" smtClean="0"/>
              <a:t>што</a:t>
            </a:r>
            <a:r>
              <a:rPr lang="en-US" dirty="0" smtClean="0"/>
              <a:t> </a:t>
            </a:r>
            <a:r>
              <a:rPr lang="en-US" dirty="0" err="1" smtClean="0"/>
              <a:t>доводи</a:t>
            </a:r>
            <a:r>
              <a:rPr lang="en-US" dirty="0" smtClean="0"/>
              <a:t> </a:t>
            </a:r>
            <a:r>
              <a:rPr lang="en-US" dirty="0" err="1" smtClean="0"/>
              <a:t>до</a:t>
            </a:r>
            <a:r>
              <a:rPr lang="en-US" dirty="0" smtClean="0"/>
              <a:t> </a:t>
            </a:r>
            <a:r>
              <a:rPr lang="en-US" dirty="0" err="1" smtClean="0"/>
              <a:t>ослобађања</a:t>
            </a:r>
            <a:r>
              <a:rPr lang="en-US" dirty="0" smtClean="0"/>
              <a:t> СО</a:t>
            </a:r>
            <a:r>
              <a:rPr lang="en-US" baseline="-25000" dirty="0" smtClean="0"/>
              <a:t>2</a:t>
            </a:r>
            <a:r>
              <a:rPr lang="en-US" dirty="0" smtClean="0"/>
              <a:t> у </a:t>
            </a:r>
            <a:r>
              <a:rPr lang="en-US" dirty="0" err="1" smtClean="0"/>
              <a:t>атмосферу</a:t>
            </a:r>
            <a:r>
              <a:rPr lang="en-US" dirty="0" smtClean="0"/>
              <a:t> у </a:t>
            </a:r>
            <a:r>
              <a:rPr lang="en-US" dirty="0" err="1" smtClean="0"/>
              <a:t>све</a:t>
            </a:r>
            <a:r>
              <a:rPr lang="en-US" dirty="0" smtClean="0"/>
              <a:t> </a:t>
            </a:r>
            <a:r>
              <a:rPr lang="en-US" dirty="0" err="1" smtClean="0"/>
              <a:t>већој</a:t>
            </a:r>
            <a:r>
              <a:rPr lang="en-US" dirty="0" smtClean="0"/>
              <a:t> </a:t>
            </a:r>
            <a:r>
              <a:rPr lang="en-US" dirty="0" err="1" smtClean="0"/>
              <a:t>мери</a:t>
            </a:r>
            <a:r>
              <a:rPr lang="en-US" dirty="0" smtClean="0"/>
              <a:t>. </a:t>
            </a:r>
            <a:r>
              <a:rPr lang="en-US" dirty="0" err="1" smtClean="0"/>
              <a:t>Та</a:t>
            </a:r>
            <a:r>
              <a:rPr lang="en-US" dirty="0" smtClean="0"/>
              <a:t> </a:t>
            </a:r>
            <a:r>
              <a:rPr lang="en-US" dirty="0" err="1" smtClean="0"/>
              <a:t>додатна</a:t>
            </a:r>
            <a:r>
              <a:rPr lang="en-US" dirty="0" smtClean="0"/>
              <a:t> </a:t>
            </a:r>
            <a:r>
              <a:rPr lang="en-US" dirty="0" err="1" smtClean="0"/>
              <a:t>количина</a:t>
            </a:r>
            <a:r>
              <a:rPr lang="en-US" dirty="0" smtClean="0"/>
              <a:t> </a:t>
            </a:r>
            <a:r>
              <a:rPr lang="en-US" dirty="0" err="1" smtClean="0"/>
              <a:t>угљен-диоксида</a:t>
            </a:r>
            <a:r>
              <a:rPr lang="en-US" dirty="0" smtClean="0"/>
              <a:t> </a:t>
            </a:r>
            <a:r>
              <a:rPr lang="en-US" dirty="0" err="1" smtClean="0"/>
              <a:t>главни</a:t>
            </a:r>
            <a:r>
              <a:rPr lang="en-US" dirty="0" smtClean="0"/>
              <a:t> </a:t>
            </a:r>
            <a:r>
              <a:rPr lang="en-US" dirty="0" err="1" smtClean="0"/>
              <a:t>је</a:t>
            </a:r>
            <a:r>
              <a:rPr lang="en-US" dirty="0" smtClean="0"/>
              <a:t> </a:t>
            </a:r>
            <a:r>
              <a:rPr lang="en-US" dirty="0" err="1" smtClean="0"/>
              <a:t>осумњичени</a:t>
            </a:r>
            <a:r>
              <a:rPr lang="en-US" dirty="0" smtClean="0"/>
              <a:t> </a:t>
            </a:r>
            <a:r>
              <a:rPr lang="en-US" dirty="0" err="1" smtClean="0"/>
              <a:t>за</a:t>
            </a:r>
            <a:r>
              <a:rPr lang="en-US" dirty="0" smtClean="0"/>
              <a:t> </a:t>
            </a:r>
            <a:r>
              <a:rPr lang="en-US" dirty="0" err="1" smtClean="0"/>
              <a:t>појачани</a:t>
            </a:r>
            <a:r>
              <a:rPr lang="en-US" dirty="0" smtClean="0"/>
              <a:t> </a:t>
            </a:r>
            <a:r>
              <a:rPr lang="sr-Cyrl-RS" dirty="0" smtClean="0"/>
              <a:t>е</a:t>
            </a:r>
            <a:r>
              <a:rPr lang="en-US" dirty="0" err="1" smtClean="0"/>
              <a:t>фекат</a:t>
            </a:r>
            <a:r>
              <a:rPr lang="en-US" dirty="0" smtClean="0"/>
              <a:t> </a:t>
            </a:r>
            <a:r>
              <a:rPr lang="en-US" dirty="0" err="1" smtClean="0"/>
              <a:t>стаклене</a:t>
            </a:r>
            <a:r>
              <a:rPr lang="en-US" dirty="0" smtClean="0"/>
              <a:t> </a:t>
            </a:r>
            <a:r>
              <a:rPr lang="en-US" dirty="0" err="1" smtClean="0"/>
              <a:t>баште</a:t>
            </a:r>
            <a:r>
              <a:rPr lang="en-US" dirty="0" smtClean="0"/>
              <a:t>.</a:t>
            </a:r>
            <a:br>
              <a:rPr lang="en-US" dirty="0" smtClean="0"/>
            </a:br>
            <a:r>
              <a:rPr lang="en-US" b="1" dirty="0" err="1" smtClean="0"/>
              <a:t>Због</a:t>
            </a:r>
            <a:r>
              <a:rPr lang="en-US" b="1" dirty="0" smtClean="0"/>
              <a:t> </a:t>
            </a:r>
            <a:r>
              <a:rPr lang="en-US" b="1" dirty="0" err="1" smtClean="0"/>
              <a:t>овога</a:t>
            </a:r>
            <a:r>
              <a:rPr lang="en-US" b="1" dirty="0" smtClean="0"/>
              <a:t>, </a:t>
            </a:r>
            <a:r>
              <a:rPr lang="en-US" b="1" dirty="0" err="1" smtClean="0"/>
              <a:t>слој</a:t>
            </a:r>
            <a:r>
              <a:rPr lang="en-US" b="1" dirty="0" smtClean="0"/>
              <a:t> </a:t>
            </a:r>
            <a:r>
              <a:rPr lang="en-US" b="1" dirty="0" err="1" smtClean="0"/>
              <a:t>гасова</a:t>
            </a:r>
            <a:r>
              <a:rPr lang="en-US" b="1" dirty="0" smtClean="0"/>
              <a:t> </a:t>
            </a:r>
            <a:r>
              <a:rPr lang="en-US" b="1" dirty="0" err="1" smtClean="0"/>
              <a:t>стаклене</a:t>
            </a:r>
            <a:r>
              <a:rPr lang="en-US" b="1" dirty="0" smtClean="0"/>
              <a:t> </a:t>
            </a:r>
            <a:endParaRPr lang="sr-Cyrl-RS" b="1" dirty="0" smtClean="0"/>
          </a:p>
          <a:p>
            <a:pPr>
              <a:lnSpc>
                <a:spcPct val="120000"/>
              </a:lnSpc>
            </a:pPr>
            <a:r>
              <a:rPr lang="en-US" b="1" dirty="0" err="1" smtClean="0"/>
              <a:t>баште</a:t>
            </a:r>
            <a:r>
              <a:rPr lang="en-US" b="1" dirty="0" smtClean="0"/>
              <a:t> </a:t>
            </a:r>
            <a:r>
              <a:rPr lang="en-US" b="1" dirty="0" err="1" smtClean="0"/>
              <a:t>око</a:t>
            </a:r>
            <a:r>
              <a:rPr lang="en-US" b="1" dirty="0" smtClean="0"/>
              <a:t> </a:t>
            </a:r>
            <a:r>
              <a:rPr lang="en-US" b="1" dirty="0" err="1" smtClean="0"/>
              <a:t>Земље</a:t>
            </a:r>
            <a:r>
              <a:rPr lang="en-US" b="1" dirty="0" smtClean="0"/>
              <a:t> </a:t>
            </a:r>
            <a:r>
              <a:rPr lang="en-US" b="1" dirty="0" err="1" smtClean="0"/>
              <a:t>постаје</a:t>
            </a:r>
            <a:r>
              <a:rPr lang="en-US" b="1" dirty="0" smtClean="0"/>
              <a:t> </a:t>
            </a:r>
            <a:r>
              <a:rPr lang="en-US" b="1" dirty="0" err="1" smtClean="0"/>
              <a:t>дебљи</a:t>
            </a:r>
            <a:r>
              <a:rPr lang="en-US" b="1" dirty="0" smtClean="0"/>
              <a:t>, </a:t>
            </a:r>
            <a:endParaRPr lang="sr-Cyrl-RS" b="1" dirty="0" smtClean="0"/>
          </a:p>
          <a:p>
            <a:pPr>
              <a:lnSpc>
                <a:spcPct val="120000"/>
              </a:lnSpc>
            </a:pPr>
            <a:r>
              <a:rPr lang="en-US" b="1" dirty="0" err="1" smtClean="0"/>
              <a:t>што</a:t>
            </a:r>
            <a:r>
              <a:rPr lang="en-US" b="1" dirty="0" smtClean="0"/>
              <a:t> </a:t>
            </a:r>
            <a:r>
              <a:rPr lang="en-US" b="1" dirty="0" err="1" smtClean="0"/>
              <a:t>чини</a:t>
            </a:r>
            <a:r>
              <a:rPr lang="en-US" b="1" dirty="0" smtClean="0"/>
              <a:t> </a:t>
            </a:r>
            <a:r>
              <a:rPr lang="sr-Cyrl-RS" b="1" dirty="0" smtClean="0"/>
              <a:t>    </a:t>
            </a:r>
            <a:r>
              <a:rPr lang="en-US" b="1" dirty="0" err="1" smtClean="0"/>
              <a:t>Земљу</a:t>
            </a:r>
            <a:r>
              <a:rPr lang="en-US" b="1" dirty="0" smtClean="0"/>
              <a:t> </a:t>
            </a:r>
            <a:r>
              <a:rPr lang="en-US" b="1" dirty="0" err="1" smtClean="0"/>
              <a:t>све</a:t>
            </a:r>
            <a:r>
              <a:rPr lang="en-US" b="1" dirty="0" smtClean="0"/>
              <a:t> </a:t>
            </a:r>
            <a:r>
              <a:rPr lang="en-US" b="1" dirty="0" err="1" smtClean="0"/>
              <a:t>топлијом</a:t>
            </a:r>
            <a:r>
              <a:rPr lang="en-US" b="1" dirty="0" smtClean="0"/>
              <a:t>.</a:t>
            </a:r>
            <a:r>
              <a:rPr lang="en-US" dirty="0" smtClean="0"/>
              <a:t/>
            </a:r>
            <a:br>
              <a:rPr lang="en-US" dirty="0" smtClean="0"/>
            </a:br>
            <a:endParaRPr lang="en-US" dirty="0"/>
          </a:p>
        </p:txBody>
      </p:sp>
      <p:sp>
        <p:nvSpPr>
          <p:cNvPr id="5" name="Title 1"/>
          <p:cNvSpPr txBox="1">
            <a:spLocks/>
          </p:cNvSpPr>
          <p:nvPr/>
        </p:nvSpPr>
        <p:spPr>
          <a:xfrm>
            <a:off x="467544" y="404664"/>
            <a:ext cx="8229600" cy="562074"/>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RS" sz="3600" b="0" i="0" u="none" strike="noStrike" kern="1200" cap="none" spc="0" normalizeH="0" baseline="0" noProof="0" dirty="0" smtClean="0">
                <a:ln>
                  <a:noFill/>
                </a:ln>
                <a:solidFill>
                  <a:schemeClr val="tx1"/>
                </a:solidFill>
                <a:effectLst/>
                <a:uLnTx/>
                <a:uFillTx/>
                <a:latin typeface="+mj-lt"/>
                <a:ea typeface="+mj-ea"/>
                <a:cs typeface="+mj-cs"/>
              </a:rPr>
              <a:t>ЕФЕКАТ СТАКЛЕНЕ БАШТЕ</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4818" name="Picture 2" descr="http://itech.dickinson.edu/chemistry/wp-content/uploads/2008/04/greenhouse-effect.jpg"/>
          <p:cNvPicPr>
            <a:picLocks noChangeAspect="1" noChangeArrowheads="1"/>
          </p:cNvPicPr>
          <p:nvPr/>
        </p:nvPicPr>
        <p:blipFill>
          <a:blip r:embed="rId2" cstate="print"/>
          <a:srcRect/>
          <a:stretch>
            <a:fillRect/>
          </a:stretch>
        </p:blipFill>
        <p:spPr bwMode="auto">
          <a:xfrm>
            <a:off x="5308863" y="3501008"/>
            <a:ext cx="3835137" cy="3356992"/>
          </a:xfrm>
          <a:prstGeom prst="rect">
            <a:avLst/>
          </a:prstGeom>
          <a:noFill/>
        </p:spPr>
      </p:pic>
      <p:pic>
        <p:nvPicPr>
          <p:cNvPr id="34820" name="Picture 4" descr="http://www.scienceclarified.com/images/uesc_05_img0286.jpg"/>
          <p:cNvPicPr>
            <a:picLocks noChangeAspect="1" noChangeArrowheads="1"/>
          </p:cNvPicPr>
          <p:nvPr/>
        </p:nvPicPr>
        <p:blipFill>
          <a:blip r:embed="rId3" cstate="print"/>
          <a:srcRect/>
          <a:stretch>
            <a:fillRect/>
          </a:stretch>
        </p:blipFill>
        <p:spPr bwMode="auto">
          <a:xfrm>
            <a:off x="323527" y="4581128"/>
            <a:ext cx="4819011" cy="22768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3168352"/>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pPr indent="-360000">
              <a:lnSpc>
                <a:spcPct val="120000"/>
              </a:lnSpc>
            </a:pPr>
            <a:r>
              <a:rPr lang="en-US" dirty="0" err="1" smtClean="0"/>
              <a:t>Разлог</a:t>
            </a:r>
            <a:r>
              <a:rPr lang="en-US" dirty="0" smtClean="0"/>
              <a:t> </a:t>
            </a:r>
            <a:r>
              <a:rPr lang="en-US" dirty="0" err="1" smtClean="0"/>
              <a:t>што</a:t>
            </a:r>
            <a:r>
              <a:rPr lang="en-US" dirty="0" smtClean="0"/>
              <a:t> </a:t>
            </a:r>
            <a:r>
              <a:rPr lang="en-US" dirty="0" err="1" smtClean="0"/>
              <a:t>то</a:t>
            </a:r>
            <a:r>
              <a:rPr lang="en-US" dirty="0" smtClean="0"/>
              <a:t> </a:t>
            </a:r>
            <a:r>
              <a:rPr lang="en-US" dirty="0" err="1" smtClean="0"/>
              <a:t>радимо</a:t>
            </a:r>
            <a:r>
              <a:rPr lang="en-US" dirty="0" smtClean="0"/>
              <a:t> </a:t>
            </a:r>
            <a:r>
              <a:rPr lang="en-US" dirty="0" err="1" smtClean="0"/>
              <a:t>је</a:t>
            </a:r>
            <a:r>
              <a:rPr lang="en-US" dirty="0" smtClean="0"/>
              <a:t> </a:t>
            </a:r>
            <a:r>
              <a:rPr lang="en-US" dirty="0" err="1" smtClean="0">
                <a:solidFill>
                  <a:srgbClr val="FF0000"/>
                </a:solidFill>
              </a:rPr>
              <a:t>да</a:t>
            </a:r>
            <a:r>
              <a:rPr lang="en-US" dirty="0" smtClean="0">
                <a:solidFill>
                  <a:srgbClr val="FF0000"/>
                </a:solidFill>
              </a:rPr>
              <a:t> </a:t>
            </a:r>
            <a:r>
              <a:rPr lang="en-US" dirty="0" err="1" smtClean="0">
                <a:solidFill>
                  <a:srgbClr val="FF0000"/>
                </a:solidFill>
              </a:rPr>
              <a:t>задовољимо</a:t>
            </a:r>
            <a:r>
              <a:rPr lang="en-US" dirty="0" smtClean="0">
                <a:solidFill>
                  <a:srgbClr val="FF0000"/>
                </a:solidFill>
              </a:rPr>
              <a:t> </a:t>
            </a:r>
            <a:r>
              <a:rPr lang="en-US" dirty="0" err="1" smtClean="0">
                <a:solidFill>
                  <a:srgbClr val="FF0000"/>
                </a:solidFill>
              </a:rPr>
              <a:t>нашу</a:t>
            </a:r>
            <a:r>
              <a:rPr lang="en-US" dirty="0" smtClean="0">
                <a:solidFill>
                  <a:srgbClr val="FF0000"/>
                </a:solidFill>
              </a:rPr>
              <a:t> </a:t>
            </a:r>
            <a:r>
              <a:rPr lang="en-US" dirty="0" err="1" smtClean="0">
                <a:solidFill>
                  <a:srgbClr val="FF0000"/>
                </a:solidFill>
              </a:rPr>
              <a:t>потребу</a:t>
            </a:r>
            <a:r>
              <a:rPr lang="en-US" dirty="0" smtClean="0">
                <a:solidFill>
                  <a:srgbClr val="FF0000"/>
                </a:solidFill>
              </a:rPr>
              <a:t> </a:t>
            </a:r>
            <a:r>
              <a:rPr lang="en-US" dirty="0" err="1" smtClean="0">
                <a:solidFill>
                  <a:srgbClr val="FF0000"/>
                </a:solidFill>
              </a:rPr>
              <a:t>за</a:t>
            </a:r>
            <a:r>
              <a:rPr lang="en-US" dirty="0" smtClean="0">
                <a:solidFill>
                  <a:srgbClr val="FF0000"/>
                </a:solidFill>
              </a:rPr>
              <a:t> </a:t>
            </a:r>
            <a:r>
              <a:rPr lang="en-US" dirty="0" err="1" smtClean="0">
                <a:solidFill>
                  <a:srgbClr val="FF0000"/>
                </a:solidFill>
              </a:rPr>
              <a:t>енергијом</a:t>
            </a:r>
            <a:r>
              <a:rPr lang="en-US" dirty="0" smtClean="0">
                <a:solidFill>
                  <a:srgbClr val="FF0000"/>
                </a:solidFill>
              </a:rPr>
              <a:t>. </a:t>
            </a:r>
            <a:r>
              <a:rPr lang="en-US" dirty="0" smtClean="0"/>
              <a:t/>
            </a:r>
            <a:br>
              <a:rPr lang="en-US" dirty="0" smtClean="0"/>
            </a:br>
            <a:r>
              <a:rPr lang="en-US" dirty="0" err="1" smtClean="0"/>
              <a:t>Уколико</a:t>
            </a:r>
            <a:r>
              <a:rPr lang="en-US" dirty="0" smtClean="0"/>
              <a:t> </a:t>
            </a:r>
            <a:r>
              <a:rPr lang="en-US" dirty="0" err="1" smtClean="0"/>
              <a:t>се</a:t>
            </a:r>
            <a:r>
              <a:rPr lang="en-US" dirty="0" smtClean="0"/>
              <a:t> </a:t>
            </a:r>
            <a:r>
              <a:rPr lang="en-US" dirty="0" err="1" smtClean="0"/>
              <a:t>овај</a:t>
            </a:r>
            <a:r>
              <a:rPr lang="en-US" dirty="0" smtClean="0"/>
              <a:t> </a:t>
            </a:r>
            <a:r>
              <a:rPr lang="en-US" dirty="0" err="1" smtClean="0"/>
              <a:t>тренд</a:t>
            </a:r>
            <a:r>
              <a:rPr lang="en-US" dirty="0" smtClean="0"/>
              <a:t> </a:t>
            </a:r>
            <a:r>
              <a:rPr lang="en-US" dirty="0" err="1" smtClean="0"/>
              <a:t>настави</a:t>
            </a:r>
            <a:r>
              <a:rPr lang="en-US" dirty="0" smtClean="0"/>
              <a:t>, </a:t>
            </a:r>
            <a:r>
              <a:rPr lang="en-US" dirty="0" err="1" smtClean="0"/>
              <a:t>прогнозе</a:t>
            </a:r>
            <a:r>
              <a:rPr lang="en-US" dirty="0" smtClean="0"/>
              <a:t> </a:t>
            </a:r>
            <a:r>
              <a:rPr lang="en-US" dirty="0" err="1" smtClean="0"/>
              <a:t>су</a:t>
            </a:r>
            <a:r>
              <a:rPr lang="en-US" dirty="0" smtClean="0"/>
              <a:t> </a:t>
            </a:r>
            <a:r>
              <a:rPr lang="en-US" dirty="0" err="1" smtClean="0"/>
              <a:t>веома</a:t>
            </a:r>
            <a:r>
              <a:rPr lang="en-US" dirty="0" smtClean="0"/>
              <a:t> </a:t>
            </a:r>
            <a:r>
              <a:rPr lang="en-US" dirty="0" err="1" smtClean="0"/>
              <a:t>црне</a:t>
            </a:r>
            <a:r>
              <a:rPr lang="en-US" dirty="0" smtClean="0"/>
              <a:t>, </a:t>
            </a:r>
            <a:r>
              <a:rPr lang="en-US" dirty="0" err="1" smtClean="0"/>
              <a:t>како</a:t>
            </a:r>
            <a:r>
              <a:rPr lang="en-US" dirty="0" smtClean="0"/>
              <a:t> </a:t>
            </a:r>
            <a:r>
              <a:rPr lang="en-US" dirty="0" err="1" smtClean="0"/>
              <a:t>за</a:t>
            </a:r>
            <a:r>
              <a:rPr lang="en-US" dirty="0" smtClean="0"/>
              <a:t> </a:t>
            </a:r>
            <a:r>
              <a:rPr lang="en-US" dirty="0" err="1" smtClean="0"/>
              <a:t>жива</a:t>
            </a:r>
            <a:r>
              <a:rPr lang="en-US" dirty="0" smtClean="0"/>
              <a:t> </a:t>
            </a:r>
            <a:r>
              <a:rPr lang="en-US" dirty="0" err="1" smtClean="0"/>
              <a:t>бића</a:t>
            </a:r>
            <a:r>
              <a:rPr lang="en-US" dirty="0" smtClean="0"/>
              <a:t>, </a:t>
            </a:r>
            <a:r>
              <a:rPr lang="en-US" dirty="0" err="1" smtClean="0"/>
              <a:t>тако</a:t>
            </a:r>
            <a:r>
              <a:rPr lang="en-US" dirty="0" smtClean="0"/>
              <a:t> и </a:t>
            </a:r>
            <a:r>
              <a:rPr lang="en-US" dirty="0" err="1" smtClean="0"/>
              <a:t>за</a:t>
            </a:r>
            <a:r>
              <a:rPr lang="en-US" dirty="0" smtClean="0"/>
              <a:t> </a:t>
            </a:r>
            <a:r>
              <a:rPr lang="en-US" dirty="0" err="1" smtClean="0"/>
              <a:t>човечанство</a:t>
            </a:r>
            <a:r>
              <a:rPr lang="en-US" dirty="0" smtClean="0"/>
              <a:t>. </a:t>
            </a:r>
          </a:p>
          <a:p>
            <a:pPr indent="-360000">
              <a:lnSpc>
                <a:spcPct val="120000"/>
              </a:lnSpc>
            </a:pPr>
            <a:r>
              <a:rPr lang="en-US" b="1" dirty="0" err="1" smtClean="0"/>
              <a:t>Климатске</a:t>
            </a:r>
            <a:r>
              <a:rPr lang="en-US" b="1" dirty="0" smtClean="0"/>
              <a:t> </a:t>
            </a:r>
            <a:r>
              <a:rPr lang="en-US" b="1" dirty="0" err="1" smtClean="0"/>
              <a:t>промене</a:t>
            </a:r>
            <a:r>
              <a:rPr lang="en-US" b="1" dirty="0" smtClean="0"/>
              <a:t> </a:t>
            </a:r>
            <a:r>
              <a:rPr lang="en-US" b="1" dirty="0" err="1" smtClean="0"/>
              <a:t>су</a:t>
            </a:r>
            <a:r>
              <a:rPr lang="en-US" b="1" dirty="0" smtClean="0"/>
              <a:t> </a:t>
            </a:r>
            <a:r>
              <a:rPr lang="en-US" b="1" dirty="0" err="1" smtClean="0"/>
              <a:t>се</a:t>
            </a:r>
            <a:r>
              <a:rPr lang="en-US" b="1" dirty="0" smtClean="0"/>
              <a:t> </a:t>
            </a:r>
            <a:r>
              <a:rPr lang="en-US" b="1" dirty="0" err="1" smtClean="0">
                <a:solidFill>
                  <a:srgbClr val="FF0000"/>
                </a:solidFill>
              </a:rPr>
              <a:t>између</a:t>
            </a:r>
            <a:r>
              <a:rPr lang="en-US" b="1" dirty="0" smtClean="0">
                <a:solidFill>
                  <a:srgbClr val="FF0000"/>
                </a:solidFill>
              </a:rPr>
              <a:t> 2001. и 2010. </a:t>
            </a:r>
            <a:r>
              <a:rPr lang="en-US" b="1" dirty="0" err="1" smtClean="0"/>
              <a:t>године</a:t>
            </a:r>
            <a:r>
              <a:rPr lang="en-US" b="1" dirty="0" smtClean="0"/>
              <a:t> </a:t>
            </a:r>
            <a:r>
              <a:rPr lang="en-US" b="1" dirty="0" err="1" smtClean="0"/>
              <a:t>убрзале</a:t>
            </a:r>
            <a:r>
              <a:rPr lang="en-US" b="1" dirty="0" smtClean="0"/>
              <a:t>, </a:t>
            </a:r>
            <a:r>
              <a:rPr lang="en-US" b="1" dirty="0" err="1" smtClean="0"/>
              <a:t>па</a:t>
            </a:r>
            <a:r>
              <a:rPr lang="en-US" b="1" dirty="0" smtClean="0"/>
              <a:t> </a:t>
            </a:r>
            <a:r>
              <a:rPr lang="en-US" b="1" dirty="0" err="1" smtClean="0"/>
              <a:t>је</a:t>
            </a:r>
            <a:r>
              <a:rPr lang="en-US" b="1" dirty="0" smtClean="0"/>
              <a:t> </a:t>
            </a:r>
            <a:r>
              <a:rPr lang="en-US" b="1" dirty="0" err="1" smtClean="0"/>
              <a:t>та</a:t>
            </a:r>
            <a:r>
              <a:rPr lang="en-US" b="1" dirty="0" smtClean="0"/>
              <a:t> </a:t>
            </a:r>
            <a:r>
              <a:rPr lang="en-US" b="1" dirty="0" err="1" smtClean="0">
                <a:solidFill>
                  <a:srgbClr val="FF0000"/>
                </a:solidFill>
              </a:rPr>
              <a:t>деценија</a:t>
            </a:r>
            <a:r>
              <a:rPr lang="en-US" b="1" dirty="0" smtClean="0">
                <a:solidFill>
                  <a:srgbClr val="FF0000"/>
                </a:solidFill>
              </a:rPr>
              <a:t> </a:t>
            </a:r>
            <a:r>
              <a:rPr lang="en-US" b="1" dirty="0" err="1" smtClean="0">
                <a:solidFill>
                  <a:srgbClr val="FF0000"/>
                </a:solidFill>
              </a:rPr>
              <a:t>била</a:t>
            </a:r>
            <a:r>
              <a:rPr lang="en-US" b="1" dirty="0" smtClean="0">
                <a:solidFill>
                  <a:srgbClr val="FF0000"/>
                </a:solidFill>
              </a:rPr>
              <a:t> </a:t>
            </a:r>
            <a:r>
              <a:rPr lang="en-US" b="1" dirty="0" err="1" smtClean="0">
                <a:solidFill>
                  <a:srgbClr val="FF0000"/>
                </a:solidFill>
              </a:rPr>
              <a:t>најтоплија</a:t>
            </a:r>
            <a:r>
              <a:rPr lang="en-US" b="1" dirty="0" smtClean="0">
                <a:solidFill>
                  <a:srgbClr val="FF0000"/>
                </a:solidFill>
              </a:rPr>
              <a:t> </a:t>
            </a:r>
            <a:r>
              <a:rPr lang="en-US" b="1" dirty="0" err="1" smtClean="0">
                <a:solidFill>
                  <a:srgbClr val="FF0000"/>
                </a:solidFill>
              </a:rPr>
              <a:t>откад</a:t>
            </a:r>
            <a:r>
              <a:rPr lang="en-US" b="1" dirty="0" smtClean="0">
                <a:solidFill>
                  <a:srgbClr val="FF0000"/>
                </a:solidFill>
              </a:rPr>
              <a:t> </a:t>
            </a:r>
            <a:r>
              <a:rPr lang="en-US" b="1" dirty="0" err="1" smtClean="0">
                <a:solidFill>
                  <a:srgbClr val="FF0000"/>
                </a:solidFill>
              </a:rPr>
              <a:t>је</a:t>
            </a:r>
            <a:r>
              <a:rPr lang="en-US" b="1" dirty="0" smtClean="0">
                <a:solidFill>
                  <a:srgbClr val="FF0000"/>
                </a:solidFill>
              </a:rPr>
              <a:t> </a:t>
            </a:r>
            <a:r>
              <a:rPr lang="en-US" b="1" dirty="0" err="1" smtClean="0">
                <a:solidFill>
                  <a:srgbClr val="FF0000"/>
                </a:solidFill>
              </a:rPr>
              <a:t>почела</a:t>
            </a:r>
            <a:r>
              <a:rPr lang="en-US" b="1" dirty="0" smtClean="0">
                <a:solidFill>
                  <a:srgbClr val="FF0000"/>
                </a:solidFill>
              </a:rPr>
              <a:t> </a:t>
            </a:r>
            <a:r>
              <a:rPr lang="en-US" b="1" dirty="0" err="1" smtClean="0">
                <a:solidFill>
                  <a:srgbClr val="FF0000"/>
                </a:solidFill>
              </a:rPr>
              <a:t>да</a:t>
            </a:r>
            <a:r>
              <a:rPr lang="en-US" b="1" dirty="0" smtClean="0">
                <a:solidFill>
                  <a:srgbClr val="FF0000"/>
                </a:solidFill>
              </a:rPr>
              <a:t> </a:t>
            </a:r>
            <a:r>
              <a:rPr lang="en-US" b="1" dirty="0" err="1" smtClean="0">
                <a:solidFill>
                  <a:srgbClr val="FF0000"/>
                </a:solidFill>
              </a:rPr>
              <a:t>се</a:t>
            </a:r>
            <a:r>
              <a:rPr lang="en-US" b="1" dirty="0" smtClean="0">
                <a:solidFill>
                  <a:srgbClr val="FF0000"/>
                </a:solidFill>
              </a:rPr>
              <a:t> </a:t>
            </a:r>
            <a:r>
              <a:rPr lang="en-US" b="1" dirty="0" err="1" smtClean="0">
                <a:solidFill>
                  <a:srgbClr val="FF0000"/>
                </a:solidFill>
              </a:rPr>
              <a:t>води</a:t>
            </a:r>
            <a:r>
              <a:rPr lang="en-US" b="1" dirty="0" smtClean="0">
                <a:solidFill>
                  <a:srgbClr val="FF0000"/>
                </a:solidFill>
              </a:rPr>
              <a:t> </a:t>
            </a:r>
            <a:r>
              <a:rPr lang="en-US" b="1" dirty="0" err="1" smtClean="0">
                <a:solidFill>
                  <a:srgbClr val="FF0000"/>
                </a:solidFill>
              </a:rPr>
              <a:t>евиденција</a:t>
            </a:r>
            <a:r>
              <a:rPr lang="en-US" b="1" dirty="0" smtClean="0">
                <a:solidFill>
                  <a:srgbClr val="FF0000"/>
                </a:solidFill>
              </a:rPr>
              <a:t>.</a:t>
            </a:r>
            <a:endParaRPr lang="en-US" dirty="0" smtClean="0">
              <a:solidFill>
                <a:srgbClr val="FF0000"/>
              </a:solidFill>
            </a:endParaRPr>
          </a:p>
          <a:p>
            <a:pPr indent="-360000">
              <a:lnSpc>
                <a:spcPct val="120000"/>
              </a:lnSpc>
            </a:pPr>
            <a:r>
              <a:rPr lang="en-US" b="1" dirty="0" err="1" smtClean="0"/>
              <a:t>Због</a:t>
            </a:r>
            <a:r>
              <a:rPr lang="en-US" b="1" dirty="0" smtClean="0"/>
              <a:t> </a:t>
            </a:r>
            <a:r>
              <a:rPr lang="en-US" b="1" dirty="0" err="1" smtClean="0"/>
              <a:t>огромних</a:t>
            </a:r>
            <a:r>
              <a:rPr lang="en-US" b="1" dirty="0" smtClean="0"/>
              <a:t> </a:t>
            </a:r>
            <a:r>
              <a:rPr lang="en-US" b="1" dirty="0" err="1" smtClean="0"/>
              <a:t>температура</a:t>
            </a:r>
            <a:r>
              <a:rPr lang="en-US" b="1" dirty="0" smtClean="0"/>
              <a:t> </a:t>
            </a:r>
            <a:r>
              <a:rPr lang="en-US" b="1" dirty="0" err="1" smtClean="0"/>
              <a:t>аустралијски</a:t>
            </a:r>
            <a:r>
              <a:rPr lang="en-US" b="1" dirty="0" smtClean="0"/>
              <a:t> </a:t>
            </a:r>
            <a:r>
              <a:rPr lang="en-US" b="1" dirty="0" err="1" smtClean="0"/>
              <a:t>прогностичари</a:t>
            </a:r>
            <a:r>
              <a:rPr lang="en-US" b="1" dirty="0" smtClean="0"/>
              <a:t> </a:t>
            </a:r>
            <a:r>
              <a:rPr lang="en-US" b="1" dirty="0" err="1" smtClean="0"/>
              <a:t>су</a:t>
            </a:r>
            <a:r>
              <a:rPr lang="en-US" b="1" dirty="0" smtClean="0"/>
              <a:t> </a:t>
            </a:r>
            <a:r>
              <a:rPr lang="en-US" b="1" dirty="0" err="1" smtClean="0"/>
              <a:t>морали</a:t>
            </a:r>
            <a:r>
              <a:rPr lang="en-US" b="1" dirty="0" smtClean="0"/>
              <a:t> </a:t>
            </a:r>
            <a:r>
              <a:rPr lang="en-US" b="1" dirty="0" err="1" smtClean="0"/>
              <a:t>да</a:t>
            </a:r>
            <a:r>
              <a:rPr lang="en-US" b="1" dirty="0" smtClean="0"/>
              <a:t> </a:t>
            </a:r>
            <a:r>
              <a:rPr lang="en-US" b="1" dirty="0" err="1" smtClean="0"/>
              <a:t>додају</a:t>
            </a:r>
            <a:r>
              <a:rPr lang="en-US" b="1" dirty="0" smtClean="0"/>
              <a:t> </a:t>
            </a:r>
            <a:r>
              <a:rPr lang="en-US" b="1" dirty="0" err="1" smtClean="0"/>
              <a:t>нову</a:t>
            </a:r>
            <a:r>
              <a:rPr lang="en-US" b="1" dirty="0" smtClean="0"/>
              <a:t> </a:t>
            </a:r>
            <a:r>
              <a:rPr lang="en-US" b="1" dirty="0" err="1" smtClean="0"/>
              <a:t>боју</a:t>
            </a:r>
            <a:r>
              <a:rPr lang="en-US" b="1" dirty="0" smtClean="0"/>
              <a:t> </a:t>
            </a:r>
            <a:r>
              <a:rPr lang="en-US" b="1" dirty="0" err="1" smtClean="0"/>
              <a:t>на</a:t>
            </a:r>
            <a:r>
              <a:rPr lang="en-US" b="1" dirty="0" smtClean="0"/>
              <a:t> </a:t>
            </a:r>
            <a:r>
              <a:rPr lang="en-US" b="1" dirty="0" err="1" smtClean="0"/>
              <a:t>своје</a:t>
            </a:r>
            <a:r>
              <a:rPr lang="en-US" b="1" dirty="0" smtClean="0"/>
              <a:t> </a:t>
            </a:r>
            <a:r>
              <a:rPr lang="en-US" b="1" dirty="0" err="1" smtClean="0"/>
              <a:t>мапе</a:t>
            </a:r>
            <a:r>
              <a:rPr lang="en-US" b="1" dirty="0" smtClean="0"/>
              <a:t> - </a:t>
            </a:r>
            <a:r>
              <a:rPr lang="en-US" b="1" dirty="0" err="1" smtClean="0"/>
              <a:t>тамнољубичасту</a:t>
            </a:r>
            <a:r>
              <a:rPr lang="en-US" b="1" dirty="0" smtClean="0"/>
              <a:t>. У </a:t>
            </a:r>
            <a:r>
              <a:rPr lang="en-US" b="1" dirty="0" err="1" smtClean="0"/>
              <a:t>преводу</a:t>
            </a:r>
            <a:r>
              <a:rPr lang="en-US" b="1" dirty="0" smtClean="0"/>
              <a:t>: </a:t>
            </a:r>
            <a:r>
              <a:rPr lang="en-US" sz="4500" b="1" dirty="0" err="1" smtClean="0">
                <a:solidFill>
                  <a:srgbClr val="FF0000"/>
                </a:solidFill>
              </a:rPr>
              <a:t>спасавај</a:t>
            </a:r>
            <a:r>
              <a:rPr lang="en-US" sz="4500" b="1" dirty="0" smtClean="0">
                <a:solidFill>
                  <a:srgbClr val="FF0000"/>
                </a:solidFill>
              </a:rPr>
              <a:t> </a:t>
            </a:r>
            <a:r>
              <a:rPr lang="en-US" sz="4500" b="1" dirty="0" err="1" smtClean="0">
                <a:solidFill>
                  <a:srgbClr val="FF0000"/>
                </a:solidFill>
              </a:rPr>
              <a:t>се</a:t>
            </a:r>
            <a:r>
              <a:rPr lang="en-US" sz="4500" b="1" dirty="0" smtClean="0">
                <a:solidFill>
                  <a:srgbClr val="FF0000"/>
                </a:solidFill>
              </a:rPr>
              <a:t> </a:t>
            </a:r>
            <a:r>
              <a:rPr lang="en-US" sz="4500" b="1" dirty="0" err="1" smtClean="0">
                <a:solidFill>
                  <a:srgbClr val="FF0000"/>
                </a:solidFill>
              </a:rPr>
              <a:t>ко</a:t>
            </a:r>
            <a:r>
              <a:rPr lang="en-US" sz="4500" b="1" dirty="0" smtClean="0">
                <a:solidFill>
                  <a:srgbClr val="FF0000"/>
                </a:solidFill>
              </a:rPr>
              <a:t> </a:t>
            </a:r>
            <a:r>
              <a:rPr lang="en-US" sz="4500" b="1" dirty="0" err="1" smtClean="0">
                <a:solidFill>
                  <a:srgbClr val="FF0000"/>
                </a:solidFill>
              </a:rPr>
              <a:t>може</a:t>
            </a:r>
            <a:r>
              <a:rPr lang="en-US" sz="4500" b="1" dirty="0" smtClean="0">
                <a:solidFill>
                  <a:srgbClr val="FF0000"/>
                </a:solidFill>
              </a:rPr>
              <a:t>! </a:t>
            </a:r>
            <a:endParaRPr lang="en-US" sz="4500" dirty="0" smtClean="0">
              <a:solidFill>
                <a:srgbClr val="FF0000"/>
              </a:solidFill>
            </a:endParaRPr>
          </a:p>
          <a:p>
            <a:endParaRPr lang="en-US" dirty="0"/>
          </a:p>
        </p:txBody>
      </p:sp>
      <p:sp>
        <p:nvSpPr>
          <p:cNvPr id="4" name="Title 1"/>
          <p:cNvSpPr>
            <a:spLocks noGrp="1"/>
          </p:cNvSpPr>
          <p:nvPr>
            <p:ph type="title"/>
          </p:nvPr>
        </p:nvSpPr>
        <p:spPr>
          <a:xfrm>
            <a:off x="457200" y="274638"/>
            <a:ext cx="8229600" cy="346050"/>
          </a:xfrm>
        </p:spPr>
        <p:txBody>
          <a:bodyPr>
            <a:normAutofit fontScale="90000"/>
          </a:bodyPr>
          <a:lstStyle/>
          <a:p>
            <a:r>
              <a:rPr lang="en-US" sz="3600" dirty="0" smtClean="0"/>
              <a:t>КЛИМАТСКЕ ПРОМЕНЕ</a:t>
            </a:r>
            <a:endParaRPr lang="en-US" dirty="0"/>
          </a:p>
        </p:txBody>
      </p:sp>
      <p:pic>
        <p:nvPicPr>
          <p:cNvPr id="33794" name="Picture 2" descr="http://guardianlv.com/wp-content/uploads/2013/09/New-IPCC-report-disproves-its-own-predictions-on-global-warm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720" y="4005064"/>
            <a:ext cx="5037774" cy="285293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141168"/>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n-US" dirty="0" err="1" smtClean="0"/>
              <a:t>Земља</a:t>
            </a:r>
            <a:r>
              <a:rPr lang="en-US" dirty="0" smtClean="0"/>
              <a:t> </a:t>
            </a:r>
            <a:r>
              <a:rPr lang="en-US" dirty="0" err="1" smtClean="0"/>
              <a:t>убрзано</a:t>
            </a:r>
            <a:r>
              <a:rPr lang="en-US" dirty="0" smtClean="0"/>
              <a:t> </a:t>
            </a:r>
            <a:r>
              <a:rPr lang="en-US" dirty="0" err="1" smtClean="0"/>
              <a:t>иде</a:t>
            </a:r>
            <a:r>
              <a:rPr lang="en-US" dirty="0" smtClean="0"/>
              <a:t> </a:t>
            </a:r>
            <a:r>
              <a:rPr lang="en-US" dirty="0" err="1" smtClean="0"/>
              <a:t>ка</a:t>
            </a:r>
            <a:r>
              <a:rPr lang="en-US" dirty="0" smtClean="0"/>
              <a:t> </a:t>
            </a:r>
            <a:r>
              <a:rPr lang="en-US" dirty="0" err="1" smtClean="0"/>
              <a:t>апокалиптичној</a:t>
            </a:r>
            <a:r>
              <a:rPr lang="en-US" dirty="0" smtClean="0"/>
              <a:t> </a:t>
            </a:r>
            <a:r>
              <a:rPr lang="en-US" dirty="0" err="1" smtClean="0"/>
              <a:t>будућности</a:t>
            </a:r>
            <a:r>
              <a:rPr lang="en-US" dirty="0" smtClean="0"/>
              <a:t> у </a:t>
            </a:r>
            <a:r>
              <a:rPr lang="en-US" dirty="0" err="1" smtClean="0"/>
              <a:t>којој</a:t>
            </a:r>
            <a:r>
              <a:rPr lang="en-US" dirty="0" smtClean="0"/>
              <a:t> </a:t>
            </a:r>
            <a:r>
              <a:rPr lang="en-US" dirty="0" err="1" smtClean="0"/>
              <a:t>би</a:t>
            </a:r>
            <a:r>
              <a:rPr lang="en-US" dirty="0" smtClean="0"/>
              <a:t> у </a:t>
            </a:r>
            <a:r>
              <a:rPr lang="en-US" dirty="0" err="1" smtClean="0"/>
              <a:t>року</a:t>
            </a:r>
            <a:r>
              <a:rPr lang="en-US" dirty="0" smtClean="0"/>
              <a:t> </a:t>
            </a:r>
            <a:r>
              <a:rPr lang="en-US" dirty="0" err="1" smtClean="0"/>
              <a:t>од</a:t>
            </a:r>
            <a:r>
              <a:rPr lang="en-US" dirty="0" smtClean="0"/>
              <a:t> 45 </a:t>
            </a:r>
            <a:r>
              <a:rPr lang="en-US" dirty="0" err="1" smtClean="0"/>
              <a:t>година</a:t>
            </a:r>
            <a:r>
              <a:rPr lang="en-US" dirty="0" smtClean="0"/>
              <a:t> у </a:t>
            </a:r>
            <a:r>
              <a:rPr lang="en-US" dirty="0" err="1" smtClean="0"/>
              <a:t>великим</a:t>
            </a:r>
            <a:r>
              <a:rPr lang="en-US" dirty="0" smtClean="0"/>
              <a:t> </a:t>
            </a:r>
            <a:r>
              <a:rPr lang="en-US" dirty="0" err="1" smtClean="0"/>
              <a:t>градовима</a:t>
            </a:r>
            <a:r>
              <a:rPr lang="en-US" dirty="0" smtClean="0"/>
              <a:t> </a:t>
            </a:r>
            <a:r>
              <a:rPr lang="en-US" dirty="0" err="1" smtClean="0"/>
              <a:t>живот</a:t>
            </a:r>
            <a:r>
              <a:rPr lang="en-US" dirty="0" smtClean="0"/>
              <a:t> </a:t>
            </a:r>
            <a:r>
              <a:rPr lang="en-US" dirty="0" err="1" smtClean="0"/>
              <a:t>могао</a:t>
            </a:r>
            <a:r>
              <a:rPr lang="en-US" dirty="0" smtClean="0"/>
              <a:t> </a:t>
            </a:r>
            <a:r>
              <a:rPr lang="en-US" dirty="0" err="1" smtClean="0"/>
              <a:t>да</a:t>
            </a:r>
            <a:r>
              <a:rPr lang="en-US" dirty="0" smtClean="0"/>
              <a:t> </a:t>
            </a:r>
            <a:r>
              <a:rPr lang="en-US" dirty="0" err="1" smtClean="0"/>
              <a:t>постане</a:t>
            </a:r>
            <a:r>
              <a:rPr lang="en-US" dirty="0" smtClean="0"/>
              <a:t> </a:t>
            </a:r>
            <a:r>
              <a:rPr lang="en-US" dirty="0" err="1" smtClean="0"/>
              <a:t>немогућ</a:t>
            </a:r>
            <a:r>
              <a:rPr lang="en-US" dirty="0" smtClean="0"/>
              <a:t>, </a:t>
            </a:r>
            <a:r>
              <a:rPr lang="en-US" dirty="0" err="1" smtClean="0"/>
              <a:t>јер</a:t>
            </a:r>
            <a:r>
              <a:rPr lang="en-US" dirty="0" smtClean="0"/>
              <a:t> </a:t>
            </a:r>
            <a:r>
              <a:rPr lang="en-US" dirty="0" err="1" smtClean="0"/>
              <a:t>ће</a:t>
            </a:r>
            <a:r>
              <a:rPr lang="en-US" dirty="0" smtClean="0"/>
              <a:t> </a:t>
            </a:r>
            <a:r>
              <a:rPr lang="en-US" dirty="0" err="1" smtClean="0"/>
              <a:t>очекивана</a:t>
            </a:r>
            <a:r>
              <a:rPr lang="en-US" dirty="0" smtClean="0"/>
              <a:t> </a:t>
            </a:r>
            <a:r>
              <a:rPr lang="en-US" dirty="0" err="1" smtClean="0"/>
              <a:t>температура</a:t>
            </a:r>
            <a:r>
              <a:rPr lang="en-US" dirty="0" smtClean="0"/>
              <a:t> </a:t>
            </a:r>
            <a:r>
              <a:rPr lang="en-US" dirty="0" err="1" smtClean="0"/>
              <a:t>бити</a:t>
            </a:r>
            <a:r>
              <a:rPr lang="en-US" dirty="0" smtClean="0"/>
              <a:t> </a:t>
            </a:r>
            <a:r>
              <a:rPr lang="sr-Cyrl-RS" dirty="0" smtClean="0"/>
              <a:t>до </a:t>
            </a:r>
            <a:r>
              <a:rPr lang="en-US" dirty="0" smtClean="0"/>
              <a:t>50 </a:t>
            </a:r>
            <a:r>
              <a:rPr lang="en-US" dirty="0" err="1" smtClean="0"/>
              <a:t>степени</a:t>
            </a:r>
            <a:r>
              <a:rPr lang="en-US" dirty="0" smtClean="0"/>
              <a:t> </a:t>
            </a:r>
            <a:r>
              <a:rPr lang="sr-Cyrl-RS" dirty="0" smtClean="0"/>
              <a:t>Ц</a:t>
            </a:r>
            <a:r>
              <a:rPr lang="en-US" dirty="0" err="1" smtClean="0"/>
              <a:t>елзијуса</a:t>
            </a:r>
            <a:r>
              <a:rPr lang="sr-Cyrl-RS" dirty="0" smtClean="0"/>
              <a:t>. </a:t>
            </a:r>
          </a:p>
          <a:p>
            <a:endParaRPr lang="en-US" dirty="0" smtClean="0"/>
          </a:p>
          <a:p>
            <a:r>
              <a:rPr lang="sr-Cyrl-RS" dirty="0" smtClean="0"/>
              <a:t>Једна од области која се најбрже загрева на Земљи је регија у којој живимо, Дунавско-Карпатски басен, а утицај климатских промена евидентан је и у Србији.</a:t>
            </a:r>
          </a:p>
          <a:p>
            <a:endParaRPr lang="en-US" dirty="0" smtClean="0"/>
          </a:p>
          <a:p>
            <a:r>
              <a:rPr lang="sr-Cyrl-RS" dirty="0" smtClean="0"/>
              <a:t>Ми већ сад немамо четири годишња доба, нема три месеца лета са температурама од 25 до 30 степени, већ , а онда период са повећаним падавинама. </a:t>
            </a:r>
            <a:endParaRPr lang="sr-Cyrl-RS" dirty="0" smtClean="0">
              <a:solidFill>
                <a:srgbClr val="FF0000"/>
              </a:solidFill>
            </a:endParaRPr>
          </a:p>
          <a:p>
            <a:r>
              <a:rPr lang="sr-Cyrl-RS" dirty="0" smtClean="0"/>
              <a:t>2007. године оборени су апсолутни температурни рекорди, када је у Сомбору после 57 година забележено 39.8 степени Целзијусових. Зиме су блаже, али са кратким периодима када се температуре нагло спуштају. </a:t>
            </a:r>
          </a:p>
          <a:p>
            <a:r>
              <a:rPr lang="sr-Cyrl-RS" dirty="0" smtClean="0">
                <a:solidFill>
                  <a:srgbClr val="FF0000"/>
                </a:solidFill>
              </a:rPr>
              <a:t>Због мање падавина до 2020. године количина воде у Србији ће опасти за 12.5%.</a:t>
            </a:r>
            <a:endParaRPr lang="en-US" dirty="0" smtClean="0">
              <a:solidFill>
                <a:srgbClr val="FF0000"/>
              </a:solidFill>
            </a:endParaRPr>
          </a:p>
          <a:p>
            <a:endParaRPr lang="en-US" dirty="0"/>
          </a:p>
        </p:txBody>
      </p:sp>
      <p:sp>
        <p:nvSpPr>
          <p:cNvPr id="4" name="Title 1"/>
          <p:cNvSpPr>
            <a:spLocks noGrp="1"/>
          </p:cNvSpPr>
          <p:nvPr>
            <p:ph type="title"/>
          </p:nvPr>
        </p:nvSpPr>
        <p:spPr>
          <a:xfrm>
            <a:off x="457200" y="274638"/>
            <a:ext cx="8229600" cy="490066"/>
          </a:xfrm>
        </p:spPr>
        <p:txBody>
          <a:bodyPr>
            <a:normAutofit fontScale="90000"/>
          </a:bodyPr>
          <a:lstStyle/>
          <a:p>
            <a:r>
              <a:rPr lang="en-US" sz="3600" dirty="0" smtClean="0"/>
              <a:t>КЛИМАТСКЕ ПРОМЕНЕ</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316835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n-US" dirty="0" err="1" smtClean="0"/>
              <a:t>Сматра</a:t>
            </a:r>
            <a:r>
              <a:rPr lang="en-US" dirty="0" smtClean="0"/>
              <a:t> </a:t>
            </a:r>
            <a:r>
              <a:rPr lang="en-US" dirty="0" err="1" smtClean="0"/>
              <a:t>се</a:t>
            </a:r>
            <a:r>
              <a:rPr lang="en-US" dirty="0" smtClean="0"/>
              <a:t> </a:t>
            </a:r>
            <a:r>
              <a:rPr lang="en-US" dirty="0" err="1" smtClean="0"/>
              <a:t>да</a:t>
            </a:r>
            <a:r>
              <a:rPr lang="en-US" dirty="0" smtClean="0"/>
              <a:t> </a:t>
            </a:r>
            <a:r>
              <a:rPr lang="en-US" dirty="0" err="1" smtClean="0"/>
              <a:t>ће</a:t>
            </a:r>
            <a:r>
              <a:rPr lang="en-US" dirty="0" smtClean="0"/>
              <a:t> </a:t>
            </a:r>
            <a:r>
              <a:rPr lang="en-US" dirty="0" err="1" smtClean="0"/>
              <a:t>се</a:t>
            </a:r>
            <a:r>
              <a:rPr lang="en-US" dirty="0" smtClean="0"/>
              <a:t> </a:t>
            </a:r>
            <a:r>
              <a:rPr lang="en-US" dirty="0" err="1" smtClean="0"/>
              <a:t>Земља</a:t>
            </a:r>
            <a:r>
              <a:rPr lang="en-US" dirty="0" smtClean="0"/>
              <a:t> </a:t>
            </a:r>
            <a:r>
              <a:rPr lang="en-US" dirty="0" err="1" smtClean="0">
                <a:solidFill>
                  <a:srgbClr val="FF0000"/>
                </a:solidFill>
              </a:rPr>
              <a:t>до</a:t>
            </a:r>
            <a:r>
              <a:rPr lang="en-US" dirty="0" smtClean="0">
                <a:solidFill>
                  <a:srgbClr val="FF0000"/>
                </a:solidFill>
              </a:rPr>
              <a:t> 2100. </a:t>
            </a:r>
            <a:r>
              <a:rPr lang="en-US" dirty="0" err="1" smtClean="0"/>
              <a:t>године</a:t>
            </a:r>
            <a:r>
              <a:rPr lang="en-US" dirty="0" smtClean="0"/>
              <a:t> </a:t>
            </a:r>
            <a:r>
              <a:rPr lang="en-US" dirty="0" err="1" smtClean="0"/>
              <a:t>највероватније</a:t>
            </a:r>
            <a:r>
              <a:rPr lang="en-US" dirty="0" smtClean="0"/>
              <a:t> </a:t>
            </a:r>
            <a:r>
              <a:rPr lang="en-US" dirty="0" err="1" smtClean="0"/>
              <a:t>загрејати</a:t>
            </a:r>
            <a:r>
              <a:rPr lang="en-US" dirty="0" smtClean="0"/>
              <a:t> </a:t>
            </a:r>
            <a:r>
              <a:rPr lang="en-US" dirty="0" err="1" smtClean="0"/>
              <a:t>за</a:t>
            </a:r>
            <a:r>
              <a:rPr lang="en-US" dirty="0" smtClean="0"/>
              <a:t> </a:t>
            </a:r>
            <a:r>
              <a:rPr lang="en-US" dirty="0" err="1" smtClean="0"/>
              <a:t>најмање</a:t>
            </a:r>
            <a:r>
              <a:rPr lang="en-US" dirty="0" smtClean="0"/>
              <a:t> </a:t>
            </a:r>
            <a:r>
              <a:rPr lang="en-US" dirty="0" smtClean="0">
                <a:solidFill>
                  <a:srgbClr val="FF0000"/>
                </a:solidFill>
              </a:rPr>
              <a:t>4 </a:t>
            </a:r>
            <a:r>
              <a:rPr lang="en-US" dirty="0" err="1" smtClean="0">
                <a:solidFill>
                  <a:srgbClr val="FF0000"/>
                </a:solidFill>
              </a:rPr>
              <a:t>степена</a:t>
            </a:r>
            <a:r>
              <a:rPr lang="en-US" dirty="0" smtClean="0">
                <a:solidFill>
                  <a:srgbClr val="FF0000"/>
                </a:solidFill>
              </a:rPr>
              <a:t> </a:t>
            </a:r>
            <a:r>
              <a:rPr lang="en-US" dirty="0" err="1" smtClean="0">
                <a:solidFill>
                  <a:srgbClr val="FF0000"/>
                </a:solidFill>
              </a:rPr>
              <a:t>Целзијуса</a:t>
            </a:r>
            <a:r>
              <a:rPr lang="en-US" dirty="0" smtClean="0"/>
              <a:t>, </a:t>
            </a:r>
            <a:r>
              <a:rPr lang="en-US" dirty="0" err="1" smtClean="0"/>
              <a:t>што</a:t>
            </a:r>
            <a:r>
              <a:rPr lang="en-US" dirty="0" smtClean="0"/>
              <a:t> </a:t>
            </a:r>
            <a:r>
              <a:rPr lang="en-US" dirty="0" err="1" smtClean="0"/>
              <a:t>би</a:t>
            </a:r>
            <a:r>
              <a:rPr lang="en-US" dirty="0" smtClean="0"/>
              <a:t> </a:t>
            </a:r>
            <a:r>
              <a:rPr lang="en-US" dirty="0" err="1" smtClean="0"/>
              <a:t>живот</a:t>
            </a:r>
            <a:r>
              <a:rPr lang="en-US" dirty="0" smtClean="0"/>
              <a:t> </a:t>
            </a:r>
            <a:r>
              <a:rPr lang="en-US" dirty="0" err="1" smtClean="0"/>
              <a:t>учинило</a:t>
            </a:r>
            <a:r>
              <a:rPr lang="en-US" dirty="0" smtClean="0"/>
              <a:t> </a:t>
            </a:r>
            <a:r>
              <a:rPr lang="en-US" dirty="0" err="1" smtClean="0"/>
              <a:t>немогућим</a:t>
            </a:r>
            <a:r>
              <a:rPr lang="en-US" dirty="0" smtClean="0"/>
              <a:t> у </a:t>
            </a:r>
            <a:r>
              <a:rPr lang="en-US" dirty="0" err="1" smtClean="0"/>
              <a:t>тропским</a:t>
            </a:r>
            <a:r>
              <a:rPr lang="en-US" dirty="0" smtClean="0"/>
              <a:t> </a:t>
            </a:r>
            <a:r>
              <a:rPr lang="en-US" dirty="0" err="1" smtClean="0"/>
              <a:t>подручјима</a:t>
            </a:r>
            <a:r>
              <a:rPr lang="en-US" dirty="0" smtClean="0"/>
              <a:t>, а </a:t>
            </a:r>
            <a:r>
              <a:rPr lang="en-US" dirty="0" err="1" smtClean="0"/>
              <a:t>довело</a:t>
            </a:r>
            <a:r>
              <a:rPr lang="en-US" dirty="0" smtClean="0"/>
              <a:t> </a:t>
            </a:r>
            <a:r>
              <a:rPr lang="en-US" dirty="0" err="1" smtClean="0"/>
              <a:t>до</a:t>
            </a:r>
            <a:r>
              <a:rPr lang="en-US" dirty="0" smtClean="0"/>
              <a:t> </a:t>
            </a:r>
            <a:r>
              <a:rPr lang="en-US" dirty="0" err="1" smtClean="0"/>
              <a:t>топљења</a:t>
            </a:r>
            <a:r>
              <a:rPr lang="en-US" dirty="0" smtClean="0"/>
              <a:t> </a:t>
            </a:r>
            <a:r>
              <a:rPr lang="en-US" dirty="0" err="1" smtClean="0"/>
              <a:t>леда</a:t>
            </a:r>
            <a:r>
              <a:rPr lang="en-US" dirty="0" smtClean="0"/>
              <a:t> </a:t>
            </a:r>
            <a:r>
              <a:rPr lang="en-US" dirty="0" err="1" smtClean="0"/>
              <a:t>на</a:t>
            </a:r>
            <a:r>
              <a:rPr lang="en-US" dirty="0" smtClean="0"/>
              <a:t> </a:t>
            </a:r>
            <a:r>
              <a:rPr lang="en-US" dirty="0" err="1" smtClean="0"/>
              <a:t>Гренланду</a:t>
            </a:r>
            <a:r>
              <a:rPr lang="en-US" dirty="0" smtClean="0"/>
              <a:t> и </a:t>
            </a:r>
            <a:r>
              <a:rPr lang="en-US" dirty="0" err="1" smtClean="0"/>
              <a:t>делу</a:t>
            </a:r>
            <a:r>
              <a:rPr lang="en-US" dirty="0" smtClean="0"/>
              <a:t> </a:t>
            </a:r>
            <a:r>
              <a:rPr lang="en-US" dirty="0" err="1" smtClean="0"/>
              <a:t>Антарктика</a:t>
            </a:r>
            <a:r>
              <a:rPr lang="en-US" dirty="0" smtClean="0"/>
              <a:t>, </a:t>
            </a:r>
            <a:r>
              <a:rPr lang="en-US" dirty="0" err="1" smtClean="0"/>
              <a:t>што</a:t>
            </a:r>
            <a:r>
              <a:rPr lang="en-US" dirty="0" smtClean="0"/>
              <a:t> </a:t>
            </a:r>
            <a:r>
              <a:rPr lang="en-US" dirty="0" err="1" smtClean="0"/>
              <a:t>би</a:t>
            </a:r>
            <a:r>
              <a:rPr lang="en-US" dirty="0" smtClean="0"/>
              <a:t> </a:t>
            </a:r>
            <a:r>
              <a:rPr lang="en-US" dirty="0" err="1" smtClean="0"/>
              <a:t>резултовало</a:t>
            </a:r>
            <a:r>
              <a:rPr lang="en-US" dirty="0" smtClean="0"/>
              <a:t> </a:t>
            </a:r>
            <a:r>
              <a:rPr lang="en-US" dirty="0" err="1" smtClean="0"/>
              <a:t>порастом</a:t>
            </a:r>
            <a:r>
              <a:rPr lang="en-US" dirty="0" smtClean="0"/>
              <a:t> </a:t>
            </a:r>
            <a:r>
              <a:rPr lang="en-US" dirty="0" err="1" smtClean="0"/>
              <a:t>нивоа</a:t>
            </a:r>
            <a:r>
              <a:rPr lang="en-US" dirty="0" smtClean="0"/>
              <a:t> </a:t>
            </a:r>
            <a:r>
              <a:rPr lang="en-US" dirty="0" err="1" smtClean="0"/>
              <a:t>мора</a:t>
            </a:r>
            <a:r>
              <a:rPr lang="en-US" dirty="0" smtClean="0"/>
              <a:t> </a:t>
            </a:r>
            <a:r>
              <a:rPr lang="en-US" dirty="0" err="1" smtClean="0"/>
              <a:t>за</a:t>
            </a:r>
            <a:r>
              <a:rPr lang="en-US" dirty="0" smtClean="0"/>
              <a:t> </a:t>
            </a:r>
            <a:r>
              <a:rPr lang="en-US" dirty="0" err="1" smtClean="0"/>
              <a:t>много</a:t>
            </a:r>
            <a:r>
              <a:rPr lang="en-US" dirty="0" smtClean="0"/>
              <a:t> </a:t>
            </a:r>
            <a:r>
              <a:rPr lang="en-US" dirty="0" err="1" smtClean="0"/>
              <a:t>метара</a:t>
            </a:r>
            <a:r>
              <a:rPr lang="en-US" dirty="0" smtClean="0"/>
              <a:t>.</a:t>
            </a:r>
          </a:p>
          <a:p>
            <a:r>
              <a:rPr lang="sr-Cyrl-RS" dirty="0" smtClean="0"/>
              <a:t>На Гренланду сваке године нестаје око 260 гигатона леда, а на планинама нестају глечери за 194 гигатона годишње. На Антарктику нестаје годишње 189 гигатона леда. </a:t>
            </a:r>
            <a:r>
              <a:rPr lang="en-US" dirty="0" smtClean="0"/>
              <a:t/>
            </a:r>
            <a:br>
              <a:rPr lang="en-US" dirty="0" smtClean="0"/>
            </a:br>
            <a:endParaRPr lang="en-US" dirty="0"/>
          </a:p>
        </p:txBody>
      </p:sp>
      <p:sp>
        <p:nvSpPr>
          <p:cNvPr id="4" name="Title 1"/>
          <p:cNvSpPr>
            <a:spLocks noGrp="1"/>
          </p:cNvSpPr>
          <p:nvPr>
            <p:ph type="title"/>
          </p:nvPr>
        </p:nvSpPr>
        <p:spPr>
          <a:xfrm>
            <a:off x="457200" y="274638"/>
            <a:ext cx="8229600" cy="562074"/>
          </a:xfrm>
        </p:spPr>
        <p:txBody>
          <a:bodyPr>
            <a:normAutofit fontScale="90000"/>
          </a:bodyPr>
          <a:lstStyle/>
          <a:p>
            <a:r>
              <a:rPr lang="en-US" sz="3600" dirty="0" smtClean="0"/>
              <a:t>КЛИМАТСКЕ ПРОМЕНЕ</a:t>
            </a:r>
            <a:endParaRPr lang="en-US" dirty="0"/>
          </a:p>
        </p:txBody>
      </p:sp>
      <p:sp>
        <p:nvSpPr>
          <p:cNvPr id="5" name="TextBox 4"/>
          <p:cNvSpPr txBox="1"/>
          <p:nvPr/>
        </p:nvSpPr>
        <p:spPr>
          <a:xfrm>
            <a:off x="0" y="4797152"/>
            <a:ext cx="9144000" cy="369332"/>
          </a:xfrm>
          <a:prstGeom prst="rect">
            <a:avLst/>
          </a:prstGeom>
          <a:noFill/>
        </p:spPr>
        <p:txBody>
          <a:bodyPr wrap="square" rtlCol="0">
            <a:spAutoFit/>
          </a:bodyPr>
          <a:lstStyle/>
          <a:p>
            <a:endParaRPr lang="en-US" dirty="0"/>
          </a:p>
        </p:txBody>
      </p:sp>
      <p:pic>
        <p:nvPicPr>
          <p:cNvPr id="43010" name="Picture 2" descr="http://www.detectingdesign.com/images/AncientIce/Portage%20Glacier%20Mel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4221088"/>
            <a:ext cx="4644008" cy="2636912"/>
          </a:xfrm>
          <a:prstGeom prst="rect">
            <a:avLst/>
          </a:prstGeom>
          <a:noFill/>
        </p:spPr>
      </p:pic>
      <p:pic>
        <p:nvPicPr>
          <p:cNvPr id="43012" name="Picture 4" descr="http://itsinterestingdotcom.files.wordpress.com/2012/10/polar_ice_cap.gif?w=6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21088"/>
            <a:ext cx="4435172" cy="26369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idx="1"/>
          </p:nvPr>
        </p:nvSpPr>
        <p:spPr>
          <a:xfrm>
            <a:off x="0" y="1268760"/>
            <a:ext cx="9144000" cy="276490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3200" b="0" i="0" u="none" strike="noStrike" kern="1200" cap="none" spc="0" normalizeH="0" baseline="0" noProof="0" dirty="0" smtClean="0">
                <a:ln>
                  <a:noFill/>
                </a:ln>
                <a:solidFill>
                  <a:schemeClr val="tx1"/>
                </a:solidFill>
                <a:effectLst/>
                <a:uLnTx/>
                <a:uFillTx/>
                <a:latin typeface="+mn-lt"/>
                <a:ea typeface="+mn-ea"/>
                <a:cs typeface="+mn-cs"/>
              </a:rPr>
              <a:t>Уколико се загревање настави садашњим темпом, ниво светских мора до 2050. године подићи ће се за читав метар.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3200" b="0" i="0" u="none" strike="noStrike" kern="1200" cap="none" spc="0" normalizeH="0" baseline="0" noProof="0" dirty="0" smtClean="0">
                <a:ln>
                  <a:noFill/>
                </a:ln>
                <a:solidFill>
                  <a:schemeClr val="tx1"/>
                </a:solidFill>
                <a:effectLst/>
                <a:uLnTx/>
                <a:uFillTx/>
                <a:latin typeface="+mn-lt"/>
                <a:ea typeface="+mn-ea"/>
                <a:cs typeface="+mn-cs"/>
              </a:rPr>
              <a:t>Као прва жртва глобалног загревања, Малдиви ће бити потопљени јер је њихова просечна надморска висина 1.5 метара.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3200" b="0" i="0" u="none" strike="noStrike" kern="1200" cap="none" spc="0" normalizeH="0" baseline="0" noProof="0" dirty="0" smtClean="0">
                <a:ln>
                  <a:noFill/>
                </a:ln>
                <a:solidFill>
                  <a:schemeClr val="tx1"/>
                </a:solidFill>
                <a:effectLst/>
                <a:uLnTx/>
                <a:uFillTx/>
                <a:latin typeface="+mn-lt"/>
                <a:ea typeface="+mn-ea"/>
                <a:cs typeface="+mn-cs"/>
              </a:rPr>
              <a:t>Велики приобални градови попут Њујорка, Мајамија, Њу Орлеанса, Тампе, Бостона (САД), Бомбаја (Индија), Осаке, Нагоје (Јапан) неколико градова у Кини, Александрија (Египат), Напуљ (Италија) би били потопљени</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a:spLocks noGrp="1"/>
          </p:cNvSpPr>
          <p:nvPr>
            <p:ph type="title"/>
          </p:nvPr>
        </p:nvSpPr>
        <p:spPr>
          <a:xfrm>
            <a:off x="457200" y="274638"/>
            <a:ext cx="8229600" cy="706090"/>
          </a:xfrm>
        </p:spPr>
        <p:txBody>
          <a:bodyPr>
            <a:normAutofit/>
          </a:bodyPr>
          <a:lstStyle/>
          <a:p>
            <a:r>
              <a:rPr lang="en-US" sz="3600" dirty="0" smtClean="0"/>
              <a:t>КЛИМАТСКЕ ПРОМЕНЕ</a:t>
            </a:r>
            <a:endParaRPr lang="en-US" dirty="0"/>
          </a:p>
        </p:txBody>
      </p:sp>
      <p:pic>
        <p:nvPicPr>
          <p:cNvPr id="46082" name="Picture 2" descr="http://www.remotelands.com/images/itinerary_more/1311120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4077072"/>
            <a:ext cx="4644008" cy="2780928"/>
          </a:xfrm>
          <a:prstGeom prst="rect">
            <a:avLst/>
          </a:prstGeom>
          <a:noFill/>
        </p:spPr>
      </p:pic>
      <p:pic>
        <p:nvPicPr>
          <p:cNvPr id="46084" name="Picture 4" descr="http://d243395j6jqdl3.cloudfront.net/wp-content/uploads/2013/04/rise-of-sea-levels-is-the-greatest-lie-ever-tol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68003"/>
            <a:ext cx="4499992" cy="278999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7"/>
            <a:ext cx="9144000" cy="3528391"/>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fontAlgn="base">
              <a:buNone/>
            </a:pPr>
            <a:r>
              <a:rPr lang="sr-Cyrl-RS" dirty="0" smtClean="0"/>
              <a:t>Глобални ефекти климатских промена</a:t>
            </a:r>
            <a:r>
              <a:rPr lang="en-US" dirty="0" smtClean="0"/>
              <a:t>:</a:t>
            </a:r>
            <a:endParaRPr lang="sr-Cyrl-RS" dirty="0" smtClean="0"/>
          </a:p>
          <a:p>
            <a:pPr fontAlgn="base">
              <a:buNone/>
            </a:pPr>
            <a:endParaRPr lang="sr-Cyrl-RS" dirty="0" smtClean="0"/>
          </a:p>
          <a:p>
            <a:pPr fontAlgn="base">
              <a:buNone/>
            </a:pPr>
            <a:r>
              <a:rPr lang="sr-Cyrl-RS" dirty="0" smtClean="0"/>
              <a:t>1. Уобичајене временске прилике изостају. Случајеви суше и поплава све су чешћи и екстремнији.</a:t>
            </a:r>
            <a:endParaRPr lang="en-US" dirty="0" smtClean="0"/>
          </a:p>
          <a:p>
            <a:pPr fontAlgn="base">
              <a:buNone/>
            </a:pPr>
            <a:r>
              <a:rPr lang="sr-Cyrl-RS" dirty="0" smtClean="0"/>
              <a:t>2. У многим подручјима пораст температуре и суша ограничиће пољопривредну производњу (код нас угрожене Војводина и источна Србија). </a:t>
            </a:r>
            <a:endParaRPr lang="en-US" dirty="0" smtClean="0"/>
          </a:p>
          <a:p>
            <a:pPr fontAlgn="base">
              <a:buNone/>
            </a:pPr>
            <a:r>
              <a:rPr lang="sr-Cyrl-RS" dirty="0" smtClean="0"/>
              <a:t>3. Вода за пиће, индустријску и пољопривредну употребу постаће оскудна, јер пораст температуре још више угрожава већ погођене ресурсе подземних вода</a:t>
            </a:r>
            <a:endParaRPr lang="en-US" dirty="0" smtClean="0"/>
          </a:p>
          <a:p>
            <a:endParaRPr lang="en-US" dirty="0"/>
          </a:p>
        </p:txBody>
      </p:sp>
      <p:sp>
        <p:nvSpPr>
          <p:cNvPr id="4" name="Title 1"/>
          <p:cNvSpPr>
            <a:spLocks noGrp="1"/>
          </p:cNvSpPr>
          <p:nvPr>
            <p:ph type="title"/>
          </p:nvPr>
        </p:nvSpPr>
        <p:spPr>
          <a:xfrm>
            <a:off x="457200" y="274638"/>
            <a:ext cx="8229600" cy="418058"/>
          </a:xfrm>
        </p:spPr>
        <p:txBody>
          <a:bodyPr>
            <a:normAutofit fontScale="90000"/>
          </a:bodyPr>
          <a:lstStyle/>
          <a:p>
            <a:r>
              <a:rPr lang="en-US" sz="3600" dirty="0" smtClean="0"/>
              <a:t>КЛИМАТСКЕ ПРОМЕНЕ</a:t>
            </a:r>
            <a:endParaRPr lang="en-US" dirty="0"/>
          </a:p>
        </p:txBody>
      </p:sp>
      <p:pic>
        <p:nvPicPr>
          <p:cNvPr id="5" name="Picture 2" descr="http://www.motherjones.com/files/singles_007.6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7700" y="4293096"/>
            <a:ext cx="4526300" cy="2564904"/>
          </a:xfrm>
          <a:prstGeom prst="rect">
            <a:avLst/>
          </a:prstGeom>
          <a:noFill/>
        </p:spPr>
      </p:pic>
      <p:pic>
        <p:nvPicPr>
          <p:cNvPr id="45060" name="Picture 4" descr="http://www.ourplanet.org.uk/images/flooding-car-submerg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333235"/>
            <a:ext cx="4211959" cy="252476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4608512"/>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fontAlgn="base">
              <a:buNone/>
            </a:pPr>
            <a:r>
              <a:rPr lang="sr-Cyrl-RS" dirty="0" smtClean="0"/>
              <a:t>4. Шумски пожари су чешћи и озбиљнији</a:t>
            </a:r>
            <a:endParaRPr lang="en-US" dirty="0" smtClean="0"/>
          </a:p>
          <a:p>
            <a:pPr fontAlgn="base">
              <a:buNone/>
            </a:pPr>
            <a:r>
              <a:rPr lang="sr-Cyrl-RS" dirty="0" smtClean="0"/>
              <a:t>5. Очекује се смањење снежног покривача и дужине зимског периода, што утиче на резерве воде у земљишту и заштиту од ниских температура</a:t>
            </a:r>
            <a:endParaRPr lang="en-US" dirty="0" smtClean="0"/>
          </a:p>
          <a:p>
            <a:pPr fontAlgn="base">
              <a:buNone/>
            </a:pPr>
            <a:r>
              <a:rPr lang="sr-Cyrl-RS" dirty="0" smtClean="0"/>
              <a:t>6. Промена положаја северног и јужног пола, као последица промена у ротацији Земље изазваних отапањем глечера и ледених капа.</a:t>
            </a:r>
            <a:endParaRPr lang="en-US" dirty="0" smtClean="0"/>
          </a:p>
          <a:p>
            <a:pPr fontAlgn="base">
              <a:buNone/>
            </a:pPr>
            <a:r>
              <a:rPr lang="sr-Cyrl-RS" dirty="0" smtClean="0"/>
              <a:t>7. Повећан ризик од ослобађања огромних количина гасова азота и угљеника у атмосферу који су заробљени хиљадама година у залеђеном арктичком тлу – пермафросту. То су уствари органске тресетне наслаге које би се након отапања распадале ослобађајући гасове или спонтано палиле ослобађајући огромне количине угљен-диоксида у атмосферу, што би додатно погоршало феномен загревања планете</a:t>
            </a:r>
            <a:endParaRPr lang="en-US" dirty="0" smtClean="0"/>
          </a:p>
          <a:p>
            <a:endParaRPr lang="en-US" dirty="0"/>
          </a:p>
        </p:txBody>
      </p:sp>
      <p:sp>
        <p:nvSpPr>
          <p:cNvPr id="4" name="Title 1"/>
          <p:cNvSpPr>
            <a:spLocks noGrp="1"/>
          </p:cNvSpPr>
          <p:nvPr>
            <p:ph type="title"/>
          </p:nvPr>
        </p:nvSpPr>
        <p:spPr>
          <a:xfrm>
            <a:off x="457200" y="274638"/>
            <a:ext cx="8229600" cy="562074"/>
          </a:xfrm>
        </p:spPr>
        <p:txBody>
          <a:bodyPr>
            <a:normAutofit fontScale="90000"/>
          </a:bodyPr>
          <a:lstStyle/>
          <a:p>
            <a:r>
              <a:rPr lang="en-US" sz="3600" dirty="0" smtClean="0"/>
              <a:t>КЛИМАТСКЕ ПРОМЕНЕ</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9"/>
            <a:ext cx="9144000" cy="3456383"/>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marL="0" indent="0" fontAlgn="base">
              <a:buNone/>
            </a:pPr>
            <a:r>
              <a:rPr lang="sr-Cyrl-RS" dirty="0" smtClean="0"/>
              <a:t>Ефекти на жива бића:</a:t>
            </a:r>
            <a:endParaRPr lang="en-US" dirty="0" smtClean="0"/>
          </a:p>
          <a:p>
            <a:pPr marL="0" indent="0" fontAlgn="base">
              <a:buNone/>
            </a:pPr>
            <a:r>
              <a:rPr lang="sr-Cyrl-RS" dirty="0" smtClean="0"/>
              <a:t>Глобално загревање би могло да допринесе масовном истребљењу дивљих животиња у блиској будућности, деловањем на чак милион врста, што је око четвртина свих нама  познатих врста.</a:t>
            </a:r>
            <a:r>
              <a:rPr lang="en-US" dirty="0" smtClean="0"/>
              <a:t/>
            </a:r>
            <a:br>
              <a:rPr lang="en-US" dirty="0" smtClean="0"/>
            </a:br>
            <a:r>
              <a:rPr lang="sr-Cyrl-RS" dirty="0" smtClean="0"/>
              <a:t>Утицај глобалног загревања очигледан је од екватора па до полова: </a:t>
            </a:r>
          </a:p>
          <a:p>
            <a:pPr marL="0" indent="0" fontAlgn="base">
              <a:buNone/>
            </a:pPr>
            <a:r>
              <a:rPr lang="sr-Cyrl-RS" dirty="0" smtClean="0"/>
              <a:t>корални гребени су угрожени повишеним </a:t>
            </a:r>
          </a:p>
          <a:p>
            <a:pPr marL="0" indent="0" fontAlgn="base">
              <a:buNone/>
            </a:pPr>
            <a:r>
              <a:rPr lang="sr-Cyrl-RS" dirty="0" smtClean="0"/>
              <a:t>температурама мора, </a:t>
            </a:r>
          </a:p>
          <a:p>
            <a:pPr marL="0" indent="0" fontAlgn="base">
              <a:buNone/>
            </a:pPr>
            <a:r>
              <a:rPr lang="sr-Cyrl-RS" dirty="0" smtClean="0"/>
              <a:t>шуме се повлаче на више, хладније локације, </a:t>
            </a:r>
          </a:p>
          <a:p>
            <a:pPr marL="0" indent="0" fontAlgn="base">
              <a:buNone/>
            </a:pPr>
            <a:r>
              <a:rPr lang="sr-Cyrl-RS" dirty="0" smtClean="0"/>
              <a:t>поларним медведима се услед топљења </a:t>
            </a:r>
          </a:p>
          <a:p>
            <a:pPr marL="0" indent="0" fontAlgn="base">
              <a:buNone/>
            </a:pPr>
            <a:r>
              <a:rPr lang="sr-Cyrl-RS" dirty="0" smtClean="0"/>
              <a:t>поларног леда смањује станиште </a:t>
            </a:r>
          </a:p>
          <a:p>
            <a:endParaRPr lang="en-US" dirty="0"/>
          </a:p>
        </p:txBody>
      </p:sp>
      <p:sp>
        <p:nvSpPr>
          <p:cNvPr id="4" name="Title 1"/>
          <p:cNvSpPr>
            <a:spLocks noGrp="1"/>
          </p:cNvSpPr>
          <p:nvPr>
            <p:ph type="title"/>
          </p:nvPr>
        </p:nvSpPr>
        <p:spPr>
          <a:xfrm>
            <a:off x="457200" y="274638"/>
            <a:ext cx="8229600" cy="490066"/>
          </a:xfrm>
        </p:spPr>
        <p:txBody>
          <a:bodyPr>
            <a:normAutofit fontScale="90000"/>
          </a:bodyPr>
          <a:lstStyle/>
          <a:p>
            <a:r>
              <a:rPr lang="en-US" sz="3600" dirty="0" smtClean="0"/>
              <a:t>КЛИМАТСКЕ ПРОМЕНЕ</a:t>
            </a:r>
            <a:endParaRPr lang="en-US" dirty="0"/>
          </a:p>
        </p:txBody>
      </p:sp>
      <p:pic>
        <p:nvPicPr>
          <p:cNvPr id="5" name="Picture 4" descr="http://www.kragujevac.co.rs/wp-content/uploads/klima.jpg"/>
          <p:cNvPicPr/>
          <p:nvPr/>
        </p:nvPicPr>
        <p:blipFill>
          <a:blip r:embed="rId2" cstate="print"/>
          <a:srcRect/>
          <a:stretch>
            <a:fillRect/>
          </a:stretch>
        </p:blipFill>
        <p:spPr bwMode="auto">
          <a:xfrm>
            <a:off x="3491880" y="4365104"/>
            <a:ext cx="3347864" cy="2492896"/>
          </a:xfrm>
          <a:prstGeom prst="rect">
            <a:avLst/>
          </a:prstGeom>
          <a:noFill/>
          <a:ln w="9525">
            <a:noFill/>
            <a:miter lim="800000"/>
            <a:headEnd/>
            <a:tailEnd/>
          </a:ln>
        </p:spPr>
      </p:pic>
      <p:pic>
        <p:nvPicPr>
          <p:cNvPr id="40962" name="Picture 2" descr="http://media-cache-ak0.pinimg.com/236x/74/d7/f4/74d7f4c69402223351ec2b586de07001.jpg"/>
          <p:cNvPicPr>
            <a:picLocks noChangeAspect="1" noChangeArrowheads="1"/>
          </p:cNvPicPr>
          <p:nvPr/>
        </p:nvPicPr>
        <p:blipFill>
          <a:blip r:embed="rId3" cstate="print"/>
          <a:srcRect/>
          <a:stretch>
            <a:fillRect/>
          </a:stretch>
        </p:blipFill>
        <p:spPr bwMode="auto">
          <a:xfrm>
            <a:off x="6876256" y="2908664"/>
            <a:ext cx="2267744" cy="3949335"/>
          </a:xfrm>
          <a:prstGeom prst="rect">
            <a:avLst/>
          </a:prstGeom>
          <a:noFill/>
        </p:spPr>
      </p:pic>
      <p:pic>
        <p:nvPicPr>
          <p:cNvPr id="7" name="Picture 6" descr=" "/>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365104"/>
            <a:ext cx="3419872" cy="24928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4355976" cy="5688632"/>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marL="0" indent="0">
              <a:spcBef>
                <a:spcPts val="0"/>
              </a:spcBef>
              <a:buNone/>
            </a:pPr>
            <a:r>
              <a:rPr lang="sr-Cyrl-RS" dirty="0" smtClean="0"/>
              <a:t>На климу највише утиче Сунчево зрачење, односно </a:t>
            </a:r>
            <a:r>
              <a:rPr lang="sr-Cyrl-RS" sz="3800" dirty="0" smtClean="0">
                <a:solidFill>
                  <a:srgbClr val="C00000"/>
                </a:solidFill>
              </a:rPr>
              <a:t>угао под којим Сунчева топлота стиже на Земљу</a:t>
            </a:r>
            <a:r>
              <a:rPr lang="sr-Cyrl-RS" dirty="0" smtClean="0"/>
              <a:t>.</a:t>
            </a:r>
          </a:p>
          <a:p>
            <a:pPr marL="0" indent="0">
              <a:spcBef>
                <a:spcPts val="0"/>
              </a:spcBef>
              <a:buNone/>
            </a:pPr>
            <a:r>
              <a:rPr lang="sr-Cyrl-RS" dirty="0" smtClean="0"/>
              <a:t>То зависи од географске ширине.</a:t>
            </a:r>
          </a:p>
          <a:p>
            <a:pPr marL="0" indent="0">
              <a:spcBef>
                <a:spcPts val="0"/>
              </a:spcBef>
              <a:buNone/>
            </a:pPr>
            <a:endParaRPr lang="sr-Cyrl-RS" dirty="0" smtClean="0"/>
          </a:p>
          <a:p>
            <a:pPr marL="0" indent="0">
              <a:spcBef>
                <a:spcPts val="0"/>
              </a:spcBef>
              <a:buNone/>
            </a:pPr>
            <a:r>
              <a:rPr lang="sr-Cyrl-RS" dirty="0" smtClean="0">
                <a:solidFill>
                  <a:srgbClr val="C00000"/>
                </a:solidFill>
              </a:rPr>
              <a:t>У пределу екватора Сунчеви зраци падају окомито на земљину површину. Температура је висока.</a:t>
            </a:r>
          </a:p>
          <a:p>
            <a:pPr marL="0" indent="0">
              <a:spcBef>
                <a:spcPts val="0"/>
              </a:spcBef>
              <a:buNone/>
            </a:pPr>
            <a:endParaRPr lang="sr-Cyrl-RS" dirty="0" smtClean="0">
              <a:solidFill>
                <a:srgbClr val="C00000"/>
              </a:solidFill>
            </a:endParaRPr>
          </a:p>
          <a:p>
            <a:pPr marL="0" indent="0">
              <a:spcBef>
                <a:spcPts val="0"/>
              </a:spcBef>
              <a:buNone/>
            </a:pPr>
            <a:r>
              <a:rPr lang="sr-Cyrl-RS" dirty="0" smtClean="0">
                <a:solidFill>
                  <a:srgbClr val="2A562C"/>
                </a:solidFill>
              </a:rPr>
              <a:t>Северни и јужни повратник су крајње линије где Сунчеви зраци падају окомито на земљину површину. </a:t>
            </a:r>
          </a:p>
          <a:p>
            <a:pPr marL="0" indent="0">
              <a:spcBef>
                <a:spcPts val="0"/>
              </a:spcBef>
              <a:buNone/>
            </a:pPr>
            <a:endParaRPr lang="sr-Cyrl-RS" dirty="0" smtClean="0">
              <a:solidFill>
                <a:srgbClr val="C00000"/>
              </a:solidFill>
              <a:effectLst>
                <a:outerShdw blurRad="38100" dist="38100" dir="2700000" algn="tl">
                  <a:srgbClr val="000000">
                    <a:alpha val="43137"/>
                  </a:srgbClr>
                </a:outerShdw>
              </a:effectLst>
            </a:endParaRPr>
          </a:p>
          <a:p>
            <a:pPr marL="0" indent="0">
              <a:spcBef>
                <a:spcPts val="0"/>
              </a:spcBef>
              <a:buNone/>
            </a:pPr>
            <a:r>
              <a:rPr lang="sr-Cyrl-RS" dirty="0" smtClean="0">
                <a:solidFill>
                  <a:srgbClr val="1414AC"/>
                </a:solidFill>
              </a:rPr>
              <a:t>Северно од северног повратника и јужно од јужног повратника Сунчеви зраци падају косо, па је температура идући од екватора ка половима све нижа. </a:t>
            </a:r>
            <a:endParaRPr lang="en-US" dirty="0">
              <a:solidFill>
                <a:srgbClr val="1414AC"/>
              </a:solidFill>
            </a:endParaRPr>
          </a:p>
        </p:txBody>
      </p:sp>
      <p:sp>
        <p:nvSpPr>
          <p:cNvPr id="4" name="Title 1"/>
          <p:cNvSpPr>
            <a:spLocks noGrp="1"/>
          </p:cNvSpPr>
          <p:nvPr>
            <p:ph type="title"/>
          </p:nvPr>
        </p:nvSpPr>
        <p:spPr>
          <a:xfrm>
            <a:off x="457200" y="0"/>
            <a:ext cx="8229600" cy="548680"/>
          </a:xfrm>
        </p:spPr>
        <p:txBody>
          <a:bodyPr>
            <a:normAutofit fontScale="90000"/>
          </a:bodyPr>
          <a:lstStyle/>
          <a:p>
            <a:r>
              <a:rPr lang="sr-Cyrl-RS" sz="3200" dirty="0" smtClean="0"/>
              <a:t>КЛИМА</a:t>
            </a:r>
            <a:endParaRPr lang="en-US" sz="3200" dirty="0"/>
          </a:p>
        </p:txBody>
      </p:sp>
      <p:pic>
        <p:nvPicPr>
          <p:cNvPr id="7170" name="Picture 2" descr="https://encrypted-tbn0.gstatic.com/images?q=tbn:ANd9GcR2rIKbW9X0w7X893ZcYk8Aaa7_uqLdFO3Z5R7QW8C7GCB-mH1W"/>
          <p:cNvPicPr>
            <a:picLocks noChangeAspect="1" noChangeArrowheads="1"/>
          </p:cNvPicPr>
          <p:nvPr/>
        </p:nvPicPr>
        <p:blipFill>
          <a:blip r:embed="rId2" cstate="print"/>
          <a:srcRect/>
          <a:stretch>
            <a:fillRect/>
          </a:stretch>
        </p:blipFill>
        <p:spPr bwMode="auto">
          <a:xfrm>
            <a:off x="4381500" y="692696"/>
            <a:ext cx="4762500" cy="3333750"/>
          </a:xfrm>
          <a:prstGeom prst="rect">
            <a:avLst/>
          </a:prstGeom>
          <a:noFill/>
        </p:spPr>
      </p:pic>
      <p:pic>
        <p:nvPicPr>
          <p:cNvPr id="7176" name="Picture 8" descr="http://3.bp.blogspot.com/_GhA3jgBkzBE/S6CQT1RB-UI/AAAAAAAABmE/9ANbb_Uaouc/s320/sunheat.gif"/>
          <p:cNvPicPr>
            <a:picLocks noChangeAspect="1" noChangeArrowheads="1"/>
          </p:cNvPicPr>
          <p:nvPr/>
        </p:nvPicPr>
        <p:blipFill>
          <a:blip r:embed="rId3" cstate="print"/>
          <a:srcRect/>
          <a:stretch>
            <a:fillRect/>
          </a:stretch>
        </p:blipFill>
        <p:spPr bwMode="auto">
          <a:xfrm>
            <a:off x="4860032" y="4005064"/>
            <a:ext cx="3769342" cy="2852936"/>
          </a:xfrm>
          <a:prstGeom prst="rect">
            <a:avLst/>
          </a:prstGeom>
          <a:noFill/>
        </p:spPr>
      </p:pic>
      <p:sp>
        <p:nvSpPr>
          <p:cNvPr id="12" name="Rectangle 11"/>
          <p:cNvSpPr/>
          <p:nvPr/>
        </p:nvSpPr>
        <p:spPr>
          <a:xfrm>
            <a:off x="5148064" y="4149080"/>
            <a:ext cx="129614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bg1"/>
                </a:solidFill>
              </a:rPr>
              <a:t>Северни пол</a:t>
            </a:r>
            <a:endParaRPr lang="en-US" sz="1200" dirty="0">
              <a:solidFill>
                <a:schemeClr val="bg1"/>
              </a:solidFill>
            </a:endParaRPr>
          </a:p>
        </p:txBody>
      </p:sp>
      <p:sp>
        <p:nvSpPr>
          <p:cNvPr id="13" name="Rectangle 12"/>
          <p:cNvSpPr/>
          <p:nvPr/>
        </p:nvSpPr>
        <p:spPr>
          <a:xfrm>
            <a:off x="5076056" y="5661248"/>
            <a:ext cx="129614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bg1"/>
                </a:solidFill>
              </a:rPr>
              <a:t>Јужни пол</a:t>
            </a:r>
            <a:endParaRPr lang="en-US" sz="1200" dirty="0">
              <a:solidFill>
                <a:schemeClr val="bg1"/>
              </a:solidFill>
            </a:endParaRPr>
          </a:p>
        </p:txBody>
      </p:sp>
      <p:sp>
        <p:nvSpPr>
          <p:cNvPr id="14" name="Rectangle 13"/>
          <p:cNvSpPr/>
          <p:nvPr/>
        </p:nvSpPr>
        <p:spPr>
          <a:xfrm>
            <a:off x="7740352" y="4653136"/>
            <a:ext cx="864096" cy="72008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100" dirty="0" smtClean="0">
                <a:solidFill>
                  <a:schemeClr val="tx1"/>
                </a:solidFill>
              </a:rPr>
              <a:t>Топлота Сунца</a:t>
            </a:r>
            <a:endParaRPr lang="en-US" sz="1100" dirty="0">
              <a:solidFill>
                <a:schemeClr val="tx1"/>
              </a:solidFill>
            </a:endParaRPr>
          </a:p>
        </p:txBody>
      </p:sp>
      <p:sp>
        <p:nvSpPr>
          <p:cNvPr id="15" name="Rectangle 14"/>
          <p:cNvSpPr/>
          <p:nvPr/>
        </p:nvSpPr>
        <p:spPr>
          <a:xfrm>
            <a:off x="5148064" y="6309320"/>
            <a:ext cx="3096344" cy="548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bg1"/>
                </a:solidFill>
              </a:rPr>
              <a:t>На половима се топлота расипа на веће подручје па је хладније</a:t>
            </a:r>
            <a:endParaRPr lang="en-US" sz="1200" dirty="0">
              <a:solidFill>
                <a:schemeClr val="bg1"/>
              </a:solidFill>
            </a:endParaRPr>
          </a:p>
        </p:txBody>
      </p:sp>
      <p:sp>
        <p:nvSpPr>
          <p:cNvPr id="16" name="Rectangle 15"/>
          <p:cNvSpPr/>
          <p:nvPr/>
        </p:nvSpPr>
        <p:spPr>
          <a:xfrm>
            <a:off x="6300192" y="4725144"/>
            <a:ext cx="1368152"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100" dirty="0" smtClean="0">
                <a:solidFill>
                  <a:schemeClr val="bg1"/>
                </a:solidFill>
              </a:rPr>
              <a:t>Мало подручје </a:t>
            </a:r>
            <a:endParaRPr lang="en-US" sz="1100" dirty="0">
              <a:solidFill>
                <a:schemeClr val="bg1"/>
              </a:solidFill>
            </a:endParaRPr>
          </a:p>
        </p:txBody>
      </p:sp>
      <p:sp>
        <p:nvSpPr>
          <p:cNvPr id="17" name="Rectangle 16"/>
          <p:cNvSpPr/>
          <p:nvPr/>
        </p:nvSpPr>
        <p:spPr>
          <a:xfrm>
            <a:off x="6300192" y="5085184"/>
            <a:ext cx="144016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100" dirty="0">
                <a:solidFill>
                  <a:schemeClr val="bg1"/>
                </a:solidFill>
              </a:rPr>
              <a:t>к</a:t>
            </a:r>
            <a:r>
              <a:rPr lang="sr-Cyrl-RS" sz="1100" dirty="0" smtClean="0">
                <a:solidFill>
                  <a:schemeClr val="bg1"/>
                </a:solidFill>
              </a:rPr>
              <a:t>оје се загрева </a:t>
            </a:r>
            <a:endParaRPr lang="en-US" sz="11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5"/>
            <a:ext cx="9144000" cy="324036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sr-Cyrl-RS" dirty="0" smtClean="0"/>
              <a:t>Животиње и биљке које су навикле на хладније климатске услове морају да се померају према половима или узбрдо чак и услед малих промена климе. Овај процес је већ примећен на многим местима – у Алпима, у планинским пределима Квинсленда у Аустралији и магловитим шумама Костарике.</a:t>
            </a:r>
            <a:r>
              <a:rPr lang="en-US" dirty="0" smtClean="0"/>
              <a:t/>
            </a:r>
            <a:br>
              <a:rPr lang="en-US" dirty="0" smtClean="0"/>
            </a:br>
            <a:r>
              <a:rPr lang="sr-Cyrl-RS" dirty="0" smtClean="0"/>
              <a:t>Утицај на врсте постаје толико значајан да њихово кретање може служити као показатељ загревања планете. </a:t>
            </a:r>
          </a:p>
          <a:p>
            <a:r>
              <a:rPr lang="sr-Cyrl-RS" dirty="0" smtClean="0"/>
              <a:t>Оне су тихи сведоци брзих </a:t>
            </a:r>
          </a:p>
          <a:p>
            <a:pPr>
              <a:buNone/>
            </a:pPr>
            <a:r>
              <a:rPr lang="sr-Cyrl-RS" dirty="0" smtClean="0"/>
              <a:t>    промена које се одвијају </a:t>
            </a:r>
          </a:p>
          <a:p>
            <a:pPr>
              <a:buNone/>
            </a:pPr>
            <a:r>
              <a:rPr lang="sr-Cyrl-RS" dirty="0" smtClean="0"/>
              <a:t>    на Земљи.</a:t>
            </a:r>
            <a:endParaRPr lang="en-US" dirty="0"/>
          </a:p>
        </p:txBody>
      </p:sp>
      <p:sp>
        <p:nvSpPr>
          <p:cNvPr id="4" name="Title 1"/>
          <p:cNvSpPr>
            <a:spLocks noGrp="1"/>
          </p:cNvSpPr>
          <p:nvPr>
            <p:ph type="title"/>
          </p:nvPr>
        </p:nvSpPr>
        <p:spPr>
          <a:xfrm>
            <a:off x="457200" y="274638"/>
            <a:ext cx="8229600" cy="634082"/>
          </a:xfrm>
        </p:spPr>
        <p:txBody>
          <a:bodyPr>
            <a:normAutofit fontScale="90000"/>
          </a:bodyPr>
          <a:lstStyle/>
          <a:p>
            <a:r>
              <a:rPr lang="en-US" sz="3600" dirty="0" smtClean="0"/>
              <a:t>КЛИМАТСКЕ ПРОМЕНЕ</a:t>
            </a:r>
            <a:endParaRPr lang="en-US" dirty="0"/>
          </a:p>
        </p:txBody>
      </p:sp>
      <p:pic>
        <p:nvPicPr>
          <p:cNvPr id="41986" name="Picture 2" descr="http://www.justfacts.com/images/globalwarming/be_informed-global_warming.jpg"/>
          <p:cNvPicPr>
            <a:picLocks noChangeAspect="1" noChangeArrowheads="1"/>
          </p:cNvPicPr>
          <p:nvPr/>
        </p:nvPicPr>
        <p:blipFill>
          <a:blip r:embed="rId2" cstate="print"/>
          <a:srcRect/>
          <a:stretch>
            <a:fillRect/>
          </a:stretch>
        </p:blipFill>
        <p:spPr bwMode="auto">
          <a:xfrm>
            <a:off x="4788023" y="3356993"/>
            <a:ext cx="4201209" cy="350100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4320480"/>
          </a:xfrm>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fontAlgn="base"/>
            <a:r>
              <a:rPr lang="sr-Cyrl-RS" dirty="0" smtClean="0"/>
              <a:t>Неке од врста које су угрожене климатским променама су:</a:t>
            </a:r>
            <a:r>
              <a:rPr lang="en-US" dirty="0" smtClean="0"/>
              <a:t/>
            </a:r>
            <a:br>
              <a:rPr lang="en-US" dirty="0" smtClean="0"/>
            </a:br>
            <a:r>
              <a:rPr lang="en-US" dirty="0" smtClean="0"/>
              <a:t/>
            </a:r>
            <a:br>
              <a:rPr lang="en-US" dirty="0" smtClean="0"/>
            </a:br>
            <a:r>
              <a:rPr lang="en-US" dirty="0" err="1" smtClean="0">
                <a:solidFill>
                  <a:srgbClr val="FF0000"/>
                </a:solidFill>
              </a:rPr>
              <a:t>Панда</a:t>
            </a:r>
            <a:r>
              <a:rPr lang="en-US" dirty="0" smtClean="0">
                <a:solidFill>
                  <a:srgbClr val="FF0000"/>
                </a:solidFill>
              </a:rPr>
              <a:t> </a:t>
            </a:r>
            <a:r>
              <a:rPr lang="sr-Cyrl-RS" dirty="0" smtClean="0">
                <a:solidFill>
                  <a:srgbClr val="FF0000"/>
                </a:solidFill>
              </a:rPr>
              <a:t>– </a:t>
            </a:r>
            <a:r>
              <a:rPr lang="sr-Cyrl-RS" dirty="0" smtClean="0">
                <a:solidFill>
                  <a:schemeClr val="tx1"/>
                </a:solidFill>
              </a:rPr>
              <a:t>њено станиште у планинским шумама југозападне Кине је неједнако распоређено, те су популације велике панде мале и изоловане једна од друге.</a:t>
            </a:r>
            <a:r>
              <a:rPr lang="sr-Cyrl-RS" dirty="0" smtClean="0">
                <a:solidFill>
                  <a:srgbClr val="FF0000"/>
                </a:solidFill>
              </a:rPr>
              <a:t> Бамбус, </a:t>
            </a:r>
            <a:r>
              <a:rPr lang="sr-Cyrl-RS" dirty="0" smtClean="0">
                <a:solidFill>
                  <a:schemeClr val="tx1"/>
                </a:solidFill>
              </a:rPr>
              <a:t>основа исхране ове панде, такође је део осетљивог екосистема који могу угрозити промене изазване глобалним загревањем. </a:t>
            </a:r>
            <a:r>
              <a:rPr lang="sr-Cyrl-RS" dirty="0" smtClean="0">
                <a:solidFill>
                  <a:srgbClr val="FF0000"/>
                </a:solidFill>
              </a:rPr>
              <a:t>У дивљини је остало само 1600 примерака</a:t>
            </a:r>
            <a:r>
              <a:rPr lang="sr-Cyrl-RS" dirty="0" smtClean="0">
                <a:solidFill>
                  <a:schemeClr val="tx1"/>
                </a:solidFill>
              </a:rPr>
              <a:t>, делимично и због криволова. </a:t>
            </a:r>
            <a:r>
              <a:rPr lang="en-US" dirty="0" smtClean="0"/>
              <a:t/>
            </a:r>
            <a:br>
              <a:rPr lang="en-US" dirty="0" smtClean="0"/>
            </a:br>
            <a:r>
              <a:rPr lang="en-US" dirty="0" smtClean="0">
                <a:solidFill>
                  <a:srgbClr val="7030A0"/>
                </a:solidFill>
              </a:rPr>
              <a:t/>
            </a:r>
            <a:br>
              <a:rPr lang="en-US" dirty="0" smtClean="0">
                <a:solidFill>
                  <a:srgbClr val="7030A0"/>
                </a:solidFill>
              </a:rPr>
            </a:br>
            <a:r>
              <a:rPr lang="sr-Cyrl-RS" dirty="0" smtClean="0">
                <a:solidFill>
                  <a:srgbClr val="7030A0"/>
                </a:solidFill>
              </a:rPr>
              <a:t>Морске корњаче </a:t>
            </a:r>
            <a:r>
              <a:rPr lang="sr-Cyrl-RS" dirty="0" smtClean="0">
                <a:solidFill>
                  <a:schemeClr val="tx1"/>
                </a:solidFill>
              </a:rPr>
              <a:t>своја јаја легу на </a:t>
            </a:r>
            <a:r>
              <a:rPr lang="sr-Cyrl-RS" dirty="0" smtClean="0">
                <a:solidFill>
                  <a:srgbClr val="FF0000"/>
                </a:solidFill>
              </a:rPr>
              <a:t>плажама</a:t>
            </a:r>
            <a:r>
              <a:rPr lang="sr-Cyrl-RS" dirty="0" smtClean="0">
                <a:solidFill>
                  <a:schemeClr val="tx1"/>
                </a:solidFill>
              </a:rPr>
              <a:t>, од којих су многе угрожене повишеним нивоом мора. Промена климе прети и младунцима морске корњаче, јер </a:t>
            </a:r>
            <a:r>
              <a:rPr lang="sr-Cyrl-RS" dirty="0" smtClean="0">
                <a:solidFill>
                  <a:srgbClr val="FF0000"/>
                </a:solidFill>
              </a:rPr>
              <a:t>температура гнезда утиче на пол</a:t>
            </a:r>
            <a:r>
              <a:rPr lang="sr-Cyrl-RS" dirty="0" smtClean="0">
                <a:solidFill>
                  <a:schemeClr val="tx1"/>
                </a:solidFill>
              </a:rPr>
              <a:t>: најхладнији делови дају мужјаке младунце, док се у топлијима развијају женке. Ово константно загревање гнезда смањује број младунаца мужјака и озбиљно прети популацији корњача.</a:t>
            </a:r>
          </a:p>
          <a:p>
            <a:pPr fontAlgn="base">
              <a:buNone/>
            </a:pPr>
            <a:r>
              <a:rPr lang="sr-Cyrl-RS" dirty="0" smtClean="0"/>
              <a:t>      </a:t>
            </a:r>
            <a:endParaRPr lang="en-US" dirty="0" smtClean="0"/>
          </a:p>
          <a:p>
            <a:r>
              <a:rPr lang="sr-Cyrl-RS" dirty="0" smtClean="0">
                <a:solidFill>
                  <a:srgbClr val="1414AC"/>
                </a:solidFill>
              </a:rPr>
              <a:t>Орангутан: његово последње упориште у прашумама Индонезије угрожено је низом притисака укључујући и промену климе, што ову животињу излаже ризику од истребљења у року од неколико деценија. Са глобалним загревањем које повећава учесталост и трајање суша, шумски пожари су све чешћи у овим веома густим шумама, што још више проређује животни простор орангутана.</a:t>
            </a:r>
            <a:endParaRPr lang="en-US" dirty="0" smtClean="0">
              <a:solidFill>
                <a:srgbClr val="1414AC"/>
              </a:solidFill>
            </a:endParaRPr>
          </a:p>
          <a:p>
            <a:endParaRPr lang="en-US" dirty="0"/>
          </a:p>
        </p:txBody>
      </p:sp>
      <p:sp>
        <p:nvSpPr>
          <p:cNvPr id="5" name="Title 1"/>
          <p:cNvSpPr>
            <a:spLocks noGrp="1"/>
          </p:cNvSpPr>
          <p:nvPr>
            <p:ph type="title"/>
          </p:nvPr>
        </p:nvSpPr>
        <p:spPr>
          <a:xfrm>
            <a:off x="457200" y="274638"/>
            <a:ext cx="8229600" cy="346050"/>
          </a:xfrm>
        </p:spPr>
        <p:txBody>
          <a:bodyPr>
            <a:normAutofit fontScale="90000"/>
          </a:bodyPr>
          <a:lstStyle/>
          <a:p>
            <a:r>
              <a:rPr lang="en-US" sz="3600" dirty="0" smtClean="0"/>
              <a:t>КЛИМАТСКЕ ПРОМЕНЕ</a:t>
            </a:r>
            <a:endParaRPr lang="en-US" dirty="0"/>
          </a:p>
        </p:txBody>
      </p:sp>
      <p:pic>
        <p:nvPicPr>
          <p:cNvPr id="39940" name="Picture 4" descr="http://www.seaturtles.org/img/original/GRN-honuAnitaWintn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1840" y="5013176"/>
            <a:ext cx="2460939" cy="1844824"/>
          </a:xfrm>
          <a:prstGeom prst="rect">
            <a:avLst/>
          </a:prstGeom>
          <a:noFill/>
        </p:spPr>
      </p:pic>
      <p:pic>
        <p:nvPicPr>
          <p:cNvPr id="39942" name="Picture 6" descr="http://orangutan.or.id/wp-content/themes/orangutan/assets/images/bg-oranguta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2120" y="5013176"/>
            <a:ext cx="3358261" cy="1844824"/>
          </a:xfrm>
          <a:prstGeom prst="rect">
            <a:avLst/>
          </a:prstGeom>
          <a:noFill/>
        </p:spPr>
      </p:pic>
      <p:pic>
        <p:nvPicPr>
          <p:cNvPr id="39944" name="Picture 8" descr="http://upload.wikimedia.org/wikipedia/commons/0/0e/Atlanta_Zoo_Pand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5013177"/>
            <a:ext cx="2767235" cy="184482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3960440"/>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r>
              <a:rPr lang="sr-Cyrl-RS" dirty="0" smtClean="0"/>
              <a:t>Плави кит из северног Атлантика један је од најугроженијих од свих великих китова, са дугом историјом експлоатације од стране човека. Пошто све топлија вода садржи мање планктона којим се кит храни, доступност хране због несталности климе постаје све већи узрок смртности. 300-350 примерака још постоји, са мало наде за раст популације.</a:t>
            </a:r>
          </a:p>
          <a:p>
            <a:pPr>
              <a:buNone/>
            </a:pPr>
            <a:endParaRPr lang="en-US" dirty="0" smtClean="0"/>
          </a:p>
          <a:p>
            <a:r>
              <a:rPr lang="sr-Cyrl-RS" dirty="0" smtClean="0"/>
              <a:t>Тигрови, иако имају велики ареал распрострањења (од Сибира до југа Индијског потконтинента), ретки су на том подручју. Нека од највећих преосталих подручја где се тигрови налазе су шуме мангровог дрвећа у Индији. Предвиђени раст нивоа мора могао би да проузрокује да овај животни простор тигра потпуно нестане.</a:t>
            </a:r>
          </a:p>
          <a:p>
            <a:pPr>
              <a:buNone/>
            </a:pPr>
            <a:endParaRPr lang="en-US" dirty="0" smtClean="0"/>
          </a:p>
          <a:p>
            <a:r>
              <a:rPr lang="sr-Cyrl-RS" dirty="0" smtClean="0"/>
              <a:t>Жабе и остале врсте које зависе од слатке воде погођене су сушом у Аустралији која траје већ неколико година. Промена климе утиче на распрострањеност станишта као и на циклусе дисања многих аустралијских врста жаба. Како се жабе ослањају на воду у процесу парења, свако смањење или промена количине падавина (исушивање бара и мочвара) могла би да смањи њихово размножавање или да уништи јаја и пуноглавце. Одрасле жабе угибају због већег процента губљења унутрашње воде кроз њихову пропусну кожу.</a:t>
            </a:r>
            <a:endParaRPr lang="en-US" dirty="0"/>
          </a:p>
        </p:txBody>
      </p:sp>
      <p:sp>
        <p:nvSpPr>
          <p:cNvPr id="5" name="Title 1"/>
          <p:cNvSpPr>
            <a:spLocks noGrp="1"/>
          </p:cNvSpPr>
          <p:nvPr>
            <p:ph type="title"/>
          </p:nvPr>
        </p:nvSpPr>
        <p:spPr>
          <a:xfrm>
            <a:off x="457200" y="274638"/>
            <a:ext cx="8229600" cy="562074"/>
          </a:xfrm>
        </p:spPr>
        <p:txBody>
          <a:bodyPr>
            <a:normAutofit fontScale="90000"/>
          </a:bodyPr>
          <a:lstStyle/>
          <a:p>
            <a:r>
              <a:rPr lang="en-US" sz="3600" dirty="0" smtClean="0"/>
              <a:t>КЛИМАТСКЕ ПРОМЕНЕ</a:t>
            </a:r>
            <a:endParaRPr lang="en-US" dirty="0"/>
          </a:p>
        </p:txBody>
      </p:sp>
      <p:pic>
        <p:nvPicPr>
          <p:cNvPr id="38918" name="Picture 6" descr="http://cdn.zmescience.com/wp-content/uploads/2010/11/humpback_wha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4942082"/>
            <a:ext cx="2555776" cy="1915918"/>
          </a:xfrm>
          <a:prstGeom prst="rect">
            <a:avLst/>
          </a:prstGeom>
          <a:noFill/>
        </p:spPr>
      </p:pic>
      <p:pic>
        <p:nvPicPr>
          <p:cNvPr id="38920" name="Picture 8" descr="https://encrypted-tbn1.gstatic.com/images?q=tbn:ANd9GcQhzfsldqCPMvv6HwwqHDYXC2ARVZY7Y9NK_qeX9GMlIidha73tzVVhYyVp"/>
          <p:cNvPicPr>
            <a:picLocks noChangeAspect="1" noChangeArrowheads="1"/>
          </p:cNvPicPr>
          <p:nvPr/>
        </p:nvPicPr>
        <p:blipFill>
          <a:blip r:embed="rId3" cstate="print"/>
          <a:srcRect/>
          <a:stretch>
            <a:fillRect/>
          </a:stretch>
        </p:blipFill>
        <p:spPr bwMode="auto">
          <a:xfrm>
            <a:off x="3059832" y="4941168"/>
            <a:ext cx="2880484" cy="1916832"/>
          </a:xfrm>
          <a:prstGeom prst="rect">
            <a:avLst/>
          </a:prstGeom>
          <a:noFill/>
        </p:spPr>
      </p:pic>
      <p:pic>
        <p:nvPicPr>
          <p:cNvPr id="38922" name="Picture 10" descr="http://upload.wikimedia.org/wikipedia/commons/0/0c/Green_tree_fro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192" y="4941168"/>
            <a:ext cx="2556994" cy="191683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0"/>
            <a:ext cx="9144000" cy="2404863"/>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spcBef>
                <a:spcPts val="0"/>
              </a:spcBef>
              <a:buNone/>
            </a:pPr>
            <a:r>
              <a:rPr lang="sr-Cyrl-RS" dirty="0" smtClean="0"/>
              <a:t>Корални гребени су дом за више од једне четвртине свих морских врста, укључујући преко 4000 врста риба. Они представљају сколништа, мрестилишта и хранилишта за велики број морских организама као што су јастози, ракови, морске звезде, морске корњаче,...</a:t>
            </a:r>
            <a:r>
              <a:rPr lang="en-US" dirty="0" smtClean="0"/>
              <a:t/>
            </a:r>
            <a:br>
              <a:rPr lang="en-US" dirty="0" smtClean="0"/>
            </a:br>
            <a:r>
              <a:rPr lang="sr-Cyrl-RS" dirty="0" smtClean="0"/>
              <a:t>Глобално загревање доводи и до загревања мора, што проузрокује избељивање корала, при чему корали изгубе симбионтске алге које су им неопходне за опстанак. Такође, угљен-диоксид чини море киселијим и то представља проблем за одржавање егзоскелета корала.</a:t>
            </a:r>
            <a:endParaRPr lang="en-US" dirty="0" smtClean="0"/>
          </a:p>
          <a:p>
            <a:pPr marL="0" indent="0">
              <a:spcBef>
                <a:spcPts val="0"/>
              </a:spcBef>
              <a:buNone/>
            </a:pPr>
            <a:endParaRPr lang="en-US" dirty="0"/>
          </a:p>
        </p:txBody>
      </p:sp>
      <p:pic>
        <p:nvPicPr>
          <p:cNvPr id="4" name="Picture 2" descr="http://www.skepticalscience.com/pics/coral_mass_bleaching.jpg"/>
          <p:cNvPicPr>
            <a:picLocks noChangeAspect="1" noChangeArrowheads="1"/>
          </p:cNvPicPr>
          <p:nvPr/>
        </p:nvPicPr>
        <p:blipFill>
          <a:blip r:embed="rId2" cstate="print"/>
          <a:srcRect/>
          <a:stretch>
            <a:fillRect/>
          </a:stretch>
        </p:blipFill>
        <p:spPr bwMode="auto">
          <a:xfrm>
            <a:off x="4067944" y="3799705"/>
            <a:ext cx="5076056" cy="3058295"/>
          </a:xfrm>
          <a:prstGeom prst="rect">
            <a:avLst/>
          </a:prstGeom>
          <a:noFill/>
        </p:spPr>
      </p:pic>
      <p:sp>
        <p:nvSpPr>
          <p:cNvPr id="5" name="Rectangle 4"/>
          <p:cNvSpPr/>
          <p:nvPr/>
        </p:nvSpPr>
        <p:spPr>
          <a:xfrm>
            <a:off x="4355976" y="3861048"/>
            <a:ext cx="2736304" cy="288032"/>
          </a:xfrm>
          <a:prstGeom prst="rect">
            <a:avLst/>
          </a:prstGeom>
          <a:solidFill>
            <a:srgbClr val="5F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100" dirty="0" smtClean="0">
                <a:solidFill>
                  <a:schemeClr val="bg1"/>
                </a:solidFill>
              </a:rPr>
              <a:t>Масовно избељивање корала</a:t>
            </a:r>
            <a:endParaRPr lang="en-US" sz="1100" dirty="0">
              <a:solidFill>
                <a:schemeClr val="bg1"/>
              </a:solidFill>
            </a:endParaRPr>
          </a:p>
        </p:txBody>
      </p:sp>
      <p:pic>
        <p:nvPicPr>
          <p:cNvPr id="37890" name="Picture 2" descr="http://www.adventure-journal.com/wp-content/uploads/2012/09/coral-reefs-are-hosed-6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33056"/>
            <a:ext cx="3973428" cy="2924944"/>
          </a:xfrm>
          <a:prstGeom prst="rect">
            <a:avLst/>
          </a:prstGeom>
          <a:noFill/>
        </p:spPr>
      </p:pic>
      <p:sp>
        <p:nvSpPr>
          <p:cNvPr id="7" name="Title 1"/>
          <p:cNvSpPr>
            <a:spLocks noGrp="1"/>
          </p:cNvSpPr>
          <p:nvPr>
            <p:ph type="title"/>
          </p:nvPr>
        </p:nvSpPr>
        <p:spPr>
          <a:xfrm>
            <a:off x="457200" y="274638"/>
            <a:ext cx="8229600" cy="634082"/>
          </a:xfrm>
        </p:spPr>
        <p:txBody>
          <a:bodyPr>
            <a:normAutofit fontScale="90000"/>
          </a:bodyPr>
          <a:lstStyle/>
          <a:p>
            <a:r>
              <a:rPr lang="en-US" sz="3600" dirty="0" smtClean="0"/>
              <a:t>КЛИМАТСКЕ ПРОМЕНЕ</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2776"/>
            <a:ext cx="9144000" cy="1900807"/>
          </a:xfrm>
        </p:spPr>
        <p:txBody>
          <a:bodyPr>
            <a:normAutofit fontScale="62500" lnSpcReduction="20000"/>
          </a:bodyPr>
          <a:lstStyle/>
          <a:p>
            <a:pPr marL="0" indent="0">
              <a:spcBef>
                <a:spcPts val="0"/>
              </a:spcBef>
              <a:buNone/>
            </a:pPr>
            <a:r>
              <a:rPr lang="sr-Cyrl-RS" dirty="0" smtClean="0"/>
              <a:t>Поставља се питање да ли имамо шансе да избегнемо катастрофе које се предвиђају као последица климатских промена ако не одржимо температурни пораст испод </a:t>
            </a:r>
            <a:r>
              <a:rPr lang="en-US" dirty="0" smtClean="0"/>
              <a:t>2°C? </a:t>
            </a:r>
            <a:br>
              <a:rPr lang="en-US" dirty="0" smtClean="0"/>
            </a:br>
            <a:r>
              <a:rPr lang="sr-Cyrl-RS" dirty="0" smtClean="0"/>
              <a:t>Према Међународном панелу за промену климе Уједињених нација </a:t>
            </a:r>
            <a:r>
              <a:rPr lang="en-US" dirty="0" smtClean="0"/>
              <a:t>(IPCC),</a:t>
            </a:r>
            <a:r>
              <a:rPr lang="sr-Cyrl-RS" dirty="0" smtClean="0"/>
              <a:t> неопходно је смањење емисије </a:t>
            </a:r>
            <a:r>
              <a:rPr lang="en-US" dirty="0" smtClean="0"/>
              <a:t>CO</a:t>
            </a:r>
            <a:r>
              <a:rPr lang="en-US" baseline="-25000" dirty="0" smtClean="0"/>
              <a:t>2 </a:t>
            </a:r>
            <a:r>
              <a:rPr lang="sr-Cyrl-RS" dirty="0" smtClean="0"/>
              <a:t>од најмање 60% само да би се у атмосфери стабилизовала концентрација на садашњем нивоу.</a:t>
            </a:r>
            <a:endParaRPr lang="en-US" dirty="0" smtClean="0"/>
          </a:p>
          <a:p>
            <a:pPr marL="0" indent="0">
              <a:spcBef>
                <a:spcPts val="0"/>
              </a:spcBef>
              <a:buNone/>
            </a:pPr>
            <a:endParaRPr lang="en-US" dirty="0"/>
          </a:p>
        </p:txBody>
      </p:sp>
      <p:sp>
        <p:nvSpPr>
          <p:cNvPr id="4" name="Title 1"/>
          <p:cNvSpPr>
            <a:spLocks noGrp="1"/>
          </p:cNvSpPr>
          <p:nvPr>
            <p:ph type="title"/>
          </p:nvPr>
        </p:nvSpPr>
        <p:spPr>
          <a:xfrm>
            <a:off x="457200" y="274638"/>
            <a:ext cx="8229600" cy="706090"/>
          </a:xfrm>
        </p:spPr>
        <p:txBody>
          <a:bodyPr>
            <a:normAutofit/>
          </a:bodyPr>
          <a:lstStyle/>
          <a:p>
            <a:r>
              <a:rPr lang="en-US" sz="3600" dirty="0" smtClean="0"/>
              <a:t>КЛИМАТСКЕ ПРОМЕНЕ</a:t>
            </a:r>
            <a:endParaRPr lang="en-US" dirty="0"/>
          </a:p>
        </p:txBody>
      </p:sp>
      <p:pic>
        <p:nvPicPr>
          <p:cNvPr id="49154" name="Picture 2" descr="https://tce-live.s3.amazonaws.com/media/media/bb0f4224-1be6-47e4-b97f-8e67be7f02ab.jpg"/>
          <p:cNvPicPr>
            <a:picLocks noChangeAspect="1" noChangeArrowheads="1"/>
          </p:cNvPicPr>
          <p:nvPr/>
        </p:nvPicPr>
        <p:blipFill>
          <a:blip r:embed="rId2" cstate="print"/>
          <a:srcRect/>
          <a:stretch>
            <a:fillRect/>
          </a:stretch>
        </p:blipFill>
        <p:spPr bwMode="auto">
          <a:xfrm>
            <a:off x="0" y="3140968"/>
            <a:ext cx="4644008" cy="3717031"/>
          </a:xfrm>
          <a:prstGeom prst="rect">
            <a:avLst/>
          </a:prstGeom>
          <a:noFill/>
        </p:spPr>
      </p:pic>
      <p:pic>
        <p:nvPicPr>
          <p:cNvPr id="49156" name="Picture 4" descr="Figure9NE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7858" y="3284984"/>
            <a:ext cx="4366142" cy="3573016"/>
          </a:xfrm>
          <a:prstGeom prst="rect">
            <a:avLst/>
          </a:prstGeom>
          <a:noFill/>
        </p:spPr>
      </p:pic>
      <p:sp>
        <p:nvSpPr>
          <p:cNvPr id="7" name="Rectangle 6"/>
          <p:cNvSpPr/>
          <p:nvPr/>
        </p:nvSpPr>
        <p:spPr>
          <a:xfrm>
            <a:off x="7668344" y="4293096"/>
            <a:ext cx="576064" cy="216024"/>
          </a:xfrm>
          <a:prstGeom prst="rect">
            <a:avLst/>
          </a:prstGeom>
          <a:solidFill>
            <a:srgbClr val="E78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Угаљ</a:t>
            </a:r>
            <a:endParaRPr lang="en-US" sz="900" dirty="0">
              <a:solidFill>
                <a:schemeClr val="tx1"/>
              </a:solidFill>
            </a:endParaRPr>
          </a:p>
        </p:txBody>
      </p:sp>
      <p:sp>
        <p:nvSpPr>
          <p:cNvPr id="8" name="Rectangle 7"/>
          <p:cNvSpPr/>
          <p:nvPr/>
        </p:nvSpPr>
        <p:spPr>
          <a:xfrm>
            <a:off x="4788024" y="3501008"/>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Хидроелектране</a:t>
            </a:r>
            <a:endParaRPr lang="en-US" sz="900" dirty="0">
              <a:solidFill>
                <a:schemeClr val="tx1"/>
              </a:solidFill>
            </a:endParaRPr>
          </a:p>
        </p:txBody>
      </p:sp>
      <p:sp>
        <p:nvSpPr>
          <p:cNvPr id="9" name="Rectangle 8"/>
          <p:cNvSpPr/>
          <p:nvPr/>
        </p:nvSpPr>
        <p:spPr>
          <a:xfrm>
            <a:off x="5508104" y="4149080"/>
            <a:ext cx="936104" cy="216024"/>
          </a:xfrm>
          <a:prstGeom prst="rect">
            <a:avLst/>
          </a:prstGeom>
          <a:solidFill>
            <a:srgbClr val="8C6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Нуклеарна ен.</a:t>
            </a:r>
            <a:endParaRPr lang="en-US" sz="900" dirty="0">
              <a:solidFill>
                <a:schemeClr val="tx1"/>
              </a:solidFill>
            </a:endParaRPr>
          </a:p>
        </p:txBody>
      </p:sp>
      <p:sp>
        <p:nvSpPr>
          <p:cNvPr id="10" name="Rectangle 9"/>
          <p:cNvSpPr/>
          <p:nvPr/>
        </p:nvSpPr>
        <p:spPr>
          <a:xfrm>
            <a:off x="5724128" y="5157192"/>
            <a:ext cx="936104" cy="288032"/>
          </a:xfrm>
          <a:prstGeom prst="rect">
            <a:avLst/>
          </a:prstGeom>
          <a:solidFill>
            <a:srgbClr val="6C8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Природни гас</a:t>
            </a:r>
            <a:endParaRPr lang="en-US" sz="900" dirty="0">
              <a:solidFill>
                <a:schemeClr val="tx1"/>
              </a:solidFill>
            </a:endParaRPr>
          </a:p>
        </p:txBody>
      </p:sp>
      <p:sp>
        <p:nvSpPr>
          <p:cNvPr id="11" name="Rectangle 10"/>
          <p:cNvSpPr/>
          <p:nvPr/>
        </p:nvSpPr>
        <p:spPr>
          <a:xfrm>
            <a:off x="4788024" y="4725144"/>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Други гасови</a:t>
            </a:r>
            <a:endParaRPr lang="en-US" sz="900" dirty="0">
              <a:solidFill>
                <a:schemeClr val="tx1"/>
              </a:solidFill>
            </a:endParaRPr>
          </a:p>
        </p:txBody>
      </p:sp>
      <p:sp>
        <p:nvSpPr>
          <p:cNvPr id="12" name="Rectangle 11"/>
          <p:cNvSpPr/>
          <p:nvPr/>
        </p:nvSpPr>
        <p:spPr>
          <a:xfrm>
            <a:off x="5724128" y="3284984"/>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Други обновљиви извори</a:t>
            </a:r>
            <a:endParaRPr lang="en-US" sz="900" dirty="0">
              <a:solidFill>
                <a:schemeClr val="tx1"/>
              </a:solidFill>
            </a:endParaRPr>
          </a:p>
        </p:txBody>
      </p:sp>
      <p:sp>
        <p:nvSpPr>
          <p:cNvPr id="13" name="Rectangle 12"/>
          <p:cNvSpPr/>
          <p:nvPr/>
        </p:nvSpPr>
        <p:spPr>
          <a:xfrm>
            <a:off x="6876256" y="3284984"/>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Друго</a:t>
            </a:r>
            <a:endParaRPr lang="en-US" sz="900" dirty="0">
              <a:solidFill>
                <a:schemeClr val="tx1"/>
              </a:solidFill>
            </a:endParaRPr>
          </a:p>
        </p:txBody>
      </p:sp>
      <p:sp>
        <p:nvSpPr>
          <p:cNvPr id="14" name="Rectangle 13"/>
          <p:cNvSpPr/>
          <p:nvPr/>
        </p:nvSpPr>
        <p:spPr>
          <a:xfrm>
            <a:off x="6948264" y="6381328"/>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Нафта</a:t>
            </a:r>
            <a:endParaRPr lang="en-US" sz="900" dirty="0">
              <a:solidFill>
                <a:schemeClr val="tx1"/>
              </a:solidFill>
            </a:endParaRPr>
          </a:p>
        </p:txBody>
      </p:sp>
      <p:sp>
        <p:nvSpPr>
          <p:cNvPr id="15" name="TextBox 14"/>
          <p:cNvSpPr txBox="1"/>
          <p:nvPr/>
        </p:nvSpPr>
        <p:spPr>
          <a:xfrm>
            <a:off x="4788024" y="6334780"/>
            <a:ext cx="2376264" cy="523220"/>
          </a:xfrm>
          <a:prstGeom prst="rect">
            <a:avLst/>
          </a:prstGeom>
          <a:noFill/>
        </p:spPr>
        <p:txBody>
          <a:bodyPr wrap="square" rtlCol="0">
            <a:spAutoFit/>
          </a:bodyPr>
          <a:lstStyle/>
          <a:p>
            <a:r>
              <a:rPr lang="sr-Cyrl-RS" sz="1400" dirty="0" smtClean="0"/>
              <a:t>Извори електричне енергије у САД</a:t>
            </a:r>
            <a:endParaRPr lang="en-US"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www.c2es.org/docUploads/2011%20US%20GHG%20by%20Sector%20Electric.PNG"/>
          <p:cNvPicPr>
            <a:picLocks noChangeAspect="1" noChangeArrowheads="1"/>
          </p:cNvPicPr>
          <p:nvPr/>
        </p:nvPicPr>
        <p:blipFill>
          <a:blip r:embed="rId2" cstate="print"/>
          <a:srcRect/>
          <a:stretch>
            <a:fillRect/>
          </a:stretch>
        </p:blipFill>
        <p:spPr bwMode="auto">
          <a:xfrm>
            <a:off x="2339752" y="2060848"/>
            <a:ext cx="5328592" cy="4226125"/>
          </a:xfrm>
          <a:prstGeom prst="rect">
            <a:avLst/>
          </a:prstGeom>
          <a:noFill/>
        </p:spPr>
      </p:pic>
      <p:sp>
        <p:nvSpPr>
          <p:cNvPr id="6" name="TextBox 5"/>
          <p:cNvSpPr txBox="1"/>
          <p:nvPr/>
        </p:nvSpPr>
        <p:spPr>
          <a:xfrm>
            <a:off x="251520" y="2564904"/>
            <a:ext cx="1944216"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sr-Cyrl-RS" dirty="0" smtClean="0"/>
              <a:t>Удео људских делатности и потреба у емисији угљен-диоксида у САД</a:t>
            </a:r>
            <a:endParaRPr lang="en-US" dirty="0"/>
          </a:p>
        </p:txBody>
      </p:sp>
      <p:sp>
        <p:nvSpPr>
          <p:cNvPr id="7" name="Rectangle 6"/>
          <p:cNvSpPr/>
          <p:nvPr/>
        </p:nvSpPr>
        <p:spPr>
          <a:xfrm>
            <a:off x="3995936" y="2132856"/>
            <a:ext cx="172819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Пољопривреда</a:t>
            </a:r>
            <a:endParaRPr lang="en-US" sz="1400" dirty="0">
              <a:solidFill>
                <a:schemeClr val="tx1"/>
              </a:solidFill>
            </a:endParaRPr>
          </a:p>
        </p:txBody>
      </p:sp>
      <p:sp>
        <p:nvSpPr>
          <p:cNvPr id="8" name="Rectangle 7"/>
          <p:cNvSpPr/>
          <p:nvPr/>
        </p:nvSpPr>
        <p:spPr>
          <a:xfrm>
            <a:off x="6444208" y="2852936"/>
            <a:ext cx="244827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Производња електричне енергије</a:t>
            </a:r>
            <a:endParaRPr lang="en-US" sz="1400" dirty="0">
              <a:solidFill>
                <a:schemeClr val="tx1"/>
              </a:solidFill>
            </a:endParaRPr>
          </a:p>
        </p:txBody>
      </p:sp>
      <p:sp>
        <p:nvSpPr>
          <p:cNvPr id="9" name="Rectangle 8"/>
          <p:cNvSpPr/>
          <p:nvPr/>
        </p:nvSpPr>
        <p:spPr>
          <a:xfrm>
            <a:off x="2339752" y="2636912"/>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Домаћинства </a:t>
            </a:r>
          </a:p>
          <a:p>
            <a:pPr algn="ctr"/>
            <a:r>
              <a:rPr lang="sr-Cyrl-RS" sz="1400" dirty="0" smtClean="0">
                <a:solidFill>
                  <a:schemeClr val="tx1"/>
                </a:solidFill>
              </a:rPr>
              <a:t>и трговина</a:t>
            </a:r>
            <a:endParaRPr lang="en-US" sz="1400" dirty="0">
              <a:solidFill>
                <a:schemeClr val="tx1"/>
              </a:solidFill>
            </a:endParaRPr>
          </a:p>
        </p:txBody>
      </p:sp>
      <p:sp>
        <p:nvSpPr>
          <p:cNvPr id="10" name="Rectangle 9"/>
          <p:cNvSpPr/>
          <p:nvPr/>
        </p:nvSpPr>
        <p:spPr>
          <a:xfrm>
            <a:off x="2195736" y="4365104"/>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Индустрија</a:t>
            </a:r>
            <a:endParaRPr lang="en-US" sz="1400" dirty="0">
              <a:solidFill>
                <a:schemeClr val="tx1"/>
              </a:solidFill>
            </a:endParaRPr>
          </a:p>
        </p:txBody>
      </p:sp>
      <p:sp>
        <p:nvSpPr>
          <p:cNvPr id="11" name="Rectangle 10"/>
          <p:cNvSpPr/>
          <p:nvPr/>
        </p:nvSpPr>
        <p:spPr>
          <a:xfrm>
            <a:off x="4788024" y="5733256"/>
            <a:ext cx="172819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Транспорт</a:t>
            </a:r>
            <a:endParaRPr lang="en-US" sz="1400" dirty="0">
              <a:solidFill>
                <a:schemeClr val="tx1"/>
              </a:solidFill>
            </a:endParaRPr>
          </a:p>
        </p:txBody>
      </p:sp>
      <p:sp>
        <p:nvSpPr>
          <p:cNvPr id="12" name="Title 1"/>
          <p:cNvSpPr>
            <a:spLocks noGrp="1"/>
          </p:cNvSpPr>
          <p:nvPr>
            <p:ph type="title"/>
          </p:nvPr>
        </p:nvSpPr>
        <p:spPr>
          <a:xfrm>
            <a:off x="457200" y="274638"/>
            <a:ext cx="8229600" cy="778098"/>
          </a:xfrm>
        </p:spPr>
        <p:txBody>
          <a:bodyPr>
            <a:normAutofit/>
          </a:bodyPr>
          <a:lstStyle/>
          <a:p>
            <a:r>
              <a:rPr lang="en-US" sz="3600" dirty="0" smtClean="0"/>
              <a:t>КЛИМАТСКЕ ПРОМЕНЕ</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2816"/>
            <a:ext cx="9144000" cy="2548879"/>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sr-Cyrl-RS" dirty="0" smtClean="0"/>
              <a:t>РЕШЕЊА:</a:t>
            </a:r>
          </a:p>
          <a:p>
            <a:pPr>
              <a:buNone/>
            </a:pPr>
            <a:endParaRPr lang="en-US" dirty="0" smtClean="0"/>
          </a:p>
          <a:p>
            <a:r>
              <a:rPr lang="sr-Cyrl-RS" dirty="0" smtClean="0"/>
              <a:t>Улога биосфере:</a:t>
            </a:r>
            <a:endParaRPr lang="en-US" dirty="0" smtClean="0"/>
          </a:p>
          <a:p>
            <a:r>
              <a:rPr lang="sr-Cyrl-RS" dirty="0" smtClean="0"/>
              <a:t>Природни екосистеми као што су океани и мора, као и шуме где фитопланктон и биљке кроз фотосинтезу још увек колико-толико регулишу гасове стаклене баште, смањујући брзину климатских промена. </a:t>
            </a:r>
            <a:endParaRPr lang="en-US" dirty="0" smtClean="0"/>
          </a:p>
          <a:p>
            <a:r>
              <a:rPr lang="sr-Cyrl-RS" dirty="0" smtClean="0"/>
              <a:t>Берингов мореуз, који повезује Северни ледени и Тихи океан штити планету од наглих и великих климатских промена и све док је отворен океанске струје неће изазвати такве промене.</a:t>
            </a:r>
            <a:endParaRPr lang="en-US" dirty="0" smtClean="0"/>
          </a:p>
          <a:p>
            <a:pPr marL="0" indent="0">
              <a:spcBef>
                <a:spcPts val="0"/>
              </a:spcBef>
              <a:buNone/>
            </a:pPr>
            <a:endParaRPr lang="en-US" dirty="0"/>
          </a:p>
        </p:txBody>
      </p:sp>
      <p:sp>
        <p:nvSpPr>
          <p:cNvPr id="4" name="Title 1"/>
          <p:cNvSpPr>
            <a:spLocks noGrp="1"/>
          </p:cNvSpPr>
          <p:nvPr>
            <p:ph type="title"/>
          </p:nvPr>
        </p:nvSpPr>
        <p:spPr>
          <a:xfrm>
            <a:off x="0" y="404664"/>
            <a:ext cx="5940152" cy="792088"/>
          </a:xfrm>
        </p:spPr>
        <p:txBody>
          <a:bodyPr>
            <a:normAutofit fontScale="90000"/>
          </a:bodyPr>
          <a:lstStyle/>
          <a:p>
            <a:r>
              <a:rPr lang="en-US" sz="3600" dirty="0" smtClean="0"/>
              <a:t>КЛИМАТСКЕ </a:t>
            </a:r>
            <a:r>
              <a:rPr lang="sr-Cyrl-RS" sz="3600" dirty="0" smtClean="0"/>
              <a:t/>
            </a:r>
            <a:br>
              <a:rPr lang="sr-Cyrl-RS" sz="3600" dirty="0" smtClean="0"/>
            </a:br>
            <a:r>
              <a:rPr lang="en-US" sz="3600" dirty="0" smtClean="0"/>
              <a:t>ПРОМЕНЕ</a:t>
            </a:r>
            <a:endParaRPr lang="en-US" dirty="0"/>
          </a:p>
        </p:txBody>
      </p:sp>
      <p:pic>
        <p:nvPicPr>
          <p:cNvPr id="48130" name="Picture 2" descr="http://www.novosti.rs/upload/images/2012/04/10j/Moreu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9" y="-1"/>
            <a:ext cx="3779912" cy="2491363"/>
          </a:xfrm>
          <a:prstGeom prst="rect">
            <a:avLst/>
          </a:prstGeom>
          <a:noFill/>
        </p:spPr>
      </p:pic>
      <p:pic>
        <p:nvPicPr>
          <p:cNvPr id="48132" name="Picture 4" descr="http://i.dailymail.co.uk/i/pix/2009/01/03/article-1104772-02F0BD48000005DC-48_634x253.jpg"/>
          <p:cNvPicPr>
            <a:picLocks noChangeAspect="1" noChangeArrowheads="1"/>
          </p:cNvPicPr>
          <p:nvPr/>
        </p:nvPicPr>
        <p:blipFill>
          <a:blip r:embed="rId3" cstate="print"/>
          <a:srcRect/>
          <a:stretch>
            <a:fillRect/>
          </a:stretch>
        </p:blipFill>
        <p:spPr bwMode="auto">
          <a:xfrm>
            <a:off x="3095328" y="4365001"/>
            <a:ext cx="6048672" cy="2492999"/>
          </a:xfrm>
          <a:prstGeom prst="rect">
            <a:avLst/>
          </a:prstGeom>
          <a:noFill/>
        </p:spPr>
      </p:pic>
      <p:sp>
        <p:nvSpPr>
          <p:cNvPr id="7" name="TextBox 6"/>
          <p:cNvSpPr txBox="1"/>
          <p:nvPr/>
        </p:nvSpPr>
        <p:spPr>
          <a:xfrm>
            <a:off x="179512" y="4549676"/>
            <a:ext cx="2915816" cy="2308324"/>
          </a:xfrm>
          <a:prstGeom prst="rect">
            <a:avLst/>
          </a:prstGeom>
          <a:noFill/>
        </p:spPr>
        <p:txBody>
          <a:bodyPr wrap="square" rtlCol="0">
            <a:spAutoFit/>
          </a:bodyPr>
          <a:lstStyle/>
          <a:p>
            <a:r>
              <a:rPr lang="sr-Cyrl-RS" sz="1600" dirty="0" smtClean="0"/>
              <a:t>Топљење леда на Антарктику повлачи честице гвожђа у океан које изазивају размножавање алги које апсорбују СО</a:t>
            </a:r>
            <a:r>
              <a:rPr lang="sr-Cyrl-RS" sz="1600" baseline="-25000" dirty="0" smtClean="0"/>
              <a:t>2</a:t>
            </a:r>
            <a:r>
              <a:rPr lang="sr-Cyrl-RS" sz="1600" dirty="0" smtClean="0"/>
              <a:t> и након угинућа падају на дно таложећи заробљени СО</a:t>
            </a:r>
            <a:r>
              <a:rPr lang="sr-Cyrl-RS" sz="1600" baseline="-25000" dirty="0" smtClean="0"/>
              <a:t>2 </a:t>
            </a:r>
            <a:r>
              <a:rPr lang="sr-Cyrl-RS" sz="1600" dirty="0" smtClean="0"/>
              <a:t> на дно</a:t>
            </a:r>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3384376"/>
          </a:xfrm>
        </p:spPr>
        <p:txBody>
          <a:bodyPr>
            <a:normAutofit fontScale="62500" lnSpcReduction="20000"/>
          </a:bodyPr>
          <a:lstStyle/>
          <a:p>
            <a:r>
              <a:rPr lang="sr-Cyrl-RS" dirty="0" smtClean="0"/>
              <a:t>Смањење емисије гасова ►штедњом енергије – енергија која је уштеђена не мора се поново производити.</a:t>
            </a:r>
            <a:endParaRPr lang="en-US" dirty="0" smtClean="0"/>
          </a:p>
          <a:p>
            <a:r>
              <a:rPr lang="sr-Cyrl-RS" dirty="0" smtClean="0"/>
              <a:t>Уместо сагоревања фосилних горива, постоје паметнији начини за стварање енергије. Може се прећи на чистије, </a:t>
            </a:r>
            <a:r>
              <a:rPr lang="sr-Cyrl-RS" sz="3400" dirty="0" smtClean="0">
                <a:solidFill>
                  <a:srgbClr val="FF0000"/>
                </a:solidFill>
              </a:rPr>
              <a:t>обновљиве изворе енергије</a:t>
            </a:r>
            <a:r>
              <a:rPr lang="sr-Cyrl-RS" dirty="0" smtClean="0"/>
              <a:t>, као што је:</a:t>
            </a:r>
            <a:endParaRPr lang="en-US" dirty="0" smtClean="0"/>
          </a:p>
          <a:p>
            <a:r>
              <a:rPr lang="sr-Cyrl-RS" dirty="0" smtClean="0">
                <a:solidFill>
                  <a:srgbClr val="FF0000"/>
                </a:solidFill>
              </a:rPr>
              <a:t>Геотермална енергија</a:t>
            </a:r>
            <a:endParaRPr lang="en-US" dirty="0" smtClean="0">
              <a:solidFill>
                <a:srgbClr val="FF0000"/>
              </a:solidFill>
            </a:endParaRPr>
          </a:p>
          <a:p>
            <a:r>
              <a:rPr lang="sr-Cyrl-RS" dirty="0" smtClean="0">
                <a:solidFill>
                  <a:srgbClr val="1414AC"/>
                </a:solidFill>
              </a:rPr>
              <a:t>Енергија ветра</a:t>
            </a:r>
            <a:endParaRPr lang="en-US" dirty="0" smtClean="0">
              <a:solidFill>
                <a:srgbClr val="1414AC"/>
              </a:solidFill>
            </a:endParaRPr>
          </a:p>
          <a:p>
            <a:r>
              <a:rPr lang="sr-Cyrl-RS" dirty="0" smtClean="0">
                <a:solidFill>
                  <a:srgbClr val="FF0000"/>
                </a:solidFill>
              </a:rPr>
              <a:t>Енергија сунца</a:t>
            </a:r>
            <a:endParaRPr lang="en-US" dirty="0" smtClean="0">
              <a:solidFill>
                <a:srgbClr val="FF0000"/>
              </a:solidFill>
            </a:endParaRPr>
          </a:p>
          <a:p>
            <a:r>
              <a:rPr lang="sr-Cyrl-RS" dirty="0" smtClean="0">
                <a:solidFill>
                  <a:srgbClr val="1414AC"/>
                </a:solidFill>
              </a:rPr>
              <a:t>Енергија воде </a:t>
            </a:r>
            <a:endParaRPr lang="en-US" dirty="0" smtClean="0">
              <a:solidFill>
                <a:srgbClr val="1414AC"/>
              </a:solidFill>
            </a:endParaRPr>
          </a:p>
          <a:p>
            <a:r>
              <a:rPr lang="sr-Cyrl-RS" dirty="0" smtClean="0">
                <a:solidFill>
                  <a:srgbClr val="FF0000"/>
                </a:solidFill>
              </a:rPr>
              <a:t>Енергија биомасе </a:t>
            </a:r>
            <a:r>
              <a:rPr lang="sr-Cyrl-RS" dirty="0" smtClean="0"/>
              <a:t>(биомаса се ствара у шумама и на пољопривредном земљишту – остаци биљака и животиња)</a:t>
            </a:r>
            <a:endParaRPr lang="en-US" dirty="0"/>
          </a:p>
        </p:txBody>
      </p:sp>
      <p:sp>
        <p:nvSpPr>
          <p:cNvPr id="4" name="Title 1"/>
          <p:cNvSpPr>
            <a:spLocks noGrp="1"/>
          </p:cNvSpPr>
          <p:nvPr>
            <p:ph type="title"/>
          </p:nvPr>
        </p:nvSpPr>
        <p:spPr>
          <a:xfrm>
            <a:off x="457200" y="274638"/>
            <a:ext cx="8229600" cy="706090"/>
          </a:xfrm>
        </p:spPr>
        <p:txBody>
          <a:bodyPr>
            <a:normAutofit/>
          </a:bodyPr>
          <a:lstStyle/>
          <a:p>
            <a:r>
              <a:rPr lang="en-US" sz="3600" dirty="0" smtClean="0"/>
              <a:t>КЛИМАТСКЕ ПРОМЕНЕ</a:t>
            </a:r>
            <a:endParaRPr lang="en-US" dirty="0"/>
          </a:p>
        </p:txBody>
      </p:sp>
      <p:pic>
        <p:nvPicPr>
          <p:cNvPr id="47106" name="Picture 2" descr="http://blog.davies-smith.com/wp-content/uploads/2012/03/Krafla_geothermal_power_station_wiki-e13318382561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53136"/>
            <a:ext cx="2627783" cy="1827042"/>
          </a:xfrm>
          <a:prstGeom prst="rect">
            <a:avLst/>
          </a:prstGeom>
          <a:noFill/>
        </p:spPr>
      </p:pic>
      <p:pic>
        <p:nvPicPr>
          <p:cNvPr id="47110" name="Picture 6" descr="http://cyprusenergyzone.com/wp-content/uploads/2013/07/solan-energ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4653136"/>
            <a:ext cx="2300737" cy="1810308"/>
          </a:xfrm>
          <a:prstGeom prst="rect">
            <a:avLst/>
          </a:prstGeom>
          <a:noFill/>
        </p:spPr>
      </p:pic>
      <p:pic>
        <p:nvPicPr>
          <p:cNvPr id="47112" name="Picture 8" descr="http://cqris.com.au/wp-content/uploads/2014/03/hydro-power-plan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4653136"/>
            <a:ext cx="2448272" cy="1836204"/>
          </a:xfrm>
          <a:prstGeom prst="rect">
            <a:avLst/>
          </a:prstGeom>
          <a:noFill/>
        </p:spPr>
      </p:pic>
      <p:pic>
        <p:nvPicPr>
          <p:cNvPr id="47116" name="Picture 12" descr="http://www.cchem.berkeley.edu/molsim/biomass/_Media/biomass_types_med.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2160" y="4653136"/>
            <a:ext cx="3131840" cy="18573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deagirlseverestormpredictionswarnings.files.wordpress.com/2013/03/axial_tilt-geomagnetic-storm-cell-mar-15-2013-200-am-sits-at-tropic-of-cancer-23-5-c2b0n-of-equator-pacific-ocean.jpg?w=600&amp;h=497"/>
          <p:cNvPicPr>
            <a:picLocks noChangeAspect="1" noChangeArrowheads="1"/>
          </p:cNvPicPr>
          <p:nvPr/>
        </p:nvPicPr>
        <p:blipFill>
          <a:blip r:embed="rId2" cstate="print"/>
          <a:srcRect/>
          <a:stretch>
            <a:fillRect/>
          </a:stretch>
        </p:blipFill>
        <p:spPr bwMode="auto">
          <a:xfrm>
            <a:off x="467544" y="0"/>
            <a:ext cx="8136904" cy="6740069"/>
          </a:xfrm>
          <a:prstGeom prst="rect">
            <a:avLst/>
          </a:prstGeom>
          <a:noFill/>
        </p:spPr>
      </p:pic>
      <p:sp>
        <p:nvSpPr>
          <p:cNvPr id="5" name="Rectangle 4"/>
          <p:cNvSpPr/>
          <p:nvPr/>
        </p:nvSpPr>
        <p:spPr>
          <a:xfrm>
            <a:off x="6588224" y="2060848"/>
            <a:ext cx="936104" cy="504056"/>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rgbClr val="C00000"/>
                </a:solidFill>
              </a:rPr>
              <a:t>Сунчеви зраци</a:t>
            </a:r>
            <a:endParaRPr lang="en-US" sz="1200" dirty="0">
              <a:solidFill>
                <a:srgbClr val="C00000"/>
              </a:solidFill>
            </a:endParaRPr>
          </a:p>
        </p:txBody>
      </p:sp>
      <p:sp>
        <p:nvSpPr>
          <p:cNvPr id="6" name="Rectangle 5"/>
          <p:cNvSpPr/>
          <p:nvPr/>
        </p:nvSpPr>
        <p:spPr>
          <a:xfrm>
            <a:off x="4572000" y="5373216"/>
            <a:ext cx="1368152" cy="28803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t>Јужни пол</a:t>
            </a:r>
            <a:endParaRPr lang="en-US" sz="1400" dirty="0"/>
          </a:p>
        </p:txBody>
      </p:sp>
      <p:sp>
        <p:nvSpPr>
          <p:cNvPr id="7" name="Rectangle 6"/>
          <p:cNvSpPr/>
          <p:nvPr/>
        </p:nvSpPr>
        <p:spPr>
          <a:xfrm>
            <a:off x="2411760" y="548680"/>
            <a:ext cx="1512168" cy="28803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t>Северни пол</a:t>
            </a:r>
            <a:endParaRPr lang="en-US" sz="1400" dirty="0"/>
          </a:p>
        </p:txBody>
      </p:sp>
      <p:sp>
        <p:nvSpPr>
          <p:cNvPr id="8" name="Rectangle 7"/>
          <p:cNvSpPr/>
          <p:nvPr/>
        </p:nvSpPr>
        <p:spPr>
          <a:xfrm>
            <a:off x="683568" y="1556792"/>
            <a:ext cx="1584176" cy="122413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t>Северни повратник 23.5° северне географске ширине</a:t>
            </a:r>
            <a:endParaRPr lang="en-US" sz="1400" dirty="0"/>
          </a:p>
        </p:txBody>
      </p:sp>
      <p:sp>
        <p:nvSpPr>
          <p:cNvPr id="9" name="Rectangle 8"/>
          <p:cNvSpPr/>
          <p:nvPr/>
        </p:nvSpPr>
        <p:spPr>
          <a:xfrm>
            <a:off x="1043608" y="4941168"/>
            <a:ext cx="1584176" cy="122413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t>Јужни повратник 23.5° јужне географске ширине</a:t>
            </a:r>
            <a:endParaRPr lang="en-US" sz="1400" dirty="0"/>
          </a:p>
        </p:txBody>
      </p:sp>
      <p:sp>
        <p:nvSpPr>
          <p:cNvPr id="10" name="Rectangle 9"/>
          <p:cNvSpPr/>
          <p:nvPr/>
        </p:nvSpPr>
        <p:spPr>
          <a:xfrm>
            <a:off x="827584" y="3861048"/>
            <a:ext cx="1296144" cy="2880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t>Екватор</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4139952" cy="5256584"/>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spcBef>
                <a:spcPts val="0"/>
              </a:spcBef>
              <a:buNone/>
            </a:pPr>
            <a:r>
              <a:rPr lang="sr-Cyrl-RS" dirty="0" smtClean="0"/>
              <a:t>Због револуције и нагиба земљине ротационе осе, </a:t>
            </a:r>
            <a:r>
              <a:rPr lang="sr-Cyrl-RS" dirty="0" smtClean="0">
                <a:solidFill>
                  <a:srgbClr val="C00000"/>
                </a:solidFill>
              </a:rPr>
              <a:t>Сунце у току године неједнако осветљава северну и јужну земљину полулопту</a:t>
            </a:r>
            <a:r>
              <a:rPr lang="en-US" dirty="0" smtClean="0">
                <a:solidFill>
                  <a:srgbClr val="C00000"/>
                </a:solidFill>
              </a:rPr>
              <a:t>. </a:t>
            </a:r>
            <a:endParaRPr lang="sr-Cyrl-RS" dirty="0" smtClean="0">
              <a:solidFill>
                <a:srgbClr val="C00000"/>
              </a:solidFill>
            </a:endParaRPr>
          </a:p>
          <a:p>
            <a:pPr marL="0" indent="0">
              <a:spcBef>
                <a:spcPts val="0"/>
              </a:spcBef>
              <a:buNone/>
            </a:pPr>
            <a:endParaRPr lang="sr-Cyrl-RS" dirty="0"/>
          </a:p>
          <a:p>
            <a:pPr marL="0" indent="0">
              <a:spcBef>
                <a:spcPts val="0"/>
              </a:spcBef>
              <a:buNone/>
            </a:pPr>
            <a:r>
              <a:rPr lang="sr-Cyrl-RS" dirty="0" smtClean="0"/>
              <a:t>Последице тога су:</a:t>
            </a:r>
          </a:p>
          <a:p>
            <a:pPr marL="0" indent="0">
              <a:spcBef>
                <a:spcPts val="0"/>
              </a:spcBef>
              <a:buNone/>
            </a:pPr>
            <a:r>
              <a:rPr lang="sr-Cyrl-RS" dirty="0">
                <a:solidFill>
                  <a:srgbClr val="C00000"/>
                </a:solidFill>
              </a:rPr>
              <a:t>а</a:t>
            </a:r>
            <a:r>
              <a:rPr lang="sr-Cyrl-RS" dirty="0" smtClean="0">
                <a:solidFill>
                  <a:srgbClr val="C00000"/>
                </a:solidFill>
              </a:rPr>
              <a:t>) неједнака дужина дана и ноћи током године, </a:t>
            </a:r>
          </a:p>
          <a:p>
            <a:pPr marL="0" indent="0">
              <a:spcBef>
                <a:spcPts val="0"/>
              </a:spcBef>
              <a:buNone/>
            </a:pPr>
            <a:r>
              <a:rPr lang="sr-Cyrl-RS" dirty="0">
                <a:solidFill>
                  <a:srgbClr val="C00000"/>
                </a:solidFill>
              </a:rPr>
              <a:t>б</a:t>
            </a:r>
            <a:r>
              <a:rPr lang="sr-Cyrl-RS" dirty="0" smtClean="0">
                <a:solidFill>
                  <a:srgbClr val="C00000"/>
                </a:solidFill>
              </a:rPr>
              <a:t>) смена годишњих доба, </a:t>
            </a:r>
          </a:p>
          <a:p>
            <a:pPr marL="0" indent="0">
              <a:spcBef>
                <a:spcPts val="0"/>
              </a:spcBef>
              <a:buNone/>
            </a:pPr>
            <a:r>
              <a:rPr lang="sr-Cyrl-RS" dirty="0">
                <a:solidFill>
                  <a:srgbClr val="C00000"/>
                </a:solidFill>
              </a:rPr>
              <a:t>в</a:t>
            </a:r>
            <a:r>
              <a:rPr lang="sr-Cyrl-RS" dirty="0" smtClean="0">
                <a:solidFill>
                  <a:srgbClr val="C00000"/>
                </a:solidFill>
              </a:rPr>
              <a:t>) топлотни појасеви</a:t>
            </a:r>
            <a:r>
              <a:rPr lang="en-US" b="1" dirty="0" smtClean="0"/>
              <a:t> </a:t>
            </a:r>
            <a:endParaRPr lang="en-US" dirty="0" smtClean="0"/>
          </a:p>
          <a:p>
            <a:endParaRPr lang="en-US" dirty="0"/>
          </a:p>
        </p:txBody>
      </p:sp>
      <p:sp>
        <p:nvSpPr>
          <p:cNvPr id="4" name="Title 1"/>
          <p:cNvSpPr>
            <a:spLocks noGrp="1"/>
          </p:cNvSpPr>
          <p:nvPr>
            <p:ph type="title"/>
          </p:nvPr>
        </p:nvSpPr>
        <p:spPr>
          <a:xfrm>
            <a:off x="457200" y="274638"/>
            <a:ext cx="8229600" cy="562074"/>
          </a:xfrm>
        </p:spPr>
        <p:txBody>
          <a:bodyPr>
            <a:normAutofit fontScale="90000"/>
          </a:bodyPr>
          <a:lstStyle/>
          <a:p>
            <a:r>
              <a:rPr lang="sr-Cyrl-RS" sz="3200" dirty="0" smtClean="0"/>
              <a:t>КЛИМА</a:t>
            </a:r>
            <a:endParaRPr lang="en-US" sz="3200" dirty="0"/>
          </a:p>
        </p:txBody>
      </p:sp>
      <p:pic>
        <p:nvPicPr>
          <p:cNvPr id="6148" name="Picture 4" descr="https://www.nc-climate.ncsu.edu/secc_edu/images/Latitude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960" y="908720"/>
            <a:ext cx="4793768" cy="3147839"/>
          </a:xfrm>
          <a:prstGeom prst="rect">
            <a:avLst/>
          </a:prstGeom>
          <a:noFill/>
        </p:spPr>
      </p:pic>
      <p:pic>
        <p:nvPicPr>
          <p:cNvPr id="6150" name="Picture 6" descr="https://www.nc-climate.ncsu.edu/secc_edu/images/Latitude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960" y="3739153"/>
            <a:ext cx="4752528" cy="3118847"/>
          </a:xfrm>
          <a:prstGeom prst="rect">
            <a:avLst/>
          </a:prstGeom>
          <a:noFill/>
        </p:spPr>
      </p:pic>
      <p:sp>
        <p:nvSpPr>
          <p:cNvPr id="8" name="Rectangle 7"/>
          <p:cNvSpPr/>
          <p:nvPr/>
        </p:nvSpPr>
        <p:spPr>
          <a:xfrm>
            <a:off x="5220072" y="980728"/>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Земљина оса</a:t>
            </a:r>
            <a:endParaRPr lang="en-US" sz="1000" dirty="0">
              <a:solidFill>
                <a:schemeClr val="tx1"/>
              </a:solidFill>
            </a:endParaRPr>
          </a:p>
        </p:txBody>
      </p:sp>
      <p:sp>
        <p:nvSpPr>
          <p:cNvPr id="9" name="Rectangle 8"/>
          <p:cNvSpPr/>
          <p:nvPr/>
        </p:nvSpPr>
        <p:spPr>
          <a:xfrm>
            <a:off x="6300192" y="3861048"/>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Земљина оса</a:t>
            </a:r>
            <a:endParaRPr lang="en-US" sz="1000" dirty="0">
              <a:solidFill>
                <a:schemeClr val="tx1"/>
              </a:solidFill>
            </a:endParaRPr>
          </a:p>
        </p:txBody>
      </p:sp>
      <p:sp>
        <p:nvSpPr>
          <p:cNvPr id="10" name="Rectangle 9"/>
          <p:cNvSpPr/>
          <p:nvPr/>
        </p:nvSpPr>
        <p:spPr>
          <a:xfrm>
            <a:off x="7919864" y="1268760"/>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Арктички круг</a:t>
            </a:r>
            <a:endParaRPr lang="en-US" sz="1000" dirty="0">
              <a:solidFill>
                <a:schemeClr val="tx1"/>
              </a:solidFill>
            </a:endParaRPr>
          </a:p>
        </p:txBody>
      </p:sp>
      <p:sp>
        <p:nvSpPr>
          <p:cNvPr id="11" name="Rectangle 10"/>
          <p:cNvSpPr/>
          <p:nvPr/>
        </p:nvSpPr>
        <p:spPr>
          <a:xfrm>
            <a:off x="7919864" y="1556792"/>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Северни повратник</a:t>
            </a:r>
            <a:endParaRPr lang="en-US" sz="1000" dirty="0">
              <a:solidFill>
                <a:schemeClr val="tx1"/>
              </a:solidFill>
            </a:endParaRPr>
          </a:p>
        </p:txBody>
      </p:sp>
      <p:sp>
        <p:nvSpPr>
          <p:cNvPr id="12" name="Rectangle 11"/>
          <p:cNvSpPr/>
          <p:nvPr/>
        </p:nvSpPr>
        <p:spPr>
          <a:xfrm>
            <a:off x="7919864" y="1916832"/>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Екватор</a:t>
            </a:r>
            <a:endParaRPr lang="en-US" sz="1000" dirty="0">
              <a:solidFill>
                <a:schemeClr val="tx1"/>
              </a:solidFill>
            </a:endParaRPr>
          </a:p>
        </p:txBody>
      </p:sp>
      <p:sp>
        <p:nvSpPr>
          <p:cNvPr id="13" name="Rectangle 12"/>
          <p:cNvSpPr/>
          <p:nvPr/>
        </p:nvSpPr>
        <p:spPr>
          <a:xfrm>
            <a:off x="7668344" y="3140968"/>
            <a:ext cx="14756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Антарктички круг</a:t>
            </a:r>
            <a:endParaRPr lang="en-US" sz="1000" dirty="0">
              <a:solidFill>
                <a:schemeClr val="tx1"/>
              </a:solidFill>
            </a:endParaRPr>
          </a:p>
        </p:txBody>
      </p:sp>
      <p:sp>
        <p:nvSpPr>
          <p:cNvPr id="14" name="Rectangle 13"/>
          <p:cNvSpPr/>
          <p:nvPr/>
        </p:nvSpPr>
        <p:spPr>
          <a:xfrm>
            <a:off x="7919864" y="2420888"/>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Јужни повратник</a:t>
            </a:r>
            <a:endParaRPr lang="en-US" sz="1000" dirty="0">
              <a:solidFill>
                <a:schemeClr val="tx1"/>
              </a:solidFill>
            </a:endParaRPr>
          </a:p>
        </p:txBody>
      </p:sp>
      <p:sp>
        <p:nvSpPr>
          <p:cNvPr id="15" name="Rectangle 14"/>
          <p:cNvSpPr/>
          <p:nvPr/>
        </p:nvSpPr>
        <p:spPr>
          <a:xfrm>
            <a:off x="7919864" y="4437112"/>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Арктички круг</a:t>
            </a:r>
            <a:endParaRPr lang="en-US" sz="1000" dirty="0">
              <a:solidFill>
                <a:schemeClr val="tx1"/>
              </a:solidFill>
            </a:endParaRPr>
          </a:p>
        </p:txBody>
      </p:sp>
      <p:sp>
        <p:nvSpPr>
          <p:cNvPr id="16" name="Rectangle 15"/>
          <p:cNvSpPr/>
          <p:nvPr/>
        </p:nvSpPr>
        <p:spPr>
          <a:xfrm>
            <a:off x="7668344" y="6309320"/>
            <a:ext cx="14756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Антарктички круг</a:t>
            </a:r>
            <a:endParaRPr lang="en-US" sz="1000" dirty="0">
              <a:solidFill>
                <a:schemeClr val="tx1"/>
              </a:solidFill>
            </a:endParaRPr>
          </a:p>
        </p:txBody>
      </p:sp>
      <p:sp>
        <p:nvSpPr>
          <p:cNvPr id="17" name="Rectangle 16"/>
          <p:cNvSpPr/>
          <p:nvPr/>
        </p:nvSpPr>
        <p:spPr>
          <a:xfrm>
            <a:off x="7919864" y="5229200"/>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Северни повратник</a:t>
            </a:r>
            <a:endParaRPr lang="en-US" sz="1000" dirty="0">
              <a:solidFill>
                <a:schemeClr val="tx1"/>
              </a:solidFill>
            </a:endParaRPr>
          </a:p>
        </p:txBody>
      </p:sp>
      <p:sp>
        <p:nvSpPr>
          <p:cNvPr id="18" name="Rectangle 17"/>
          <p:cNvSpPr/>
          <p:nvPr/>
        </p:nvSpPr>
        <p:spPr>
          <a:xfrm>
            <a:off x="7919864" y="5661248"/>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Екватор</a:t>
            </a:r>
            <a:endParaRPr lang="en-US" sz="1000" dirty="0">
              <a:solidFill>
                <a:schemeClr val="tx1"/>
              </a:solidFill>
            </a:endParaRPr>
          </a:p>
        </p:txBody>
      </p:sp>
      <p:sp>
        <p:nvSpPr>
          <p:cNvPr id="19" name="Rectangle 18"/>
          <p:cNvSpPr/>
          <p:nvPr/>
        </p:nvSpPr>
        <p:spPr>
          <a:xfrm>
            <a:off x="7919864" y="6021288"/>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Јужни повратник</a:t>
            </a:r>
            <a:endParaRPr lang="en-US" sz="1000" dirty="0">
              <a:solidFill>
                <a:schemeClr val="tx1"/>
              </a:solidFill>
            </a:endParaRPr>
          </a:p>
        </p:txBody>
      </p:sp>
      <p:sp>
        <p:nvSpPr>
          <p:cNvPr id="20" name="Rectangle 19"/>
          <p:cNvSpPr/>
          <p:nvPr/>
        </p:nvSpPr>
        <p:spPr>
          <a:xfrm>
            <a:off x="4355976" y="1772816"/>
            <a:ext cx="216024" cy="129614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100" dirty="0" smtClean="0">
                <a:solidFill>
                  <a:schemeClr val="tx1"/>
                </a:solidFill>
              </a:rPr>
              <a:t>Сунчеви зраци</a:t>
            </a:r>
            <a:endParaRPr lang="en-US" sz="1100" dirty="0">
              <a:solidFill>
                <a:schemeClr val="tx1"/>
              </a:solidFill>
            </a:endParaRPr>
          </a:p>
        </p:txBody>
      </p:sp>
      <p:sp>
        <p:nvSpPr>
          <p:cNvPr id="21" name="Rectangle 20"/>
          <p:cNvSpPr/>
          <p:nvPr/>
        </p:nvSpPr>
        <p:spPr>
          <a:xfrm>
            <a:off x="4355976" y="4653136"/>
            <a:ext cx="216024" cy="129614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100" dirty="0" smtClean="0">
                <a:solidFill>
                  <a:schemeClr val="tx1"/>
                </a:solidFill>
              </a:rPr>
              <a:t>Сунчеви зраци</a:t>
            </a:r>
            <a:endParaRPr lang="en-US" sz="1100" dirty="0">
              <a:solidFill>
                <a:schemeClr val="tx1"/>
              </a:solidFill>
            </a:endParaRPr>
          </a:p>
        </p:txBody>
      </p:sp>
      <p:sp>
        <p:nvSpPr>
          <p:cNvPr id="22" name="Rectangle 21"/>
          <p:cNvSpPr/>
          <p:nvPr/>
        </p:nvSpPr>
        <p:spPr>
          <a:xfrm>
            <a:off x="4211960" y="1340768"/>
            <a:ext cx="1152128" cy="43204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Лето у северној хемисфери</a:t>
            </a:r>
            <a:endParaRPr lang="en-US" sz="1000" dirty="0">
              <a:solidFill>
                <a:schemeClr val="tx1"/>
              </a:solidFill>
            </a:endParaRPr>
          </a:p>
        </p:txBody>
      </p:sp>
      <p:sp>
        <p:nvSpPr>
          <p:cNvPr id="23" name="Rectangle 22"/>
          <p:cNvSpPr/>
          <p:nvPr/>
        </p:nvSpPr>
        <p:spPr>
          <a:xfrm>
            <a:off x="4211960" y="4221088"/>
            <a:ext cx="1152128" cy="43204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Зима у северној хемисфери</a:t>
            </a:r>
            <a:endParaRPr lang="en-US" sz="10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2304256"/>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spcBef>
                <a:spcPts val="0"/>
              </a:spcBef>
              <a:buNone/>
            </a:pPr>
            <a:r>
              <a:rPr lang="sr-Cyrl-RS" dirty="0" smtClean="0"/>
              <a:t>Земља је подељена на климатске појасеве по географским ширинама.  </a:t>
            </a:r>
          </a:p>
          <a:p>
            <a:pPr marL="0" indent="0">
              <a:spcBef>
                <a:spcPts val="0"/>
              </a:spcBef>
              <a:buNone/>
            </a:pPr>
            <a:endParaRPr lang="sr-Cyrl-RS" dirty="0" smtClean="0"/>
          </a:p>
          <a:p>
            <a:pPr marL="0" indent="0">
              <a:spcBef>
                <a:spcPts val="0"/>
              </a:spcBef>
              <a:buNone/>
            </a:pPr>
            <a:r>
              <a:rPr lang="sr-Cyrl-RS" dirty="0" smtClean="0"/>
              <a:t>Климатски појасеви се разликују пре свега по температури на коју утиче угао и количина Сунчевог зрачења у тим појасевима</a:t>
            </a:r>
            <a:r>
              <a:rPr lang="sr-Latn-RS" dirty="0" smtClean="0"/>
              <a:t>:</a:t>
            </a:r>
            <a:endParaRPr lang="sr-Cyrl-RS" dirty="0" smtClean="0"/>
          </a:p>
          <a:p>
            <a:pPr marL="0" indent="0">
              <a:spcBef>
                <a:spcPts val="0"/>
              </a:spcBef>
              <a:buNone/>
            </a:pPr>
            <a:endParaRPr lang="sr-Cyrl-RS" dirty="0" smtClean="0"/>
          </a:p>
          <a:p>
            <a:pPr marL="0" indent="0">
              <a:spcBef>
                <a:spcPts val="0"/>
              </a:spcBef>
              <a:buNone/>
            </a:pPr>
            <a:r>
              <a:rPr lang="sr-Cyrl-RS" dirty="0" smtClean="0"/>
              <a:t>ТРОПСКА КЛИМА, УМЕРЕНА КЛИМА, ПОЛАРНА КЛИМА</a:t>
            </a:r>
            <a:endParaRPr lang="en-US" dirty="0"/>
          </a:p>
        </p:txBody>
      </p:sp>
      <p:sp>
        <p:nvSpPr>
          <p:cNvPr id="4" name="Title 1"/>
          <p:cNvSpPr>
            <a:spLocks noGrp="1"/>
          </p:cNvSpPr>
          <p:nvPr>
            <p:ph type="title"/>
          </p:nvPr>
        </p:nvSpPr>
        <p:spPr>
          <a:xfrm>
            <a:off x="457200" y="116632"/>
            <a:ext cx="8229600" cy="576064"/>
          </a:xfrm>
        </p:spPr>
        <p:txBody>
          <a:bodyPr>
            <a:normAutofit fontScale="90000"/>
          </a:bodyPr>
          <a:lstStyle/>
          <a:p>
            <a:r>
              <a:rPr lang="sr-Cyrl-RS" sz="3200" dirty="0" smtClean="0"/>
              <a:t>ОСНОВНИ ТИПОВИ КЛИМЕ</a:t>
            </a:r>
            <a:endParaRPr lang="en-US" sz="3200" dirty="0"/>
          </a:p>
        </p:txBody>
      </p:sp>
      <p:grpSp>
        <p:nvGrpSpPr>
          <p:cNvPr id="6" name="Group 5"/>
          <p:cNvGrpSpPr/>
          <p:nvPr/>
        </p:nvGrpSpPr>
        <p:grpSpPr>
          <a:xfrm>
            <a:off x="5292080" y="3068960"/>
            <a:ext cx="3851920" cy="3645024"/>
            <a:chOff x="5508104" y="4440219"/>
            <a:chExt cx="3131840" cy="2417781"/>
          </a:xfrm>
        </p:grpSpPr>
        <p:pic>
          <p:nvPicPr>
            <p:cNvPr id="7" name="Picture 6" descr="http://upload.wikimedia.org/wikipedia/commons/thumb/a/aa/Annual_Average_Temperature_Map.jpg/500px-Annual_Average_Temperature_Ma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4440219"/>
              <a:ext cx="3131840" cy="2417781"/>
            </a:xfrm>
            <a:prstGeom prst="rect">
              <a:avLst/>
            </a:prstGeom>
            <a:noFill/>
          </p:spPr>
        </p:pic>
        <p:sp>
          <p:nvSpPr>
            <p:cNvPr id="8" name="Rectangle 7"/>
            <p:cNvSpPr/>
            <p:nvPr/>
          </p:nvSpPr>
          <p:spPr>
            <a:xfrm>
              <a:off x="5580112" y="6597352"/>
              <a:ext cx="3024336"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Просечна годишња температура</a:t>
              </a:r>
              <a:endParaRPr lang="en-US" sz="1200" dirty="0">
                <a:solidFill>
                  <a:schemeClr val="tx1"/>
                </a:solidFill>
              </a:endParaRPr>
            </a:p>
          </p:txBody>
        </p:sp>
      </p:grpSp>
      <p:pic>
        <p:nvPicPr>
          <p:cNvPr id="4098" name="Picture 2" descr="http://www.brockmann-consult.de/iavisa-info-web/images/fallback-climate-zone-classification.gif"/>
          <p:cNvPicPr>
            <a:picLocks noChangeAspect="1" noChangeArrowheads="1"/>
          </p:cNvPicPr>
          <p:nvPr/>
        </p:nvPicPr>
        <p:blipFill>
          <a:blip r:embed="rId3" cstate="print"/>
          <a:srcRect/>
          <a:stretch>
            <a:fillRect/>
          </a:stretch>
        </p:blipFill>
        <p:spPr bwMode="auto">
          <a:xfrm>
            <a:off x="0" y="3284984"/>
            <a:ext cx="5296771" cy="3096344"/>
          </a:xfrm>
          <a:prstGeom prst="rect">
            <a:avLst/>
          </a:prstGeom>
          <a:noFill/>
        </p:spPr>
      </p:pic>
      <p:sp>
        <p:nvSpPr>
          <p:cNvPr id="9" name="Rectangle 8"/>
          <p:cNvSpPr/>
          <p:nvPr/>
        </p:nvSpPr>
        <p:spPr>
          <a:xfrm>
            <a:off x="2051720" y="3789040"/>
            <a:ext cx="936104" cy="288032"/>
          </a:xfrm>
          <a:prstGeom prst="rect">
            <a:avLst/>
          </a:prstGeom>
          <a:solidFill>
            <a:srgbClr val="49D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Umerena zona</a:t>
            </a:r>
            <a:endParaRPr lang="en-US" sz="1100" dirty="0">
              <a:solidFill>
                <a:schemeClr val="tx1"/>
              </a:solidFill>
            </a:endParaRPr>
          </a:p>
        </p:txBody>
      </p:sp>
      <p:sp>
        <p:nvSpPr>
          <p:cNvPr id="10" name="Rectangle 9"/>
          <p:cNvSpPr/>
          <p:nvPr/>
        </p:nvSpPr>
        <p:spPr>
          <a:xfrm>
            <a:off x="2051720" y="5445224"/>
            <a:ext cx="936104" cy="288032"/>
          </a:xfrm>
          <a:prstGeom prst="rect">
            <a:avLst/>
          </a:prstGeom>
          <a:solidFill>
            <a:srgbClr val="49D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Umerena zona</a:t>
            </a:r>
            <a:endParaRPr lang="en-US" sz="1100" dirty="0">
              <a:solidFill>
                <a:schemeClr val="tx1"/>
              </a:solidFill>
            </a:endParaRPr>
          </a:p>
        </p:txBody>
      </p:sp>
      <p:sp>
        <p:nvSpPr>
          <p:cNvPr id="11" name="Rectangle 10"/>
          <p:cNvSpPr/>
          <p:nvPr/>
        </p:nvSpPr>
        <p:spPr>
          <a:xfrm>
            <a:off x="2051720" y="4437112"/>
            <a:ext cx="936104" cy="288032"/>
          </a:xfrm>
          <a:prstGeom prst="rect">
            <a:avLst/>
          </a:prstGeom>
          <a:solidFill>
            <a:srgbClr val="F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Tropska zona</a:t>
            </a:r>
            <a:endParaRPr lang="en-US" sz="1100" dirty="0">
              <a:solidFill>
                <a:schemeClr val="tx1"/>
              </a:solidFill>
            </a:endParaRPr>
          </a:p>
        </p:txBody>
      </p:sp>
      <p:sp>
        <p:nvSpPr>
          <p:cNvPr id="12" name="Rectangle 11"/>
          <p:cNvSpPr/>
          <p:nvPr/>
        </p:nvSpPr>
        <p:spPr>
          <a:xfrm>
            <a:off x="2051720" y="4869160"/>
            <a:ext cx="936104" cy="288032"/>
          </a:xfrm>
          <a:prstGeom prst="rect">
            <a:avLst/>
          </a:prstGeom>
          <a:solidFill>
            <a:srgbClr val="F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Tropska zona</a:t>
            </a:r>
            <a:endParaRPr lang="en-US" sz="1100" dirty="0">
              <a:solidFill>
                <a:schemeClr val="tx1"/>
              </a:solidFill>
            </a:endParaRPr>
          </a:p>
        </p:txBody>
      </p:sp>
      <p:sp>
        <p:nvSpPr>
          <p:cNvPr id="13" name="Rectangle 12"/>
          <p:cNvSpPr/>
          <p:nvPr/>
        </p:nvSpPr>
        <p:spPr>
          <a:xfrm>
            <a:off x="1619672" y="3068960"/>
            <a:ext cx="936104" cy="2880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900" dirty="0" smtClean="0">
                <a:solidFill>
                  <a:schemeClr val="tx1"/>
                </a:solidFill>
              </a:rPr>
              <a:t>Polarna zona</a:t>
            </a:r>
            <a:endParaRPr lang="en-US" sz="900" dirty="0">
              <a:solidFill>
                <a:schemeClr val="tx1"/>
              </a:solidFill>
            </a:endParaRPr>
          </a:p>
        </p:txBody>
      </p:sp>
      <p:sp>
        <p:nvSpPr>
          <p:cNvPr id="14" name="Rectangle 13"/>
          <p:cNvSpPr/>
          <p:nvPr/>
        </p:nvSpPr>
        <p:spPr>
          <a:xfrm>
            <a:off x="1547664" y="6237312"/>
            <a:ext cx="936104" cy="2880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900" dirty="0" smtClean="0">
                <a:solidFill>
                  <a:schemeClr val="tx1"/>
                </a:solidFill>
              </a:rPr>
              <a:t>Polarna zona</a:t>
            </a:r>
            <a:endParaRPr lang="en-US" sz="900" dirty="0">
              <a:solidFill>
                <a:schemeClr val="tx1"/>
              </a:solidFill>
            </a:endParaRPr>
          </a:p>
        </p:txBody>
      </p:sp>
      <p:sp>
        <p:nvSpPr>
          <p:cNvPr id="15" name="Rectangle 14"/>
          <p:cNvSpPr/>
          <p:nvPr/>
        </p:nvSpPr>
        <p:spPr>
          <a:xfrm>
            <a:off x="2987824" y="3356992"/>
            <a:ext cx="11521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Severni pol</a:t>
            </a:r>
            <a:endParaRPr lang="en-US" sz="1100" dirty="0">
              <a:solidFill>
                <a:schemeClr val="tx1"/>
              </a:solidFill>
            </a:endParaRPr>
          </a:p>
        </p:txBody>
      </p:sp>
      <p:sp>
        <p:nvSpPr>
          <p:cNvPr id="16" name="Rectangle 15"/>
          <p:cNvSpPr/>
          <p:nvPr/>
        </p:nvSpPr>
        <p:spPr>
          <a:xfrm>
            <a:off x="2987824" y="6165304"/>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Južni pol</a:t>
            </a:r>
            <a:endParaRPr lang="en-US" sz="1100" dirty="0">
              <a:solidFill>
                <a:schemeClr val="tx1"/>
              </a:solidFill>
            </a:endParaRPr>
          </a:p>
        </p:txBody>
      </p:sp>
      <p:sp>
        <p:nvSpPr>
          <p:cNvPr id="17" name="Rectangle 16"/>
          <p:cNvSpPr/>
          <p:nvPr/>
        </p:nvSpPr>
        <p:spPr>
          <a:xfrm>
            <a:off x="3635896" y="3573016"/>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Arktički krug</a:t>
            </a:r>
            <a:endParaRPr lang="en-US" sz="1100" dirty="0">
              <a:solidFill>
                <a:schemeClr val="tx1"/>
              </a:solidFill>
            </a:endParaRPr>
          </a:p>
        </p:txBody>
      </p:sp>
      <p:sp>
        <p:nvSpPr>
          <p:cNvPr id="18" name="Rectangle 17"/>
          <p:cNvSpPr/>
          <p:nvPr/>
        </p:nvSpPr>
        <p:spPr>
          <a:xfrm>
            <a:off x="3707904" y="5949280"/>
            <a:ext cx="151216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Antarktički krug</a:t>
            </a:r>
            <a:endParaRPr lang="en-US" sz="1100" dirty="0">
              <a:solidFill>
                <a:schemeClr val="tx1"/>
              </a:solidFill>
            </a:endParaRPr>
          </a:p>
        </p:txBody>
      </p:sp>
      <p:sp>
        <p:nvSpPr>
          <p:cNvPr id="19" name="Rectangle 18"/>
          <p:cNvSpPr/>
          <p:nvPr/>
        </p:nvSpPr>
        <p:spPr>
          <a:xfrm>
            <a:off x="4067944" y="4725144"/>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Ekvator</a:t>
            </a:r>
            <a:endParaRPr lang="en-US" sz="1100" dirty="0">
              <a:solidFill>
                <a:schemeClr val="tx1"/>
              </a:solidFill>
            </a:endParaRPr>
          </a:p>
        </p:txBody>
      </p:sp>
      <p:sp>
        <p:nvSpPr>
          <p:cNvPr id="20" name="Rectangle 19"/>
          <p:cNvSpPr/>
          <p:nvPr/>
        </p:nvSpPr>
        <p:spPr>
          <a:xfrm>
            <a:off x="4211960" y="4077072"/>
            <a:ext cx="10081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Severni povratnik</a:t>
            </a:r>
            <a:endParaRPr lang="en-US" sz="1100" dirty="0">
              <a:solidFill>
                <a:schemeClr val="tx1"/>
              </a:solidFill>
            </a:endParaRPr>
          </a:p>
        </p:txBody>
      </p:sp>
      <p:sp>
        <p:nvSpPr>
          <p:cNvPr id="21" name="Rectangle 20"/>
          <p:cNvSpPr/>
          <p:nvPr/>
        </p:nvSpPr>
        <p:spPr>
          <a:xfrm>
            <a:off x="4211960" y="5085184"/>
            <a:ext cx="10081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smtClean="0">
                <a:solidFill>
                  <a:schemeClr val="tx1"/>
                </a:solidFill>
              </a:rPr>
              <a:t>Južni povratnik</a:t>
            </a:r>
            <a:endParaRPr lang="en-US" sz="1100" dirty="0">
              <a:solidFill>
                <a:schemeClr val="tx1"/>
              </a:solidFill>
            </a:endParaRPr>
          </a:p>
        </p:txBody>
      </p:sp>
      <p:sp>
        <p:nvSpPr>
          <p:cNvPr id="22" name="Rectangle 21"/>
          <p:cNvSpPr/>
          <p:nvPr/>
        </p:nvSpPr>
        <p:spPr>
          <a:xfrm>
            <a:off x="0" y="4005064"/>
            <a:ext cx="32352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r>
              <a:rPr lang="sr-Latn-RS" sz="900" dirty="0" smtClean="0">
                <a:solidFill>
                  <a:schemeClr val="tx1"/>
                </a:solidFill>
              </a:rPr>
              <a:t>unčevo</a:t>
            </a:r>
          </a:p>
          <a:p>
            <a:pPr algn="ctr"/>
            <a:r>
              <a:rPr lang="en-US" sz="900" dirty="0" smtClean="0">
                <a:solidFill>
                  <a:schemeClr val="tx1"/>
                </a:solidFill>
              </a:rPr>
              <a:t>Z</a:t>
            </a:r>
            <a:endParaRPr lang="sr-Latn-RS" sz="900" dirty="0" smtClean="0">
              <a:solidFill>
                <a:schemeClr val="tx1"/>
              </a:solidFill>
            </a:endParaRPr>
          </a:p>
          <a:p>
            <a:pPr algn="ctr"/>
            <a:r>
              <a:rPr lang="en-US" sz="900" dirty="0" smtClean="0">
                <a:solidFill>
                  <a:schemeClr val="tx1"/>
                </a:solidFill>
              </a:rPr>
              <a:t>R</a:t>
            </a:r>
            <a:endParaRPr lang="sr-Latn-RS" sz="900" dirty="0" smtClean="0">
              <a:solidFill>
                <a:schemeClr val="tx1"/>
              </a:solidFill>
            </a:endParaRPr>
          </a:p>
          <a:p>
            <a:pPr algn="ctr"/>
            <a:r>
              <a:rPr lang="sr-Latn-RS" sz="900" dirty="0" smtClean="0">
                <a:solidFill>
                  <a:schemeClr val="tx1"/>
                </a:solidFill>
              </a:rPr>
              <a:t>ačenje</a:t>
            </a:r>
            <a:endParaRPr lang="en-US" sz="9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5949280"/>
          </a:xfrm>
        </p:spPr>
        <p:txBody>
          <a:bodyPr>
            <a:normAutofit/>
          </a:bodyPr>
          <a:lstStyle/>
          <a:p>
            <a:r>
              <a:rPr lang="en-US" sz="2000" dirty="0" smtClean="0"/>
              <a:t>ТРОПСКА КЛИМА: </a:t>
            </a:r>
            <a:endParaRPr lang="sr-Cyrl-RS" sz="2000" dirty="0" smtClean="0"/>
          </a:p>
          <a:p>
            <a:r>
              <a:rPr lang="en-US" sz="2000" dirty="0" err="1" smtClean="0">
                <a:solidFill>
                  <a:srgbClr val="FF0000"/>
                </a:solidFill>
              </a:rPr>
              <a:t>Влада</a:t>
            </a:r>
            <a:r>
              <a:rPr lang="en-US" sz="2000" dirty="0" smtClean="0">
                <a:solidFill>
                  <a:srgbClr val="FF0000"/>
                </a:solidFill>
              </a:rPr>
              <a:t> </a:t>
            </a:r>
            <a:r>
              <a:rPr lang="en-US" sz="2000" dirty="0" err="1" smtClean="0">
                <a:solidFill>
                  <a:srgbClr val="FF0000"/>
                </a:solidFill>
              </a:rPr>
              <a:t>са</a:t>
            </a:r>
            <a:r>
              <a:rPr lang="en-US" sz="2000" dirty="0" smtClean="0">
                <a:solidFill>
                  <a:srgbClr val="FF0000"/>
                </a:solidFill>
              </a:rPr>
              <a:t> </a:t>
            </a:r>
            <a:r>
              <a:rPr lang="en-US" sz="2000" dirty="0" err="1" smtClean="0">
                <a:solidFill>
                  <a:srgbClr val="FF0000"/>
                </a:solidFill>
              </a:rPr>
              <a:t>обе</a:t>
            </a:r>
            <a:r>
              <a:rPr lang="en-US" sz="2000" dirty="0" smtClean="0">
                <a:solidFill>
                  <a:srgbClr val="FF0000"/>
                </a:solidFill>
              </a:rPr>
              <a:t> </a:t>
            </a:r>
            <a:r>
              <a:rPr lang="en-US" sz="2000" dirty="0" err="1" smtClean="0">
                <a:solidFill>
                  <a:srgbClr val="FF0000"/>
                </a:solidFill>
              </a:rPr>
              <a:t>стране</a:t>
            </a:r>
            <a:r>
              <a:rPr lang="en-US" sz="2000" dirty="0" smtClean="0">
                <a:solidFill>
                  <a:srgbClr val="FF0000"/>
                </a:solidFill>
              </a:rPr>
              <a:t> </a:t>
            </a:r>
            <a:r>
              <a:rPr lang="en-US" sz="2000" dirty="0" err="1" smtClean="0">
                <a:solidFill>
                  <a:srgbClr val="FF0000"/>
                </a:solidFill>
              </a:rPr>
              <a:t>екватора</a:t>
            </a:r>
            <a:r>
              <a:rPr lang="en-US" sz="2000" dirty="0" smtClean="0">
                <a:solidFill>
                  <a:srgbClr val="FF0000"/>
                </a:solidFill>
              </a:rPr>
              <a:t>, </a:t>
            </a:r>
            <a:r>
              <a:rPr lang="en-US" sz="2000" dirty="0" err="1" smtClean="0">
                <a:solidFill>
                  <a:srgbClr val="FF0000"/>
                </a:solidFill>
              </a:rPr>
              <a:t>до</a:t>
            </a:r>
            <a:r>
              <a:rPr lang="en-US" sz="2000" dirty="0" smtClean="0">
                <a:solidFill>
                  <a:srgbClr val="FF0000"/>
                </a:solidFill>
              </a:rPr>
              <a:t> </a:t>
            </a:r>
            <a:r>
              <a:rPr lang="en-US" sz="2000" dirty="0" err="1" smtClean="0">
                <a:solidFill>
                  <a:srgbClr val="FF0000"/>
                </a:solidFill>
              </a:rPr>
              <a:t>северног</a:t>
            </a:r>
            <a:r>
              <a:rPr lang="en-US" sz="2000" dirty="0" smtClean="0">
                <a:solidFill>
                  <a:srgbClr val="FF0000"/>
                </a:solidFill>
              </a:rPr>
              <a:t> и </a:t>
            </a:r>
            <a:r>
              <a:rPr lang="en-US" sz="2000" dirty="0" err="1" smtClean="0">
                <a:solidFill>
                  <a:srgbClr val="FF0000"/>
                </a:solidFill>
              </a:rPr>
              <a:t>јужног</a:t>
            </a:r>
            <a:r>
              <a:rPr lang="en-US" sz="2000" dirty="0" smtClean="0">
                <a:solidFill>
                  <a:srgbClr val="FF0000"/>
                </a:solidFill>
              </a:rPr>
              <a:t> </a:t>
            </a:r>
            <a:r>
              <a:rPr lang="en-US" sz="2000" dirty="0" err="1" smtClean="0">
                <a:solidFill>
                  <a:srgbClr val="FF0000"/>
                </a:solidFill>
              </a:rPr>
              <a:t>повратника</a:t>
            </a:r>
            <a:endParaRPr lang="en-US" sz="2000" dirty="0" smtClean="0">
              <a:solidFill>
                <a:srgbClr val="FF0000"/>
              </a:solidFill>
            </a:endParaRPr>
          </a:p>
          <a:p>
            <a:r>
              <a:rPr lang="en-US" sz="2000" dirty="0" err="1" smtClean="0"/>
              <a:t>Одликује</a:t>
            </a:r>
            <a:r>
              <a:rPr lang="en-US" sz="2000" dirty="0" smtClean="0"/>
              <a:t> </a:t>
            </a:r>
            <a:r>
              <a:rPr lang="en-US" sz="2000" dirty="0" err="1" smtClean="0"/>
              <a:t>се</a:t>
            </a:r>
            <a:r>
              <a:rPr lang="en-US" sz="2000" dirty="0" smtClean="0"/>
              <a:t> </a:t>
            </a:r>
            <a:r>
              <a:rPr lang="en-US" sz="2000" dirty="0" err="1" smtClean="0">
                <a:solidFill>
                  <a:srgbClr val="008000"/>
                </a:solidFill>
              </a:rPr>
              <a:t>високом</a:t>
            </a:r>
            <a:r>
              <a:rPr lang="en-US" sz="2000" dirty="0" smtClean="0">
                <a:solidFill>
                  <a:srgbClr val="008000"/>
                </a:solidFill>
              </a:rPr>
              <a:t> </a:t>
            </a:r>
            <a:r>
              <a:rPr lang="en-US" sz="2000" dirty="0" err="1" smtClean="0">
                <a:solidFill>
                  <a:srgbClr val="008000"/>
                </a:solidFill>
              </a:rPr>
              <a:t>температуром</a:t>
            </a:r>
            <a:r>
              <a:rPr lang="en-US" sz="2000" dirty="0" smtClean="0">
                <a:solidFill>
                  <a:srgbClr val="008000"/>
                </a:solidFill>
              </a:rPr>
              <a:t> </a:t>
            </a:r>
            <a:r>
              <a:rPr lang="en-US" sz="2000" dirty="0" err="1" smtClean="0">
                <a:solidFill>
                  <a:srgbClr val="008000"/>
                </a:solidFill>
              </a:rPr>
              <a:t>ваздуха</a:t>
            </a:r>
            <a:r>
              <a:rPr lang="en-US" sz="2000" dirty="0" smtClean="0">
                <a:solidFill>
                  <a:srgbClr val="008000"/>
                </a:solidFill>
              </a:rPr>
              <a:t> и </a:t>
            </a:r>
            <a:r>
              <a:rPr lang="en-US" sz="2000" dirty="0" err="1" smtClean="0">
                <a:solidFill>
                  <a:srgbClr val="008000"/>
                </a:solidFill>
              </a:rPr>
              <a:t>високом</a:t>
            </a:r>
            <a:r>
              <a:rPr lang="en-US" sz="2000" dirty="0" smtClean="0">
                <a:solidFill>
                  <a:srgbClr val="008000"/>
                </a:solidFill>
              </a:rPr>
              <a:t> </a:t>
            </a:r>
            <a:r>
              <a:rPr lang="en-US" sz="2000" dirty="0" err="1" smtClean="0">
                <a:solidFill>
                  <a:srgbClr val="008000"/>
                </a:solidFill>
              </a:rPr>
              <a:t>релативном</a:t>
            </a:r>
            <a:r>
              <a:rPr lang="en-US" sz="2000" dirty="0" smtClean="0">
                <a:solidFill>
                  <a:srgbClr val="008000"/>
                </a:solidFill>
              </a:rPr>
              <a:t> </a:t>
            </a:r>
            <a:r>
              <a:rPr lang="en-US" sz="2000" dirty="0" err="1" smtClean="0">
                <a:solidFill>
                  <a:srgbClr val="008000"/>
                </a:solidFill>
              </a:rPr>
              <a:t>влажношћу</a:t>
            </a:r>
            <a:r>
              <a:rPr lang="en-US" sz="2000" dirty="0" smtClean="0">
                <a:solidFill>
                  <a:srgbClr val="008000"/>
                </a:solidFill>
              </a:rPr>
              <a:t> </a:t>
            </a:r>
            <a:r>
              <a:rPr lang="en-US" sz="2000" dirty="0" err="1" smtClean="0">
                <a:solidFill>
                  <a:srgbClr val="008000"/>
                </a:solidFill>
              </a:rPr>
              <a:t>ваздуха</a:t>
            </a:r>
            <a:r>
              <a:rPr lang="en-US" sz="2000" dirty="0" smtClean="0">
                <a:solidFill>
                  <a:srgbClr val="008000"/>
                </a:solidFill>
              </a:rPr>
              <a:t>, </a:t>
            </a:r>
            <a:r>
              <a:rPr lang="en-US" sz="2000" dirty="0" err="1" smtClean="0">
                <a:solidFill>
                  <a:srgbClr val="008000"/>
                </a:solidFill>
              </a:rPr>
              <a:t>са</a:t>
            </a:r>
            <a:r>
              <a:rPr lang="en-US" sz="2000" dirty="0" smtClean="0">
                <a:solidFill>
                  <a:srgbClr val="008000"/>
                </a:solidFill>
              </a:rPr>
              <a:t> </a:t>
            </a:r>
            <a:r>
              <a:rPr lang="en-US" sz="2000" dirty="0" err="1" smtClean="0">
                <a:solidFill>
                  <a:srgbClr val="008000"/>
                </a:solidFill>
              </a:rPr>
              <a:t>доста</a:t>
            </a:r>
            <a:r>
              <a:rPr lang="en-US" sz="2000" dirty="0" smtClean="0">
                <a:solidFill>
                  <a:srgbClr val="008000"/>
                </a:solidFill>
              </a:rPr>
              <a:t> </a:t>
            </a:r>
            <a:r>
              <a:rPr lang="en-US" sz="2000" dirty="0" err="1" smtClean="0">
                <a:solidFill>
                  <a:srgbClr val="008000"/>
                </a:solidFill>
              </a:rPr>
              <a:t>падавина</a:t>
            </a:r>
            <a:r>
              <a:rPr lang="en-US" sz="2000" dirty="0" smtClean="0">
                <a:solidFill>
                  <a:srgbClr val="008000"/>
                </a:solidFill>
              </a:rPr>
              <a:t>, </a:t>
            </a:r>
            <a:r>
              <a:rPr lang="en-US" sz="2000" dirty="0" err="1" smtClean="0">
                <a:solidFill>
                  <a:srgbClr val="008000"/>
                </a:solidFill>
              </a:rPr>
              <a:t>нарочито</a:t>
            </a:r>
            <a:r>
              <a:rPr lang="en-US" sz="2000" dirty="0" smtClean="0">
                <a:solidFill>
                  <a:srgbClr val="008000"/>
                </a:solidFill>
              </a:rPr>
              <a:t> </a:t>
            </a:r>
            <a:r>
              <a:rPr lang="en-US" sz="2000" dirty="0" err="1" smtClean="0">
                <a:solidFill>
                  <a:srgbClr val="008000"/>
                </a:solidFill>
              </a:rPr>
              <a:t>лети</a:t>
            </a:r>
            <a:r>
              <a:rPr lang="en-US" sz="2000" dirty="0" smtClean="0">
                <a:solidFill>
                  <a:srgbClr val="008000"/>
                </a:solidFill>
              </a:rPr>
              <a:t> и у </a:t>
            </a:r>
            <a:r>
              <a:rPr lang="en-US" sz="2000" dirty="0" err="1" smtClean="0">
                <a:solidFill>
                  <a:srgbClr val="008000"/>
                </a:solidFill>
              </a:rPr>
              <a:t>јесен</a:t>
            </a:r>
            <a:r>
              <a:rPr lang="en-US" sz="2000" dirty="0" smtClean="0"/>
              <a:t> </a:t>
            </a:r>
            <a:endParaRPr lang="sr-Cyrl-RS" sz="2000" dirty="0" smtClean="0"/>
          </a:p>
          <a:p>
            <a:pPr>
              <a:buNone/>
            </a:pPr>
            <a:endParaRPr lang="en-US" sz="2000" dirty="0"/>
          </a:p>
        </p:txBody>
      </p:sp>
      <p:sp>
        <p:nvSpPr>
          <p:cNvPr id="5" name="Title 1"/>
          <p:cNvSpPr>
            <a:spLocks noGrp="1"/>
          </p:cNvSpPr>
          <p:nvPr>
            <p:ph type="title"/>
          </p:nvPr>
        </p:nvSpPr>
        <p:spPr>
          <a:xfrm>
            <a:off x="457200" y="274638"/>
            <a:ext cx="8229600" cy="562074"/>
          </a:xfrm>
        </p:spPr>
        <p:txBody>
          <a:bodyPr>
            <a:normAutofit fontScale="90000"/>
          </a:bodyPr>
          <a:lstStyle/>
          <a:p>
            <a:r>
              <a:rPr lang="sr-Cyrl-RS" sz="3200" dirty="0" smtClean="0"/>
              <a:t>КЛИМА</a:t>
            </a:r>
            <a:endParaRPr lang="en-US" sz="3200" dirty="0"/>
          </a:p>
        </p:txBody>
      </p:sp>
      <p:pic>
        <p:nvPicPr>
          <p:cNvPr id="7" name="Picture 8" descr="http://writingtoinform.files.wordpress.com/2012/04/2000px-world_map_torrid-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2780928"/>
            <a:ext cx="6465921" cy="38610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0"/>
            <a:ext cx="8229600" cy="634082"/>
          </a:xfrm>
        </p:spPr>
        <p:txBody>
          <a:bodyPr>
            <a:normAutofit/>
          </a:bodyPr>
          <a:lstStyle/>
          <a:p>
            <a:r>
              <a:rPr lang="sr-Cyrl-RS" sz="3200" dirty="0" smtClean="0"/>
              <a:t>ТРОПСКА КЛИМА</a:t>
            </a:r>
            <a:endParaRPr lang="en-US" sz="3200" dirty="0"/>
          </a:p>
        </p:txBody>
      </p:sp>
      <p:pic>
        <p:nvPicPr>
          <p:cNvPr id="2050" name="Picture 2" descr="http://room42.wikispaces.com/file/view/savanna_2.jpg/33513641/savanna_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824" y="1124744"/>
            <a:ext cx="3185117" cy="2232248"/>
          </a:xfrm>
          <a:prstGeom prst="rect">
            <a:avLst/>
          </a:prstGeom>
          <a:noFill/>
        </p:spPr>
      </p:pic>
      <p:pic>
        <p:nvPicPr>
          <p:cNvPr id="2052" name="Picture 4" descr="http://upload.wikimedia.org/wikipedia/commons/c/cb/Libya_4985_Tadrart_Acacus_Luca_Galuzzi_20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184" y="1124744"/>
            <a:ext cx="2915816" cy="2206403"/>
          </a:xfrm>
          <a:prstGeom prst="rect">
            <a:avLst/>
          </a:prstGeom>
          <a:noFill/>
        </p:spPr>
      </p:pic>
      <p:pic>
        <p:nvPicPr>
          <p:cNvPr id="2054" name="Picture 6" descr="http://www.acuityorg.com/wallstock/tropical-rainforest-climat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124744"/>
            <a:ext cx="2915816" cy="2220963"/>
          </a:xfrm>
          <a:prstGeom prst="rect">
            <a:avLst/>
          </a:prstGeom>
          <a:noFill/>
        </p:spPr>
      </p:pic>
      <p:sp>
        <p:nvSpPr>
          <p:cNvPr id="11" name="TextBox 10"/>
          <p:cNvSpPr txBox="1"/>
          <p:nvPr/>
        </p:nvSpPr>
        <p:spPr>
          <a:xfrm>
            <a:off x="0" y="3356992"/>
            <a:ext cx="914400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Cyrl-RS" sz="1600" dirty="0" smtClean="0"/>
              <a:t>Влажна тропска клима ► ► Кишни-сушни периоди ► ►  Сува тропска клима</a:t>
            </a:r>
            <a:endParaRPr lang="en-US" sz="1600" dirty="0"/>
          </a:p>
        </p:txBody>
      </p:sp>
      <p:sp>
        <p:nvSpPr>
          <p:cNvPr id="12" name="TextBox 11"/>
          <p:cNvSpPr txBox="1"/>
          <p:nvPr/>
        </p:nvSpPr>
        <p:spPr>
          <a:xfrm>
            <a:off x="0" y="764704"/>
            <a:ext cx="9144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r-Cyrl-RS" dirty="0" smtClean="0"/>
              <a:t>Тропска кишна шума	     Савана                          Пустиња</a:t>
            </a:r>
            <a:endParaRPr lang="en-US" dirty="0"/>
          </a:p>
        </p:txBody>
      </p:sp>
      <p:sp>
        <p:nvSpPr>
          <p:cNvPr id="14" name="TextBox 13"/>
          <p:cNvSpPr txBox="1"/>
          <p:nvPr/>
        </p:nvSpPr>
        <p:spPr>
          <a:xfrm>
            <a:off x="0" y="3717032"/>
            <a:ext cx="9144000" cy="297004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700" dirty="0" err="1" smtClean="0"/>
              <a:t>Све</a:t>
            </a:r>
            <a:r>
              <a:rPr lang="en-US" sz="1700" dirty="0" smtClean="0"/>
              <a:t> </a:t>
            </a:r>
            <a:r>
              <a:rPr lang="en-US" sz="1700" dirty="0" err="1" smtClean="0"/>
              <a:t>то</a:t>
            </a:r>
            <a:r>
              <a:rPr lang="en-US" sz="1700" dirty="0" smtClean="0"/>
              <a:t> </a:t>
            </a:r>
            <a:r>
              <a:rPr lang="en-US" sz="1700" dirty="0" err="1" smtClean="0"/>
              <a:t>ствара</a:t>
            </a:r>
            <a:r>
              <a:rPr lang="en-US" sz="1700" dirty="0" smtClean="0"/>
              <a:t> </a:t>
            </a:r>
            <a:r>
              <a:rPr lang="en-US" sz="1700" dirty="0" err="1" smtClean="0"/>
              <a:t>услове</a:t>
            </a:r>
            <a:r>
              <a:rPr lang="en-US" sz="1700" dirty="0" smtClean="0"/>
              <a:t> </a:t>
            </a:r>
            <a:r>
              <a:rPr lang="en-US" sz="1700" dirty="0" err="1" smtClean="0"/>
              <a:t>за</a:t>
            </a:r>
            <a:r>
              <a:rPr lang="en-US" sz="1700" dirty="0" smtClean="0"/>
              <a:t> </a:t>
            </a:r>
            <a:r>
              <a:rPr lang="en-US" sz="1700" dirty="0" err="1" smtClean="0">
                <a:solidFill>
                  <a:srgbClr val="1414AC"/>
                </a:solidFill>
              </a:rPr>
              <a:t>бујање</a:t>
            </a:r>
            <a:r>
              <a:rPr lang="en-US" sz="1700" dirty="0" smtClean="0">
                <a:solidFill>
                  <a:srgbClr val="1414AC"/>
                </a:solidFill>
              </a:rPr>
              <a:t> </a:t>
            </a:r>
            <a:r>
              <a:rPr lang="en-US" sz="1700" dirty="0" err="1" smtClean="0">
                <a:solidFill>
                  <a:srgbClr val="1414AC"/>
                </a:solidFill>
              </a:rPr>
              <a:t>фитоценозе</a:t>
            </a:r>
            <a:r>
              <a:rPr lang="en-US" sz="1700" dirty="0" smtClean="0">
                <a:solidFill>
                  <a:srgbClr val="1414AC"/>
                </a:solidFill>
              </a:rPr>
              <a:t> </a:t>
            </a:r>
            <a:r>
              <a:rPr lang="en-US" sz="1700" dirty="0" smtClean="0">
                <a:solidFill>
                  <a:srgbClr val="0070C0"/>
                </a:solidFill>
              </a:rPr>
              <a:t>- </a:t>
            </a:r>
            <a:r>
              <a:rPr lang="en-US" sz="1700" dirty="0" err="1" smtClean="0">
                <a:solidFill>
                  <a:srgbClr val="1414AC"/>
                </a:solidFill>
              </a:rPr>
              <a:t>слив</a:t>
            </a:r>
            <a:r>
              <a:rPr lang="en-US" sz="1700" dirty="0" smtClean="0">
                <a:solidFill>
                  <a:srgbClr val="1414AC"/>
                </a:solidFill>
              </a:rPr>
              <a:t> </a:t>
            </a:r>
            <a:r>
              <a:rPr lang="en-US" sz="1700" dirty="0" err="1" smtClean="0">
                <a:solidFill>
                  <a:srgbClr val="1414AC"/>
                </a:solidFill>
              </a:rPr>
              <a:t>реке</a:t>
            </a:r>
            <a:r>
              <a:rPr lang="en-US" sz="1700" dirty="0" smtClean="0">
                <a:solidFill>
                  <a:srgbClr val="1414AC"/>
                </a:solidFill>
              </a:rPr>
              <a:t> </a:t>
            </a:r>
            <a:r>
              <a:rPr lang="en-US" sz="1700" dirty="0" err="1" smtClean="0">
                <a:solidFill>
                  <a:srgbClr val="1414AC"/>
                </a:solidFill>
              </a:rPr>
              <a:t>Амазон</a:t>
            </a:r>
            <a:r>
              <a:rPr lang="en-US" sz="1700" dirty="0" smtClean="0">
                <a:solidFill>
                  <a:srgbClr val="1414AC"/>
                </a:solidFill>
              </a:rPr>
              <a:t> у </a:t>
            </a:r>
            <a:r>
              <a:rPr lang="en-US" sz="1700" dirty="0" err="1" smtClean="0">
                <a:solidFill>
                  <a:srgbClr val="1414AC"/>
                </a:solidFill>
              </a:rPr>
              <a:t>Јужној</a:t>
            </a:r>
            <a:r>
              <a:rPr lang="en-US" sz="1700" dirty="0" smtClean="0">
                <a:solidFill>
                  <a:srgbClr val="1414AC"/>
                </a:solidFill>
              </a:rPr>
              <a:t> </a:t>
            </a:r>
            <a:r>
              <a:rPr lang="en-US" sz="1700" dirty="0" err="1" smtClean="0">
                <a:solidFill>
                  <a:srgbClr val="1414AC"/>
                </a:solidFill>
              </a:rPr>
              <a:t>Америци</a:t>
            </a:r>
            <a:r>
              <a:rPr lang="en-US" sz="1700" dirty="0" smtClean="0"/>
              <a:t>. </a:t>
            </a:r>
            <a:r>
              <a:rPr lang="en-US" sz="1700" dirty="0" err="1" smtClean="0"/>
              <a:t>То</a:t>
            </a:r>
            <a:r>
              <a:rPr lang="en-US" sz="1700" dirty="0" smtClean="0"/>
              <a:t> </a:t>
            </a:r>
            <a:r>
              <a:rPr lang="en-US" sz="1700" dirty="0" err="1" smtClean="0"/>
              <a:t>је</a:t>
            </a:r>
            <a:r>
              <a:rPr lang="en-US" sz="1700" dirty="0" smtClean="0"/>
              <a:t> </a:t>
            </a:r>
            <a:r>
              <a:rPr lang="en-US" sz="1700" dirty="0" err="1" smtClean="0"/>
              <a:t>река</a:t>
            </a:r>
            <a:r>
              <a:rPr lang="en-US" sz="1700" dirty="0" smtClean="0"/>
              <a:t> </a:t>
            </a:r>
            <a:r>
              <a:rPr lang="en-US" sz="1700" dirty="0" err="1" smtClean="0"/>
              <a:t>најбогатија</a:t>
            </a:r>
            <a:r>
              <a:rPr lang="en-US" sz="1700" dirty="0" smtClean="0"/>
              <a:t> </a:t>
            </a:r>
            <a:r>
              <a:rPr lang="en-US" sz="1700" dirty="0" err="1" smtClean="0"/>
              <a:t>водом</a:t>
            </a:r>
            <a:r>
              <a:rPr lang="en-US" sz="1700" dirty="0" smtClean="0"/>
              <a:t> </a:t>
            </a:r>
            <a:r>
              <a:rPr lang="en-US" sz="1700" dirty="0" err="1" smtClean="0"/>
              <a:t>на</a:t>
            </a:r>
            <a:r>
              <a:rPr lang="en-US" sz="1700" dirty="0" smtClean="0"/>
              <a:t> </a:t>
            </a:r>
            <a:r>
              <a:rPr lang="en-US" sz="1700" dirty="0" err="1" smtClean="0"/>
              <a:t>планети</a:t>
            </a:r>
            <a:r>
              <a:rPr lang="en-US" sz="1700" dirty="0" smtClean="0"/>
              <a:t>. </a:t>
            </a:r>
            <a:endParaRPr lang="sr-Cyrl-RS" sz="1700" dirty="0" smtClean="0"/>
          </a:p>
          <a:p>
            <a:r>
              <a:rPr lang="en-US" sz="1700" dirty="0" err="1" smtClean="0"/>
              <a:t>Како</a:t>
            </a:r>
            <a:r>
              <a:rPr lang="en-US" sz="1700" dirty="0" smtClean="0"/>
              <a:t> </a:t>
            </a:r>
            <a:r>
              <a:rPr lang="en-US" sz="1700" dirty="0" err="1" smtClean="0"/>
              <a:t>хране</a:t>
            </a:r>
            <a:r>
              <a:rPr lang="en-US" sz="1700" dirty="0" smtClean="0"/>
              <a:t> и </a:t>
            </a:r>
            <a:r>
              <a:rPr lang="en-US" sz="1700" dirty="0" err="1" smtClean="0"/>
              <a:t>воде</a:t>
            </a:r>
            <a:r>
              <a:rPr lang="en-US" sz="1700" dirty="0" smtClean="0"/>
              <a:t> </a:t>
            </a:r>
            <a:r>
              <a:rPr lang="en-US" sz="1700" dirty="0" err="1" smtClean="0"/>
              <a:t>има</a:t>
            </a:r>
            <a:r>
              <a:rPr lang="en-US" sz="1700" dirty="0" smtClean="0"/>
              <a:t> у </a:t>
            </a:r>
            <a:r>
              <a:rPr lang="en-US" sz="1700" dirty="0" err="1" smtClean="0"/>
              <a:t>изобиљу</a:t>
            </a:r>
            <a:r>
              <a:rPr lang="en-US" sz="1700" dirty="0" smtClean="0"/>
              <a:t>, </a:t>
            </a:r>
            <a:r>
              <a:rPr lang="en-US" sz="1700" dirty="0" err="1" smtClean="0">
                <a:solidFill>
                  <a:srgbClr val="FF0000"/>
                </a:solidFill>
              </a:rPr>
              <a:t>биљни</a:t>
            </a:r>
            <a:r>
              <a:rPr lang="en-US" sz="1700" dirty="0" smtClean="0">
                <a:solidFill>
                  <a:srgbClr val="FF0000"/>
                </a:solidFill>
              </a:rPr>
              <a:t> и </a:t>
            </a:r>
            <a:r>
              <a:rPr lang="en-US" sz="1700" dirty="0" err="1" smtClean="0">
                <a:solidFill>
                  <a:srgbClr val="FF0000"/>
                </a:solidFill>
              </a:rPr>
              <a:t>животињски</a:t>
            </a:r>
            <a:r>
              <a:rPr lang="en-US" sz="1700" dirty="0" smtClean="0">
                <a:solidFill>
                  <a:srgbClr val="FF0000"/>
                </a:solidFill>
              </a:rPr>
              <a:t> </a:t>
            </a:r>
            <a:r>
              <a:rPr lang="en-US" sz="1700" dirty="0" err="1" smtClean="0">
                <a:solidFill>
                  <a:srgbClr val="FF0000"/>
                </a:solidFill>
              </a:rPr>
              <a:t>свет</a:t>
            </a:r>
            <a:r>
              <a:rPr lang="en-US" sz="1700" dirty="0" smtClean="0">
                <a:solidFill>
                  <a:srgbClr val="FF0000"/>
                </a:solidFill>
              </a:rPr>
              <a:t> </a:t>
            </a:r>
            <a:r>
              <a:rPr lang="en-US" sz="1700" dirty="0" err="1" smtClean="0">
                <a:solidFill>
                  <a:srgbClr val="FF0000"/>
                </a:solidFill>
              </a:rPr>
              <a:t>је</a:t>
            </a:r>
            <a:r>
              <a:rPr lang="en-US" sz="1700" dirty="0" smtClean="0">
                <a:solidFill>
                  <a:srgbClr val="FF0000"/>
                </a:solidFill>
              </a:rPr>
              <a:t> </a:t>
            </a:r>
            <a:r>
              <a:rPr lang="en-US" sz="1700" dirty="0" err="1" smtClean="0">
                <a:solidFill>
                  <a:srgbClr val="FF0000"/>
                </a:solidFill>
              </a:rPr>
              <a:t>веома</a:t>
            </a:r>
            <a:r>
              <a:rPr lang="en-US" sz="1700" dirty="0" smtClean="0">
                <a:solidFill>
                  <a:srgbClr val="FF0000"/>
                </a:solidFill>
              </a:rPr>
              <a:t> </a:t>
            </a:r>
            <a:r>
              <a:rPr lang="en-US" sz="1700" dirty="0" err="1" smtClean="0">
                <a:solidFill>
                  <a:srgbClr val="FF0000"/>
                </a:solidFill>
              </a:rPr>
              <a:t>разноврстан</a:t>
            </a:r>
            <a:r>
              <a:rPr lang="en-US" sz="1700" dirty="0" smtClean="0"/>
              <a:t>. </a:t>
            </a:r>
            <a:r>
              <a:rPr lang="en-US" sz="1700" dirty="0" err="1" smtClean="0"/>
              <a:t>Јединке</a:t>
            </a:r>
            <a:r>
              <a:rPr lang="en-US" sz="1700" dirty="0" smtClean="0"/>
              <a:t> </a:t>
            </a:r>
            <a:r>
              <a:rPr lang="en-US" sz="1700" dirty="0" err="1" smtClean="0"/>
              <a:t>могу</a:t>
            </a:r>
            <a:r>
              <a:rPr lang="en-US" sz="1700" dirty="0" smtClean="0"/>
              <a:t> </a:t>
            </a:r>
            <a:r>
              <a:rPr lang="en-US" sz="1700" dirty="0" err="1" smtClean="0"/>
              <a:t>достићи</a:t>
            </a:r>
            <a:r>
              <a:rPr lang="en-US" sz="1700" dirty="0" smtClean="0"/>
              <a:t> </a:t>
            </a:r>
            <a:r>
              <a:rPr lang="en-US" sz="1700" dirty="0" err="1" smtClean="0"/>
              <a:t>џиновске</a:t>
            </a:r>
            <a:r>
              <a:rPr lang="en-US" sz="1700" dirty="0" smtClean="0"/>
              <a:t> </a:t>
            </a:r>
            <a:r>
              <a:rPr lang="en-US" sz="1700" dirty="0" err="1" smtClean="0"/>
              <a:t>размере</a:t>
            </a:r>
            <a:r>
              <a:rPr lang="en-US" sz="1700" dirty="0" smtClean="0"/>
              <a:t>: </a:t>
            </a:r>
            <a:r>
              <a:rPr lang="en-US" sz="1700" dirty="0" err="1" smtClean="0"/>
              <a:t>лист</a:t>
            </a:r>
            <a:r>
              <a:rPr lang="en-US" sz="1700" dirty="0" smtClean="0"/>
              <a:t> </a:t>
            </a:r>
            <a:r>
              <a:rPr lang="en-US" sz="1700" dirty="0" err="1" smtClean="0"/>
              <a:t>лотоса</a:t>
            </a:r>
            <a:r>
              <a:rPr lang="en-US" sz="1700" dirty="0" smtClean="0"/>
              <a:t> </a:t>
            </a:r>
            <a:r>
              <a:rPr lang="en-US" sz="1700" dirty="0" err="1" smtClean="0"/>
              <a:t>може</a:t>
            </a:r>
            <a:r>
              <a:rPr lang="en-US" sz="1700" dirty="0" smtClean="0"/>
              <a:t> </a:t>
            </a:r>
            <a:r>
              <a:rPr lang="en-US" sz="1700" dirty="0" err="1" smtClean="0"/>
              <a:t>достићи</a:t>
            </a:r>
            <a:r>
              <a:rPr lang="en-US" sz="1700" dirty="0" smtClean="0"/>
              <a:t> 2 </a:t>
            </a:r>
            <a:r>
              <a:rPr lang="en-US" sz="1700" dirty="0" err="1" smtClean="0"/>
              <a:t>метра</a:t>
            </a:r>
            <a:r>
              <a:rPr lang="en-US" sz="1700" dirty="0" smtClean="0"/>
              <a:t> у </a:t>
            </a:r>
            <a:r>
              <a:rPr lang="en-US" sz="1700" dirty="0" err="1" smtClean="0"/>
              <a:t>пречнику</a:t>
            </a:r>
            <a:r>
              <a:rPr lang="en-US" sz="1700" dirty="0" smtClean="0"/>
              <a:t>, </a:t>
            </a:r>
            <a:r>
              <a:rPr lang="en-US" sz="1700" dirty="0" err="1" smtClean="0"/>
              <a:t>змија</a:t>
            </a:r>
            <a:r>
              <a:rPr lang="en-US" sz="1700" dirty="0" smtClean="0"/>
              <a:t> </a:t>
            </a:r>
            <a:r>
              <a:rPr lang="en-US" sz="1700" dirty="0" err="1" smtClean="0"/>
              <a:t>анаконда</a:t>
            </a:r>
            <a:r>
              <a:rPr lang="en-US" sz="1700" dirty="0" smtClean="0"/>
              <a:t> </a:t>
            </a:r>
            <a:r>
              <a:rPr lang="en-US" sz="1700" dirty="0" err="1" smtClean="0"/>
              <a:t>дужину</a:t>
            </a:r>
            <a:r>
              <a:rPr lang="en-US" sz="1700" dirty="0" smtClean="0"/>
              <a:t> и </a:t>
            </a:r>
            <a:r>
              <a:rPr lang="en-US" sz="1700" dirty="0" err="1" smtClean="0"/>
              <a:t>до</a:t>
            </a:r>
            <a:r>
              <a:rPr lang="en-US" sz="1700" dirty="0" smtClean="0"/>
              <a:t> 8 </a:t>
            </a:r>
            <a:r>
              <a:rPr lang="en-US" sz="1700" dirty="0" err="1" smtClean="0"/>
              <a:t>метара</a:t>
            </a:r>
            <a:r>
              <a:rPr lang="en-US" sz="1700" dirty="0" smtClean="0"/>
              <a:t>.</a:t>
            </a:r>
          </a:p>
          <a:p>
            <a:r>
              <a:rPr lang="en-US" sz="1700" dirty="0" err="1" smtClean="0"/>
              <a:t>Тропска</a:t>
            </a:r>
            <a:r>
              <a:rPr lang="en-US" sz="1700" dirty="0" smtClean="0"/>
              <a:t> </a:t>
            </a:r>
            <a:r>
              <a:rPr lang="en-US" sz="1700" dirty="0" err="1" smtClean="0"/>
              <a:t>клима</a:t>
            </a:r>
            <a:r>
              <a:rPr lang="en-US" sz="1700" dirty="0" smtClean="0"/>
              <a:t> </a:t>
            </a:r>
            <a:r>
              <a:rPr lang="en-US" sz="1700" dirty="0" err="1" smtClean="0"/>
              <a:t>се</a:t>
            </a:r>
            <a:r>
              <a:rPr lang="en-US" sz="1700" dirty="0" smtClean="0"/>
              <a:t> </a:t>
            </a:r>
            <a:r>
              <a:rPr lang="en-US" sz="1700" dirty="0" smtClean="0">
                <a:solidFill>
                  <a:srgbClr val="1414AC"/>
                </a:solidFill>
              </a:rPr>
              <a:t>у </a:t>
            </a:r>
            <a:r>
              <a:rPr lang="en-US" sz="1700" dirty="0" err="1" smtClean="0">
                <a:solidFill>
                  <a:srgbClr val="1414AC"/>
                </a:solidFill>
              </a:rPr>
              <a:t>неким</a:t>
            </a:r>
            <a:r>
              <a:rPr lang="en-US" sz="1700" dirty="0" smtClean="0">
                <a:solidFill>
                  <a:srgbClr val="1414AC"/>
                </a:solidFill>
              </a:rPr>
              <a:t> </a:t>
            </a:r>
            <a:r>
              <a:rPr lang="en-US" sz="1700" dirty="0" err="1" smtClean="0">
                <a:solidFill>
                  <a:srgbClr val="1414AC"/>
                </a:solidFill>
              </a:rPr>
              <a:t>подручјима</a:t>
            </a:r>
            <a:r>
              <a:rPr lang="en-US" sz="1700" dirty="0" smtClean="0">
                <a:solidFill>
                  <a:srgbClr val="1414AC"/>
                </a:solidFill>
              </a:rPr>
              <a:t> </a:t>
            </a:r>
            <a:r>
              <a:rPr lang="en-US" sz="1700" dirty="0" err="1" smtClean="0"/>
              <a:t>карактерише</a:t>
            </a:r>
            <a:r>
              <a:rPr lang="en-US" sz="1700" dirty="0" smtClean="0"/>
              <a:t> </a:t>
            </a:r>
            <a:r>
              <a:rPr lang="en-US" sz="1700" dirty="0" err="1" smtClean="0">
                <a:solidFill>
                  <a:srgbClr val="1414AC"/>
                </a:solidFill>
              </a:rPr>
              <a:t>сменом</a:t>
            </a:r>
            <a:r>
              <a:rPr lang="en-US" sz="1700" dirty="0" smtClean="0">
                <a:solidFill>
                  <a:srgbClr val="1414AC"/>
                </a:solidFill>
              </a:rPr>
              <a:t> </a:t>
            </a:r>
            <a:r>
              <a:rPr lang="en-US" sz="1700" dirty="0" err="1" smtClean="0">
                <a:solidFill>
                  <a:srgbClr val="1414AC"/>
                </a:solidFill>
              </a:rPr>
              <a:t>кишне</a:t>
            </a:r>
            <a:r>
              <a:rPr lang="en-US" sz="1700" dirty="0" smtClean="0">
                <a:solidFill>
                  <a:srgbClr val="1414AC"/>
                </a:solidFill>
              </a:rPr>
              <a:t> и </a:t>
            </a:r>
            <a:r>
              <a:rPr lang="en-US" sz="1700" dirty="0" err="1" smtClean="0">
                <a:solidFill>
                  <a:srgbClr val="1414AC"/>
                </a:solidFill>
              </a:rPr>
              <a:t>сушне</a:t>
            </a:r>
            <a:r>
              <a:rPr lang="en-US" sz="1700" dirty="0" smtClean="0">
                <a:solidFill>
                  <a:srgbClr val="1414AC"/>
                </a:solidFill>
              </a:rPr>
              <a:t> </a:t>
            </a:r>
            <a:r>
              <a:rPr lang="en-US" sz="1700" dirty="0" err="1" smtClean="0">
                <a:solidFill>
                  <a:srgbClr val="1414AC"/>
                </a:solidFill>
              </a:rPr>
              <a:t>сезоне</a:t>
            </a:r>
            <a:r>
              <a:rPr lang="sr-Cyrl-RS" sz="1700" dirty="0" smtClean="0">
                <a:solidFill>
                  <a:srgbClr val="1414AC"/>
                </a:solidFill>
              </a:rPr>
              <a:t> (саване)</a:t>
            </a:r>
            <a:r>
              <a:rPr lang="en-US" sz="1700" dirty="0" smtClean="0"/>
              <a:t>. У </a:t>
            </a:r>
            <a:r>
              <a:rPr lang="en-US" sz="1700" dirty="0" err="1" smtClean="0"/>
              <a:t>зони</a:t>
            </a:r>
            <a:r>
              <a:rPr lang="en-US" sz="1700" dirty="0" smtClean="0"/>
              <a:t> </a:t>
            </a:r>
            <a:r>
              <a:rPr lang="en-US" sz="1700" dirty="0" err="1" smtClean="0"/>
              <a:t>сталних</a:t>
            </a:r>
            <a:r>
              <a:rPr lang="en-US" sz="1700" dirty="0" smtClean="0"/>
              <a:t> </a:t>
            </a:r>
            <a:r>
              <a:rPr lang="en-US" sz="1700" dirty="0" err="1" smtClean="0"/>
              <a:t>киша</a:t>
            </a:r>
            <a:r>
              <a:rPr lang="en-US" sz="1700" dirty="0" smtClean="0"/>
              <a:t> </a:t>
            </a:r>
            <a:r>
              <a:rPr lang="en-US" sz="1700" dirty="0" err="1" smtClean="0"/>
              <a:t>бујају</a:t>
            </a:r>
            <a:r>
              <a:rPr lang="en-US" sz="1700" dirty="0" smtClean="0"/>
              <a:t> </a:t>
            </a:r>
            <a:r>
              <a:rPr lang="en-US" sz="1700" dirty="0" err="1" smtClean="0">
                <a:solidFill>
                  <a:srgbClr val="008000"/>
                </a:solidFill>
              </a:rPr>
              <a:t>кишне</a:t>
            </a:r>
            <a:r>
              <a:rPr lang="en-US" sz="1700" dirty="0" smtClean="0">
                <a:solidFill>
                  <a:srgbClr val="008000"/>
                </a:solidFill>
              </a:rPr>
              <a:t> </a:t>
            </a:r>
            <a:r>
              <a:rPr lang="en-US" sz="1700" dirty="0" err="1" smtClean="0">
                <a:solidFill>
                  <a:srgbClr val="008000"/>
                </a:solidFill>
              </a:rPr>
              <a:t>шуме</a:t>
            </a:r>
            <a:r>
              <a:rPr lang="en-US" sz="1700" dirty="0" smtClean="0"/>
              <a:t>, </a:t>
            </a:r>
            <a:r>
              <a:rPr lang="en-US" sz="1700" dirty="0" err="1" smtClean="0"/>
              <a:t>богате</a:t>
            </a:r>
            <a:r>
              <a:rPr lang="en-US" sz="1700" dirty="0" smtClean="0"/>
              <a:t> </a:t>
            </a:r>
            <a:r>
              <a:rPr lang="en-US" sz="1700" dirty="0" err="1" smtClean="0"/>
              <a:t>бујном</a:t>
            </a:r>
            <a:r>
              <a:rPr lang="en-US" sz="1700" dirty="0" smtClean="0"/>
              <a:t> и </a:t>
            </a:r>
            <a:r>
              <a:rPr lang="en-US" sz="1700" dirty="0" err="1" smtClean="0"/>
              <a:t>различитом</a:t>
            </a:r>
            <a:r>
              <a:rPr lang="en-US" sz="1700" dirty="0" smtClean="0"/>
              <a:t> </a:t>
            </a:r>
            <a:r>
              <a:rPr lang="en-US" sz="1700" dirty="0" err="1" smtClean="0"/>
              <a:t>вегетацијом</a:t>
            </a:r>
            <a:r>
              <a:rPr lang="en-US" sz="1700" dirty="0" smtClean="0"/>
              <a:t> и </a:t>
            </a:r>
            <a:r>
              <a:rPr lang="en-US" sz="1700" dirty="0" err="1" smtClean="0"/>
              <a:t>разноврсним</a:t>
            </a:r>
            <a:r>
              <a:rPr lang="en-US" sz="1700" dirty="0" smtClean="0"/>
              <a:t> </a:t>
            </a:r>
            <a:r>
              <a:rPr lang="en-US" sz="1700" dirty="0" err="1" smtClean="0"/>
              <a:t>животињским</a:t>
            </a:r>
            <a:r>
              <a:rPr lang="en-US" sz="1700" dirty="0" smtClean="0"/>
              <a:t> </a:t>
            </a:r>
            <a:r>
              <a:rPr lang="en-US" sz="1700" dirty="0" err="1" smtClean="0"/>
              <a:t>светом</a:t>
            </a:r>
            <a:r>
              <a:rPr lang="en-US" sz="1700" dirty="0" smtClean="0"/>
              <a:t>. </a:t>
            </a:r>
            <a:endParaRPr lang="sr-Cyrl-RS" sz="1700" dirty="0" smtClean="0"/>
          </a:p>
          <a:p>
            <a:r>
              <a:rPr lang="en-US" sz="1700" dirty="0" smtClean="0">
                <a:solidFill>
                  <a:srgbClr val="E85C24"/>
                </a:solidFill>
                <a:effectLst>
                  <a:outerShdw blurRad="38100" dist="38100" dir="2700000" algn="tl">
                    <a:srgbClr val="000000">
                      <a:alpha val="43137"/>
                    </a:srgbClr>
                  </a:outerShdw>
                </a:effectLst>
              </a:rPr>
              <a:t>У </a:t>
            </a:r>
            <a:r>
              <a:rPr lang="en-US" sz="1700" dirty="0" err="1" smtClean="0">
                <a:solidFill>
                  <a:srgbClr val="E85C24"/>
                </a:solidFill>
                <a:effectLst>
                  <a:outerShdw blurRad="38100" dist="38100" dir="2700000" algn="tl">
                    <a:srgbClr val="000000">
                      <a:alpha val="43137"/>
                    </a:srgbClr>
                  </a:outerShdw>
                </a:effectLst>
              </a:rPr>
              <a:t>пределима</a:t>
            </a:r>
            <a:r>
              <a:rPr lang="en-US" sz="1700" dirty="0" smtClean="0">
                <a:solidFill>
                  <a:srgbClr val="E85C24"/>
                </a:solidFill>
                <a:effectLst>
                  <a:outerShdw blurRad="38100" dist="38100" dir="2700000" algn="tl">
                    <a:srgbClr val="000000">
                      <a:alpha val="43137"/>
                    </a:srgbClr>
                  </a:outerShdw>
                </a:effectLst>
              </a:rPr>
              <a:t> </a:t>
            </a:r>
            <a:r>
              <a:rPr lang="en-US" sz="1700" dirty="0" err="1" smtClean="0">
                <a:solidFill>
                  <a:srgbClr val="E85C24"/>
                </a:solidFill>
                <a:effectLst>
                  <a:outerShdw blurRad="38100" dist="38100" dir="2700000" algn="tl">
                    <a:srgbClr val="000000">
                      <a:alpha val="43137"/>
                    </a:srgbClr>
                  </a:outerShdw>
                </a:effectLst>
              </a:rPr>
              <a:t>повратника</a:t>
            </a:r>
            <a:r>
              <a:rPr lang="en-US" sz="1700" dirty="0" smtClean="0">
                <a:solidFill>
                  <a:srgbClr val="E85C24"/>
                </a:solidFill>
                <a:effectLst>
                  <a:outerShdw blurRad="38100" dist="38100" dir="2700000" algn="tl">
                    <a:srgbClr val="000000">
                      <a:alpha val="43137"/>
                    </a:srgbClr>
                  </a:outerShdw>
                </a:effectLst>
              </a:rPr>
              <a:t> </a:t>
            </a:r>
            <a:r>
              <a:rPr lang="en-US" sz="1700" dirty="0" err="1" smtClean="0">
                <a:solidFill>
                  <a:srgbClr val="E85C24"/>
                </a:solidFill>
                <a:effectLst>
                  <a:outerShdw blurRad="38100" dist="38100" dir="2700000" algn="tl">
                    <a:srgbClr val="000000">
                      <a:alpha val="43137"/>
                    </a:srgbClr>
                  </a:outerShdw>
                </a:effectLst>
              </a:rPr>
              <a:t>клима</a:t>
            </a:r>
            <a:r>
              <a:rPr lang="en-US" sz="1700" dirty="0" smtClean="0">
                <a:solidFill>
                  <a:srgbClr val="E85C24"/>
                </a:solidFill>
                <a:effectLst>
                  <a:outerShdw blurRad="38100" dist="38100" dir="2700000" algn="tl">
                    <a:srgbClr val="000000">
                      <a:alpha val="43137"/>
                    </a:srgbClr>
                  </a:outerShdw>
                </a:effectLst>
              </a:rPr>
              <a:t> </a:t>
            </a:r>
            <a:r>
              <a:rPr lang="en-US" sz="1700" dirty="0" err="1" smtClean="0">
                <a:solidFill>
                  <a:srgbClr val="E85C24"/>
                </a:solidFill>
                <a:effectLst>
                  <a:outerShdw blurRad="38100" dist="38100" dir="2700000" algn="tl">
                    <a:srgbClr val="000000">
                      <a:alpha val="43137"/>
                    </a:srgbClr>
                  </a:outerShdw>
                </a:effectLst>
              </a:rPr>
              <a:t>је</a:t>
            </a:r>
            <a:r>
              <a:rPr lang="en-US" sz="1700" dirty="0" smtClean="0">
                <a:solidFill>
                  <a:srgbClr val="E85C24"/>
                </a:solidFill>
                <a:effectLst>
                  <a:outerShdw blurRad="38100" dist="38100" dir="2700000" algn="tl">
                    <a:srgbClr val="000000">
                      <a:alpha val="43137"/>
                    </a:srgbClr>
                  </a:outerShdw>
                </a:effectLst>
              </a:rPr>
              <a:t> </a:t>
            </a:r>
            <a:r>
              <a:rPr lang="en-US" sz="1700" dirty="0" err="1" smtClean="0">
                <a:solidFill>
                  <a:srgbClr val="E85C24"/>
                </a:solidFill>
                <a:effectLst>
                  <a:outerShdw blurRad="38100" dist="38100" dir="2700000" algn="tl">
                    <a:srgbClr val="000000">
                      <a:alpha val="43137"/>
                    </a:srgbClr>
                  </a:outerShdw>
                </a:effectLst>
              </a:rPr>
              <a:t>сува</a:t>
            </a:r>
            <a:r>
              <a:rPr lang="en-US" sz="1700" dirty="0" smtClean="0">
                <a:solidFill>
                  <a:srgbClr val="E85C24"/>
                </a:solidFill>
                <a:effectLst>
                  <a:outerShdw blurRad="38100" dist="38100" dir="2700000" algn="tl">
                    <a:srgbClr val="000000">
                      <a:alpha val="43137"/>
                    </a:srgbClr>
                  </a:outerShdw>
                </a:effectLst>
              </a:rPr>
              <a:t> и </a:t>
            </a:r>
            <a:r>
              <a:rPr lang="en-US" sz="1700" dirty="0" err="1" smtClean="0">
                <a:solidFill>
                  <a:srgbClr val="E85C24"/>
                </a:solidFill>
                <a:effectLst>
                  <a:outerShdw blurRad="38100" dist="38100" dir="2700000" algn="tl">
                    <a:srgbClr val="000000">
                      <a:alpha val="43137"/>
                    </a:srgbClr>
                  </a:outerShdw>
                </a:effectLst>
              </a:rPr>
              <a:t>топла</a:t>
            </a:r>
            <a:r>
              <a:rPr lang="en-US" sz="1700" dirty="0" smtClean="0">
                <a:solidFill>
                  <a:srgbClr val="E85C24"/>
                </a:solidFill>
                <a:effectLst>
                  <a:outerShdw blurRad="38100" dist="38100" dir="2700000" algn="tl">
                    <a:srgbClr val="000000">
                      <a:alpha val="43137"/>
                    </a:srgbClr>
                  </a:outerShdw>
                </a:effectLst>
              </a:rPr>
              <a:t> (</a:t>
            </a:r>
            <a:r>
              <a:rPr lang="en-US" sz="1700" dirty="0" err="1" smtClean="0">
                <a:solidFill>
                  <a:srgbClr val="E85C24"/>
                </a:solidFill>
                <a:effectLst>
                  <a:outerShdw blurRad="38100" dist="38100" dir="2700000" algn="tl">
                    <a:srgbClr val="000000">
                      <a:alpha val="43137"/>
                    </a:srgbClr>
                  </a:outerShdw>
                </a:effectLst>
              </a:rPr>
              <a:t>Сахара</a:t>
            </a:r>
            <a:r>
              <a:rPr lang="en-US" sz="1700" dirty="0" smtClean="0">
                <a:solidFill>
                  <a:srgbClr val="E85C24"/>
                </a:solidFill>
                <a:effectLst>
                  <a:outerShdw blurRad="38100" dist="38100" dir="2700000" algn="tl">
                    <a:srgbClr val="000000">
                      <a:alpha val="43137"/>
                    </a:srgbClr>
                  </a:outerShdw>
                </a:effectLst>
              </a:rPr>
              <a:t>), </a:t>
            </a:r>
            <a:r>
              <a:rPr lang="en-US" sz="1700" dirty="0" err="1" smtClean="0">
                <a:solidFill>
                  <a:srgbClr val="E85C24"/>
                </a:solidFill>
                <a:effectLst>
                  <a:outerShdw blurRad="38100" dist="38100" dir="2700000" algn="tl">
                    <a:srgbClr val="000000">
                      <a:alpha val="43137"/>
                    </a:srgbClr>
                  </a:outerShdw>
                </a:effectLst>
              </a:rPr>
              <a:t>флора</a:t>
            </a:r>
            <a:r>
              <a:rPr lang="en-US" sz="1700" dirty="0" smtClean="0">
                <a:solidFill>
                  <a:srgbClr val="E85C24"/>
                </a:solidFill>
                <a:effectLst>
                  <a:outerShdw blurRad="38100" dist="38100" dir="2700000" algn="tl">
                    <a:srgbClr val="000000">
                      <a:alpha val="43137"/>
                    </a:srgbClr>
                  </a:outerShdw>
                </a:effectLst>
              </a:rPr>
              <a:t> и </a:t>
            </a:r>
            <a:r>
              <a:rPr lang="en-US" sz="1700" dirty="0" err="1" smtClean="0">
                <a:solidFill>
                  <a:srgbClr val="E85C24"/>
                </a:solidFill>
                <a:effectLst>
                  <a:outerShdw blurRad="38100" dist="38100" dir="2700000" algn="tl">
                    <a:srgbClr val="000000">
                      <a:alpha val="43137"/>
                    </a:srgbClr>
                  </a:outerShdw>
                </a:effectLst>
              </a:rPr>
              <a:t>фауна</a:t>
            </a:r>
            <a:r>
              <a:rPr lang="en-US" sz="1700" dirty="0" smtClean="0">
                <a:solidFill>
                  <a:srgbClr val="E85C24"/>
                </a:solidFill>
                <a:effectLst>
                  <a:outerShdw blurRad="38100" dist="38100" dir="2700000" algn="tl">
                    <a:srgbClr val="000000">
                      <a:alpha val="43137"/>
                    </a:srgbClr>
                  </a:outerShdw>
                </a:effectLst>
              </a:rPr>
              <a:t> </a:t>
            </a:r>
            <a:r>
              <a:rPr lang="en-US" sz="1700" dirty="0" err="1" smtClean="0">
                <a:solidFill>
                  <a:srgbClr val="E85C24"/>
                </a:solidFill>
                <a:effectLst>
                  <a:outerShdw blurRad="38100" dist="38100" dir="2700000" algn="tl">
                    <a:srgbClr val="000000">
                      <a:alpha val="43137"/>
                    </a:srgbClr>
                  </a:outerShdw>
                </a:effectLst>
              </a:rPr>
              <a:t>је</a:t>
            </a:r>
            <a:r>
              <a:rPr lang="en-US" sz="1700" dirty="0" smtClean="0">
                <a:solidFill>
                  <a:srgbClr val="E85C24"/>
                </a:solidFill>
                <a:effectLst>
                  <a:outerShdw blurRad="38100" dist="38100" dir="2700000" algn="tl">
                    <a:srgbClr val="000000">
                      <a:alpha val="43137"/>
                    </a:srgbClr>
                  </a:outerShdw>
                </a:effectLst>
              </a:rPr>
              <a:t> </a:t>
            </a:r>
            <a:r>
              <a:rPr lang="en-US" sz="1700" dirty="0" err="1" smtClean="0">
                <a:solidFill>
                  <a:srgbClr val="E85C24"/>
                </a:solidFill>
                <a:effectLst>
                  <a:outerShdw blurRad="38100" dist="38100" dir="2700000" algn="tl">
                    <a:srgbClr val="000000">
                      <a:alpha val="43137"/>
                    </a:srgbClr>
                  </a:outerShdw>
                </a:effectLst>
              </a:rPr>
              <a:t>осиромашена</a:t>
            </a:r>
            <a:r>
              <a:rPr lang="en-US" sz="1700" dirty="0" smtClean="0">
                <a:solidFill>
                  <a:srgbClr val="E85C24"/>
                </a:solidFill>
                <a:effectLst>
                  <a:outerShdw blurRad="38100" dist="38100" dir="2700000" algn="tl">
                    <a:srgbClr val="000000">
                      <a:alpha val="43137"/>
                    </a:srgbClr>
                  </a:outerShdw>
                </a:effectLs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1800199"/>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buNone/>
            </a:pPr>
            <a:r>
              <a:rPr lang="en-US" dirty="0" smtClean="0"/>
              <a:t>УМЕРЕНА КЛИМА: </a:t>
            </a:r>
            <a:endParaRPr lang="sr-Cyrl-RS" dirty="0" smtClean="0"/>
          </a:p>
          <a:p>
            <a:pPr marL="0" indent="0">
              <a:spcBef>
                <a:spcPts val="0"/>
              </a:spcBef>
              <a:buNone/>
            </a:pPr>
            <a:r>
              <a:rPr lang="en-US" dirty="0" err="1" smtClean="0"/>
              <a:t>Додирује</a:t>
            </a:r>
            <a:r>
              <a:rPr lang="en-US" dirty="0" smtClean="0"/>
              <a:t> </a:t>
            </a:r>
            <a:r>
              <a:rPr lang="en-US" dirty="0" err="1" smtClean="0"/>
              <a:t>тропску</a:t>
            </a:r>
            <a:r>
              <a:rPr lang="en-US" dirty="0" smtClean="0"/>
              <a:t> </a:t>
            </a:r>
            <a:r>
              <a:rPr lang="en-US" dirty="0" err="1" smtClean="0"/>
              <a:t>климу</a:t>
            </a:r>
            <a:r>
              <a:rPr lang="en-US" dirty="0" smtClean="0"/>
              <a:t> </a:t>
            </a:r>
            <a:r>
              <a:rPr lang="en-US" dirty="0" err="1" smtClean="0">
                <a:solidFill>
                  <a:srgbClr val="FF0000"/>
                </a:solidFill>
              </a:rPr>
              <a:t>изнад</a:t>
            </a:r>
            <a:r>
              <a:rPr lang="en-US" dirty="0" smtClean="0">
                <a:solidFill>
                  <a:srgbClr val="FF0000"/>
                </a:solidFill>
              </a:rPr>
              <a:t> </a:t>
            </a:r>
            <a:r>
              <a:rPr lang="en-US" dirty="0" err="1" smtClean="0">
                <a:solidFill>
                  <a:srgbClr val="FF0000"/>
                </a:solidFill>
              </a:rPr>
              <a:t>северног</a:t>
            </a:r>
            <a:r>
              <a:rPr lang="en-US" dirty="0" smtClean="0">
                <a:solidFill>
                  <a:srgbClr val="FF0000"/>
                </a:solidFill>
              </a:rPr>
              <a:t> и </a:t>
            </a:r>
            <a:r>
              <a:rPr lang="en-US" dirty="0" err="1" smtClean="0">
                <a:solidFill>
                  <a:srgbClr val="FF0000"/>
                </a:solidFill>
              </a:rPr>
              <a:t>испод</a:t>
            </a:r>
            <a:r>
              <a:rPr lang="sr-Cyrl-RS" dirty="0" smtClean="0">
                <a:solidFill>
                  <a:srgbClr val="FF0000"/>
                </a:solidFill>
              </a:rPr>
              <a:t> </a:t>
            </a:r>
            <a:r>
              <a:rPr lang="en-US" dirty="0" err="1" smtClean="0">
                <a:solidFill>
                  <a:srgbClr val="FF0000"/>
                </a:solidFill>
              </a:rPr>
              <a:t>јужног</a:t>
            </a:r>
            <a:r>
              <a:rPr lang="en-US" dirty="0" smtClean="0">
                <a:solidFill>
                  <a:srgbClr val="FF0000"/>
                </a:solidFill>
              </a:rPr>
              <a:t> </a:t>
            </a:r>
            <a:r>
              <a:rPr lang="en-US" dirty="0" err="1" smtClean="0">
                <a:solidFill>
                  <a:srgbClr val="FF0000"/>
                </a:solidFill>
              </a:rPr>
              <a:t>повратника</a:t>
            </a:r>
            <a:r>
              <a:rPr lang="en-US" dirty="0" smtClean="0"/>
              <a:t>. </a:t>
            </a:r>
            <a:endParaRPr lang="sr-Cyrl-RS" dirty="0" smtClean="0"/>
          </a:p>
          <a:p>
            <a:pPr marL="0" indent="0">
              <a:spcBef>
                <a:spcPts val="0"/>
              </a:spcBef>
              <a:buNone/>
            </a:pPr>
            <a:r>
              <a:rPr lang="en-US" dirty="0" err="1" smtClean="0"/>
              <a:t>Температура</a:t>
            </a:r>
            <a:r>
              <a:rPr lang="en-US" dirty="0" smtClean="0"/>
              <a:t> </a:t>
            </a:r>
            <a:r>
              <a:rPr lang="en-US" dirty="0" err="1" smtClean="0"/>
              <a:t>ваздуха</a:t>
            </a:r>
            <a:r>
              <a:rPr lang="en-US" dirty="0" smtClean="0"/>
              <a:t> </a:t>
            </a:r>
            <a:r>
              <a:rPr lang="en-US" dirty="0" err="1" smtClean="0"/>
              <a:t>је</a:t>
            </a:r>
            <a:r>
              <a:rPr lang="en-US" dirty="0" smtClean="0"/>
              <a:t> </a:t>
            </a:r>
            <a:r>
              <a:rPr lang="en-US" dirty="0" err="1" smtClean="0">
                <a:solidFill>
                  <a:srgbClr val="1414AC"/>
                </a:solidFill>
              </a:rPr>
              <a:t>умерено</a:t>
            </a:r>
            <a:r>
              <a:rPr lang="en-US" dirty="0" smtClean="0">
                <a:solidFill>
                  <a:srgbClr val="1414AC"/>
                </a:solidFill>
              </a:rPr>
              <a:t> </a:t>
            </a:r>
            <a:r>
              <a:rPr lang="en-US" dirty="0" err="1" smtClean="0">
                <a:solidFill>
                  <a:srgbClr val="1414AC"/>
                </a:solidFill>
              </a:rPr>
              <a:t>висока</a:t>
            </a:r>
            <a:r>
              <a:rPr lang="en-US" dirty="0" smtClean="0">
                <a:solidFill>
                  <a:srgbClr val="1414AC"/>
                </a:solidFill>
              </a:rPr>
              <a:t> и </a:t>
            </a:r>
            <a:r>
              <a:rPr lang="en-US" dirty="0" err="1" smtClean="0">
                <a:solidFill>
                  <a:srgbClr val="1414AC"/>
                </a:solidFill>
              </a:rPr>
              <a:t>умерено</a:t>
            </a:r>
            <a:r>
              <a:rPr lang="en-US" dirty="0" smtClean="0">
                <a:solidFill>
                  <a:srgbClr val="1414AC"/>
                </a:solidFill>
              </a:rPr>
              <a:t> </a:t>
            </a:r>
            <a:r>
              <a:rPr lang="en-US" dirty="0" err="1" smtClean="0">
                <a:solidFill>
                  <a:srgbClr val="1414AC"/>
                </a:solidFill>
              </a:rPr>
              <a:t>влажна</a:t>
            </a:r>
            <a:r>
              <a:rPr lang="en-US" dirty="0" smtClean="0"/>
              <a:t>. </a:t>
            </a:r>
            <a:endParaRPr lang="sr-Cyrl-RS" dirty="0" smtClean="0"/>
          </a:p>
          <a:p>
            <a:pPr marL="0" indent="0">
              <a:spcBef>
                <a:spcPts val="0"/>
              </a:spcBef>
              <a:buNone/>
            </a:pPr>
            <a:r>
              <a:rPr lang="en-US" dirty="0" err="1" smtClean="0"/>
              <a:t>Ово</a:t>
            </a:r>
            <a:r>
              <a:rPr lang="en-US" dirty="0" smtClean="0"/>
              <a:t> </a:t>
            </a:r>
            <a:r>
              <a:rPr lang="en-US" dirty="0" err="1" smtClean="0"/>
              <a:t>је</a:t>
            </a:r>
            <a:r>
              <a:rPr lang="en-US" dirty="0" smtClean="0"/>
              <a:t> </a:t>
            </a:r>
            <a:r>
              <a:rPr lang="en-US" dirty="0" err="1" smtClean="0"/>
              <a:t>клима</a:t>
            </a:r>
            <a:r>
              <a:rPr lang="en-US" dirty="0" smtClean="0"/>
              <a:t> </a:t>
            </a:r>
            <a:r>
              <a:rPr lang="en-US" dirty="0" err="1" smtClean="0"/>
              <a:t>најповољнија</a:t>
            </a:r>
            <a:r>
              <a:rPr lang="en-US" dirty="0" smtClean="0"/>
              <a:t> </a:t>
            </a:r>
            <a:r>
              <a:rPr lang="en-US" dirty="0" err="1" smtClean="0"/>
              <a:t>за</a:t>
            </a:r>
            <a:r>
              <a:rPr lang="en-US" dirty="0" smtClean="0"/>
              <a:t> </a:t>
            </a:r>
            <a:r>
              <a:rPr lang="en-US" dirty="0" err="1" smtClean="0"/>
              <a:t>човека</a:t>
            </a:r>
            <a:r>
              <a:rPr lang="en-US" dirty="0" smtClean="0"/>
              <a:t>. </a:t>
            </a:r>
            <a:endParaRPr lang="sr-Cyrl-RS" dirty="0" smtClean="0"/>
          </a:p>
          <a:p>
            <a:pPr marL="0" indent="0">
              <a:spcBef>
                <a:spcPts val="0"/>
              </a:spcBef>
              <a:buNone/>
            </a:pPr>
            <a:r>
              <a:rPr lang="en-US" dirty="0" err="1" smtClean="0"/>
              <a:t>Код</a:t>
            </a:r>
            <a:r>
              <a:rPr lang="en-US" dirty="0" smtClean="0"/>
              <a:t> </a:t>
            </a:r>
            <a:r>
              <a:rPr lang="en-US" dirty="0" err="1" smtClean="0"/>
              <a:t>умерене</a:t>
            </a:r>
            <a:r>
              <a:rPr lang="en-US" dirty="0" smtClean="0"/>
              <a:t> </a:t>
            </a:r>
            <a:r>
              <a:rPr lang="en-US" dirty="0" err="1" smtClean="0"/>
              <a:t>климе</a:t>
            </a:r>
            <a:r>
              <a:rPr lang="en-US" dirty="0" smtClean="0"/>
              <a:t> </a:t>
            </a:r>
            <a:r>
              <a:rPr lang="en-US" dirty="0" err="1" smtClean="0"/>
              <a:t>јасно</a:t>
            </a:r>
            <a:r>
              <a:rPr lang="en-US" dirty="0" smtClean="0"/>
              <a:t> </a:t>
            </a:r>
            <a:r>
              <a:rPr lang="en-US" dirty="0" err="1" smtClean="0"/>
              <a:t>се</a:t>
            </a:r>
            <a:r>
              <a:rPr lang="en-US" dirty="0" smtClean="0"/>
              <a:t> </a:t>
            </a:r>
            <a:r>
              <a:rPr lang="en-US" dirty="0" err="1" smtClean="0"/>
              <a:t>разликују</a:t>
            </a:r>
            <a:r>
              <a:rPr lang="en-US" dirty="0" smtClean="0"/>
              <a:t> </a:t>
            </a:r>
            <a:r>
              <a:rPr lang="en-US" dirty="0" err="1" smtClean="0">
                <a:solidFill>
                  <a:srgbClr val="FF0000"/>
                </a:solidFill>
              </a:rPr>
              <a:t>четири</a:t>
            </a:r>
            <a:r>
              <a:rPr lang="en-US" dirty="0" smtClean="0">
                <a:solidFill>
                  <a:srgbClr val="FF0000"/>
                </a:solidFill>
              </a:rPr>
              <a:t> </a:t>
            </a:r>
            <a:r>
              <a:rPr lang="en-US" dirty="0" err="1" smtClean="0">
                <a:solidFill>
                  <a:srgbClr val="FF0000"/>
                </a:solidFill>
              </a:rPr>
              <a:t>годишња</a:t>
            </a:r>
            <a:r>
              <a:rPr lang="en-US" dirty="0" smtClean="0">
                <a:solidFill>
                  <a:srgbClr val="FF0000"/>
                </a:solidFill>
              </a:rPr>
              <a:t> </a:t>
            </a:r>
            <a:r>
              <a:rPr lang="en-US" dirty="0" err="1" smtClean="0">
                <a:solidFill>
                  <a:srgbClr val="FF0000"/>
                </a:solidFill>
              </a:rPr>
              <a:t>доба</a:t>
            </a:r>
            <a:r>
              <a:rPr lang="en-US" dirty="0" smtClean="0"/>
              <a:t>: </a:t>
            </a:r>
            <a:r>
              <a:rPr lang="en-US" dirty="0" err="1" smtClean="0">
                <a:solidFill>
                  <a:srgbClr val="FF0000"/>
                </a:solidFill>
              </a:rPr>
              <a:t>пролеће</a:t>
            </a:r>
            <a:r>
              <a:rPr lang="en-US" dirty="0" smtClean="0">
                <a:solidFill>
                  <a:srgbClr val="FF0000"/>
                </a:solidFill>
              </a:rPr>
              <a:t>, </a:t>
            </a:r>
            <a:r>
              <a:rPr lang="en-US" dirty="0" err="1" smtClean="0">
                <a:solidFill>
                  <a:srgbClr val="FF0000"/>
                </a:solidFill>
              </a:rPr>
              <a:t>лето</a:t>
            </a:r>
            <a:r>
              <a:rPr lang="en-US" dirty="0" smtClean="0">
                <a:solidFill>
                  <a:srgbClr val="FF0000"/>
                </a:solidFill>
              </a:rPr>
              <a:t>, </a:t>
            </a:r>
            <a:r>
              <a:rPr lang="en-US" dirty="0" err="1" smtClean="0">
                <a:solidFill>
                  <a:srgbClr val="FF0000"/>
                </a:solidFill>
              </a:rPr>
              <a:t>јесен</a:t>
            </a:r>
            <a:r>
              <a:rPr lang="en-US" dirty="0" smtClean="0">
                <a:solidFill>
                  <a:srgbClr val="FF0000"/>
                </a:solidFill>
              </a:rPr>
              <a:t>, </a:t>
            </a:r>
            <a:r>
              <a:rPr lang="en-US" dirty="0" err="1" smtClean="0">
                <a:solidFill>
                  <a:srgbClr val="FF0000"/>
                </a:solidFill>
              </a:rPr>
              <a:t>зима</a:t>
            </a:r>
            <a:r>
              <a:rPr lang="en-US" dirty="0" smtClean="0"/>
              <a:t>.</a:t>
            </a:r>
          </a:p>
          <a:p>
            <a:endParaRPr lang="en-US" dirty="0"/>
          </a:p>
        </p:txBody>
      </p:sp>
      <p:sp>
        <p:nvSpPr>
          <p:cNvPr id="4" name="Title 1"/>
          <p:cNvSpPr>
            <a:spLocks noGrp="1"/>
          </p:cNvSpPr>
          <p:nvPr>
            <p:ph type="title"/>
          </p:nvPr>
        </p:nvSpPr>
        <p:spPr>
          <a:xfrm>
            <a:off x="467544" y="0"/>
            <a:ext cx="8229600" cy="634082"/>
          </a:xfrm>
        </p:spPr>
        <p:txBody>
          <a:bodyPr>
            <a:normAutofit/>
          </a:bodyPr>
          <a:lstStyle/>
          <a:p>
            <a:r>
              <a:rPr lang="sr-Cyrl-RS" sz="3200" dirty="0" smtClean="0"/>
              <a:t>УМЕРЕНА КЛИМА</a:t>
            </a:r>
            <a:endParaRPr lang="en-US" sz="3200" dirty="0"/>
          </a:p>
        </p:txBody>
      </p:sp>
      <p:pic>
        <p:nvPicPr>
          <p:cNvPr id="7" name="Picture 2" descr="File:World map temperate.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3262809"/>
            <a:ext cx="5841829" cy="359519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2399</Words>
  <Application>Microsoft Office PowerPoint</Application>
  <PresentationFormat>On-screen Show (4:3)</PresentationFormat>
  <Paragraphs>262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КЛИМА И КЛИМАТСКЕ ПРОМЕНЕ</vt:lpstr>
      <vt:lpstr>КЛИМА</vt:lpstr>
      <vt:lpstr>КЛИМА</vt:lpstr>
      <vt:lpstr>PowerPoint Presentation</vt:lpstr>
      <vt:lpstr>КЛИМА</vt:lpstr>
      <vt:lpstr>ОСНОВНИ ТИПОВИ КЛИМЕ</vt:lpstr>
      <vt:lpstr>КЛИМА</vt:lpstr>
      <vt:lpstr>ТРОПСКА КЛИМА</vt:lpstr>
      <vt:lpstr>УМЕРЕНА КЛИМА</vt:lpstr>
      <vt:lpstr>УМЕРЕНА КЛИМА</vt:lpstr>
      <vt:lpstr>ПОЛАРНА КЛИМА</vt:lpstr>
      <vt:lpstr>ПРЕЛАЗНЕ КЛИМАТСКЕ ОБЛАСТИ</vt:lpstr>
      <vt:lpstr>ПЛАНИНСКА КЛИМА</vt:lpstr>
      <vt:lpstr>МИКРОКЛИМА</vt:lpstr>
      <vt:lpstr>МИКРОКЛИМА ШУМЕ</vt:lpstr>
      <vt:lpstr>МИКРОКЛИМА ГРАДОВА</vt:lpstr>
      <vt:lpstr>КЛИМАТСКЕ ПРОМЕНЕ</vt:lpstr>
      <vt:lpstr>КЛИМАТСКЕ ПРОМЕНЕ</vt:lpstr>
      <vt:lpstr>КЛИМАТСКЕ ПРОМЕНЕ</vt:lpstr>
      <vt:lpstr>КЛИМАТСКЕ ПРОМЕНЕ</vt:lpstr>
      <vt:lpstr>ЕФЕКАТ СТАКЛЕНЕ БАШТЕ</vt:lpstr>
      <vt:lpstr>PowerPoint Presentation</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lpstr>КЛИМАТСКЕ ПРОМЕНЕ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Stojkov</dc:creator>
  <cp:lastModifiedBy>Master</cp:lastModifiedBy>
  <cp:revision>49</cp:revision>
  <dcterms:created xsi:type="dcterms:W3CDTF">2014-03-09T09:10:26Z</dcterms:created>
  <dcterms:modified xsi:type="dcterms:W3CDTF">2014-03-24T08:40:12Z</dcterms:modified>
</cp:coreProperties>
</file>