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7" r:id="rId3"/>
    <p:sldId id="297" r:id="rId4"/>
    <p:sldId id="257" r:id="rId5"/>
    <p:sldId id="298" r:id="rId6"/>
    <p:sldId id="303" r:id="rId7"/>
    <p:sldId id="293" r:id="rId8"/>
    <p:sldId id="302" r:id="rId9"/>
    <p:sldId id="300" r:id="rId10"/>
    <p:sldId id="299" r:id="rId11"/>
    <p:sldId id="308" r:id="rId12"/>
    <p:sldId id="289" r:id="rId13"/>
    <p:sldId id="291" r:id="rId14"/>
    <p:sldId id="290" r:id="rId15"/>
    <p:sldId id="292" r:id="rId16"/>
    <p:sldId id="301" r:id="rId17"/>
    <p:sldId id="304" r:id="rId18"/>
    <p:sldId id="305" r:id="rId19"/>
    <p:sldId id="296" r:id="rId20"/>
    <p:sldId id="263" r:id="rId21"/>
    <p:sldId id="306" r:id="rId22"/>
    <p:sldId id="265" r:id="rId23"/>
    <p:sldId id="266" r:id="rId24"/>
    <p:sldId id="267" r:id="rId25"/>
    <p:sldId id="275" r:id="rId26"/>
    <p:sldId id="264" r:id="rId27"/>
    <p:sldId id="284" r:id="rId28"/>
    <p:sldId id="283" r:id="rId29"/>
    <p:sldId id="307" r:id="rId30"/>
    <p:sldId id="279" r:id="rId31"/>
    <p:sldId id="276" r:id="rId32"/>
    <p:sldId id="309" r:id="rId33"/>
    <p:sldId id="270" r:id="rId34"/>
    <p:sldId id="310" r:id="rId35"/>
    <p:sldId id="311" r:id="rId36"/>
    <p:sldId id="294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FFFF66"/>
    <a:srgbClr val="00FF00"/>
    <a:srgbClr val="FF3399"/>
    <a:srgbClr val="6600CC"/>
    <a:srgbClr val="009900"/>
    <a:srgbClr val="003300"/>
    <a:srgbClr val="00CC00"/>
    <a:srgbClr val="9966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E5DC4D-582D-4B94-9EB3-B8482F07AF92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A9EE7A-1710-463C-973B-769C7D5A88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E5DC4D-582D-4B94-9EB3-B8482F07AF92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A9EE7A-1710-463C-973B-769C7D5A88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E5DC4D-582D-4B94-9EB3-B8482F07AF92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A9EE7A-1710-463C-973B-769C7D5A88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E5DC4D-582D-4B94-9EB3-B8482F07AF92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A9EE7A-1710-463C-973B-769C7D5A88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E5DC4D-582D-4B94-9EB3-B8482F07AF92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A9EE7A-1710-463C-973B-769C7D5A88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E5DC4D-582D-4B94-9EB3-B8482F07AF92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A9EE7A-1710-463C-973B-769C7D5A88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E5DC4D-582D-4B94-9EB3-B8482F07AF92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A9EE7A-1710-463C-973B-769C7D5A88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E5DC4D-582D-4B94-9EB3-B8482F07AF92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A9EE7A-1710-463C-973B-769C7D5A88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E5DC4D-582D-4B94-9EB3-B8482F07AF92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A9EE7A-1710-463C-973B-769C7D5A88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E5DC4D-582D-4B94-9EB3-B8482F07AF92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A9EE7A-1710-463C-973B-769C7D5A88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6EE5DC4D-582D-4B94-9EB3-B8482F07AF92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96A9EE7A-1710-463C-973B-769C7D5A88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EE5DC4D-582D-4B94-9EB3-B8482F07AF92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96A9EE7A-1710-463C-973B-769C7D5A88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s://en.wikipedia.org/wiki/Arthropod" TargetMode="External"/><Relationship Id="rId7" Type="http://schemas.openxmlformats.org/officeDocument/2006/relationships/hyperlink" Target="https://en.wikipedia.org/wiki/Scaptia" TargetMode="External"/><Relationship Id="rId2" Type="http://schemas.openxmlformats.org/officeDocument/2006/relationships/hyperlink" Target="https://en.wikipedia.org/wiki/Anima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Horse_fly" TargetMode="External"/><Relationship Id="rId5" Type="http://schemas.openxmlformats.org/officeDocument/2006/relationships/hyperlink" Target="https://en.wikipedia.org/wiki/Fly" TargetMode="External"/><Relationship Id="rId4" Type="http://schemas.openxmlformats.org/officeDocument/2006/relationships/hyperlink" Target="https://en.wikipedia.org/wiki/Insect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&amp;Scy;&amp;rcy;&amp;ocy;&amp;dcy;&amp;ncy;&amp;acy; &amp;scy;&amp;lcy;&amp;icy;&amp;k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44824"/>
            <a:ext cx="7731224" cy="4752528"/>
          </a:xfrm>
          <a:prstGeom prst="rect">
            <a:avLst/>
          </a:prstGeom>
          <a:noFill/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899592" y="0"/>
            <a:ext cx="7772400" cy="1975104"/>
          </a:xfrm>
        </p:spPr>
        <p:txBody>
          <a:bodyPr/>
          <a:lstStyle/>
          <a:p>
            <a:pPr algn="ctr"/>
            <a:r>
              <a:rPr lang="sr-Cyrl-RS" dirty="0" smtClean="0"/>
              <a:t>Основни појмови у биогеографији, распрострањеност врста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3059832" y="260648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dirty="0" smtClean="0"/>
              <a:t>Где живе?</a:t>
            </a:r>
          </a:p>
        </p:txBody>
      </p:sp>
      <p:sp>
        <p:nvSpPr>
          <p:cNvPr id="6" name="Content Placeholder 2"/>
          <p:cNvSpPr txBox="1">
            <a:spLocks noGrp="1"/>
          </p:cNvSpPr>
          <p:nvPr>
            <p:ph idx="1"/>
          </p:nvPr>
        </p:nvSpPr>
        <p:spPr>
          <a:xfrm>
            <a:off x="0" y="1268760"/>
            <a:ext cx="9144000" cy="2764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Cyrl-R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Шта би се десило када бисмо поларног медведа оставили у Сахари?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Cyrl-R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Какви климатски услови владају у Сахари?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Cyrl-R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какве услове је навикао поларни медвед?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Cyrl-R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Чиме се поларни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sr-Cyrl-RS" sz="2800" dirty="0" smtClean="0"/>
              <a:t>    </a:t>
            </a:r>
            <a:r>
              <a:rPr kumimoji="0" lang="sr-Cyrl-R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медвед храни?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7346" name="Picture 2" descr="&amp;Rcy;&amp;iecy;&amp;zcy;&amp;ucy;&amp;lcy;&amp;tcy;&amp;acy;&amp;tcy; &amp;scy;&amp;lcy;&amp;icy;&amp;kcy;&amp;acy; &amp;zcy;&amp;acy; polar be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766996"/>
            <a:ext cx="4644008" cy="30910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8640"/>
            <a:ext cx="8604448" cy="3024336"/>
          </a:xfrm>
        </p:spPr>
        <p:txBody>
          <a:bodyPr>
            <a:normAutofit/>
          </a:bodyPr>
          <a:lstStyle/>
          <a:p>
            <a:r>
              <a:rPr lang="sr-Cyrl-RS" dirty="0" smtClean="0"/>
              <a:t>Врста не може преживети ван свог физиолошког интервала толеранције, њена биогеографија не може противречити њеној </a:t>
            </a:r>
            <a:r>
              <a:rPr lang="sr-Cyrl-RS" b="1" dirty="0" smtClean="0">
                <a:solidFill>
                  <a:srgbClr val="FFFF00"/>
                </a:solidFill>
              </a:rPr>
              <a:t>екологији</a:t>
            </a:r>
            <a:r>
              <a:rPr lang="sr-Cyrl-RS" dirty="0" smtClean="0"/>
              <a:t>!!!</a:t>
            </a:r>
            <a:endParaRPr lang="en-US" dirty="0"/>
          </a:p>
        </p:txBody>
      </p:sp>
      <p:pic>
        <p:nvPicPr>
          <p:cNvPr id="4" name="Picture 2" descr="http://upload.wikimedia.org/wikipedia/commons/2/2e/Coral_Outcrop_Flynn_Ree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2543" y="3068960"/>
            <a:ext cx="4691457" cy="352044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95536" y="2636912"/>
            <a:ext cx="396044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sz="2000" dirty="0" smtClean="0"/>
              <a:t>Стеновалентни организми за температуру су </a:t>
            </a:r>
            <a:r>
              <a:rPr lang="sr-Cyrl-CS" sz="2000" dirty="0" smtClean="0">
                <a:solidFill>
                  <a:srgbClr val="FF0000"/>
                </a:solidFill>
              </a:rPr>
              <a:t>спрудотворни корали</a:t>
            </a:r>
            <a:r>
              <a:rPr lang="sr-Cyrl-CS" sz="2000" dirty="0" smtClean="0"/>
              <a:t>, који живе у узаном појасу океана, око екватора, температура воде не сме бити испод 20°С и у току године се колеба у узаним границама 2-3°С; то ограничава њихово распрострањење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6237312"/>
          </a:xfrm>
        </p:spPr>
        <p:txBody>
          <a:bodyPr>
            <a:noAutofit/>
          </a:bodyPr>
          <a:lstStyle/>
          <a:p>
            <a:r>
              <a:rPr lang="sr-Cyrl-RS" sz="2300" dirty="0" smtClean="0"/>
              <a:t>Да бисмо разумели зашто су поједине врсте биљака и животиња распрострањене тамо где јесу морамо се позабавити њиховим </a:t>
            </a:r>
            <a:r>
              <a:rPr lang="sr-Cyrl-RS" sz="2300" b="1" dirty="0" smtClean="0">
                <a:solidFill>
                  <a:srgbClr val="FF3399"/>
                </a:solidFill>
              </a:rPr>
              <a:t>местом и улогом у своме природном окружењу</a:t>
            </a:r>
            <a:r>
              <a:rPr lang="sr-Cyrl-RS" sz="2300" dirty="0" smtClean="0"/>
              <a:t>. Питамо се чиме се нека врста храни, где обитава, какав јој је начин живота.</a:t>
            </a:r>
          </a:p>
          <a:p>
            <a:r>
              <a:rPr lang="sr-Cyrl-RS" sz="2300" dirty="0" smtClean="0"/>
              <a:t>Свака врста има своју незаменљиву улогу у свом окружењу (</a:t>
            </a:r>
            <a:r>
              <a:rPr lang="sr-Cyrl-RS" sz="2300" b="1" dirty="0" smtClean="0">
                <a:solidFill>
                  <a:srgbClr val="9966FF"/>
                </a:solidFill>
              </a:rPr>
              <a:t>животном станишту) </a:t>
            </a:r>
            <a:r>
              <a:rPr lang="sr-Cyrl-RS" sz="2300" dirty="0" smtClean="0"/>
              <a:t>и савршено је прилагођена неживој средини, климатским условима и односима са другим врстама живих бића око њих. </a:t>
            </a:r>
          </a:p>
          <a:p>
            <a:r>
              <a:rPr lang="sr-Cyrl-RS" sz="2300" dirty="0" smtClean="0"/>
              <a:t>Те односе проучава наука </a:t>
            </a:r>
            <a:r>
              <a:rPr lang="sr-Cyrl-RS" sz="2300" b="1" dirty="0" smtClean="0">
                <a:solidFill>
                  <a:srgbClr val="00FF00"/>
                </a:solidFill>
              </a:rPr>
              <a:t>ЕКОЛОГИЈА</a:t>
            </a:r>
            <a:r>
              <a:rPr lang="sr-Cyrl-RS" sz="2300" dirty="0" smtClean="0"/>
              <a:t>.</a:t>
            </a:r>
          </a:p>
          <a:p>
            <a:r>
              <a:rPr lang="sr-Cyrl-RS" sz="2300" dirty="0" smtClean="0"/>
              <a:t>Свака врста адаптирана је на одређене услове спољашње средине и ти услови утичу у сваком тренутку живота на сваки организам: климатски услови – светлост, температура, ваздушни притисак, струјање ваздуха, падавине; тло – састав, влажност, рељеф, нагиб, итд. Ти фактори утицаја неживе природе зову се </a:t>
            </a:r>
            <a:r>
              <a:rPr lang="sr-Cyrl-RS" sz="2300" b="1" dirty="0" smtClean="0">
                <a:solidFill>
                  <a:srgbClr val="FF0000"/>
                </a:solidFill>
              </a:rPr>
              <a:t>АБИОТИЧКИ ФАКТОРИ</a:t>
            </a:r>
          </a:p>
          <a:p>
            <a:endParaRPr lang="en-US" sz="2300" dirty="0"/>
          </a:p>
        </p:txBody>
      </p:sp>
      <p:sp>
        <p:nvSpPr>
          <p:cNvPr id="4" name="TextBox 3"/>
          <p:cNvSpPr txBox="1"/>
          <p:nvPr/>
        </p:nvSpPr>
        <p:spPr>
          <a:xfrm>
            <a:off x="2987824" y="260648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dirty="0" smtClean="0"/>
              <a:t>Где живе?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4088" y="0"/>
            <a:ext cx="2664296" cy="1143000"/>
          </a:xfrm>
        </p:spPr>
        <p:txBody>
          <a:bodyPr/>
          <a:lstStyle/>
          <a:p>
            <a:r>
              <a:rPr lang="sr-Cyrl-RS" dirty="0" smtClean="0"/>
              <a:t>Примери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7984" y="764704"/>
            <a:ext cx="4716016" cy="5760640"/>
          </a:xfrm>
        </p:spPr>
        <p:txBody>
          <a:bodyPr>
            <a:noAutofit/>
          </a:bodyPr>
          <a:lstStyle/>
          <a:p>
            <a:r>
              <a:rPr lang="sr-Cyrl-RS" sz="2000" dirty="0" smtClean="0"/>
              <a:t>Прилагођеност кртице на своју средину: земљиште – висока влажност (има глиста тј хране), недостатак светла (закржљале очи), растреситост тла (могућност копања канала), </a:t>
            </a:r>
          </a:p>
          <a:p>
            <a:r>
              <a:rPr lang="sr-Cyrl-RS" sz="2000" dirty="0" smtClean="0"/>
              <a:t>Прилагођеност пустињског гуштера гекона на своју средину: високе температурне разлике између дана и ноћи (укопава се у песак), мала количина влаге (пије росу ујутро), високе температуре дању (брзо трчи, хлади стопала наизменично), песак (кожице између прстију – већа површина стопала)</a:t>
            </a:r>
            <a:endParaRPr lang="en-US" sz="2000" dirty="0"/>
          </a:p>
        </p:txBody>
      </p:sp>
      <p:pic>
        <p:nvPicPr>
          <p:cNvPr id="1026" name="Picture 2" descr="&amp;Rcy;&amp;iecy;&amp;zcy;&amp;ucy;&amp;lcy;&amp;tcy;&amp;acy;&amp;tcy; &amp;scy;&amp;lcy;&amp;icy;&amp;kcy;&amp;acy; &amp;zcy;&amp;acy; desert gecko spec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01008"/>
            <a:ext cx="4244300" cy="2808312"/>
          </a:xfrm>
          <a:prstGeom prst="rect">
            <a:avLst/>
          </a:prstGeom>
          <a:noFill/>
        </p:spPr>
      </p:pic>
      <p:pic>
        <p:nvPicPr>
          <p:cNvPr id="1030" name="Picture 6" descr="&amp;Rcy;&amp;iecy;&amp;zcy;&amp;ucy;&amp;lcy;&amp;tcy;&amp;acy;&amp;tcy; &amp;scy;&amp;lcy;&amp;icy;&amp;kcy;&amp;acy; &amp;zcy;&amp;acy; mole in the so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696"/>
            <a:ext cx="4440493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5616624"/>
          </a:xfrm>
        </p:spPr>
        <p:txBody>
          <a:bodyPr>
            <a:normAutofit lnSpcReduction="10000"/>
          </a:bodyPr>
          <a:lstStyle/>
          <a:p>
            <a:r>
              <a:rPr lang="sr-Cyrl-RS" dirty="0" smtClean="0"/>
              <a:t>Свако живо биће ступа у сложене међусобне односе са другим живим бићима у својој околини: једнима је плен, другима се храни, са некима дели станиште, неки паразитирају на њима, итд. Различите врсте живих бића које живе на једном месту представљају </a:t>
            </a:r>
            <a:r>
              <a:rPr lang="sr-Cyrl-RS" b="1" dirty="0" smtClean="0">
                <a:solidFill>
                  <a:srgbClr val="FF3399"/>
                </a:solidFill>
              </a:rPr>
              <a:t>ЖИВОТНЕ ЗАЈЕДНИЦЕ </a:t>
            </a:r>
            <a:r>
              <a:rPr lang="sr-Cyrl-RS" b="1" dirty="0" smtClean="0"/>
              <a:t>или</a:t>
            </a:r>
            <a:r>
              <a:rPr lang="sr-Cyrl-RS" b="1" dirty="0" smtClean="0">
                <a:solidFill>
                  <a:srgbClr val="FF3399"/>
                </a:solidFill>
              </a:rPr>
              <a:t> БИОЦЕНОЗЕ</a:t>
            </a:r>
            <a:r>
              <a:rPr lang="sr-Cyrl-RS" dirty="0" smtClean="0"/>
              <a:t>.</a:t>
            </a:r>
          </a:p>
          <a:p>
            <a:endParaRPr lang="sr-Cyrl-RS" dirty="0" smtClean="0"/>
          </a:p>
          <a:p>
            <a:r>
              <a:rPr lang="sr-Cyrl-RS" dirty="0" smtClean="0"/>
              <a:t>Сва жива бића у околини представљају </a:t>
            </a:r>
            <a:r>
              <a:rPr lang="sr-Cyrl-RS" b="1" dirty="0" smtClean="0">
                <a:solidFill>
                  <a:srgbClr val="9966FF"/>
                </a:solidFill>
              </a:rPr>
              <a:t>БИОТИЧКЕ ФАКТОРЕ </a:t>
            </a:r>
            <a:r>
              <a:rPr lang="sr-Cyrl-RS" dirty="0" smtClean="0"/>
              <a:t>средине који утичу на опстанак и начин живота </a:t>
            </a:r>
            <a:r>
              <a:rPr lang="sr-Latn-RS" dirty="0" smtClean="0"/>
              <a:t>je</a:t>
            </a:r>
            <a:r>
              <a:rPr lang="sr-Cyrl-RS" dirty="0" smtClean="0"/>
              <a:t>динки одређене врсте. 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1208" y="0"/>
            <a:ext cx="4042792" cy="778098"/>
          </a:xfrm>
        </p:spPr>
        <p:txBody>
          <a:bodyPr/>
          <a:lstStyle/>
          <a:p>
            <a:r>
              <a:rPr lang="sr-Cyrl-RS" dirty="0" smtClean="0"/>
              <a:t>Примери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9952" y="620688"/>
            <a:ext cx="5004048" cy="4929411"/>
          </a:xfrm>
        </p:spPr>
        <p:txBody>
          <a:bodyPr>
            <a:noAutofit/>
          </a:bodyPr>
          <a:lstStyle/>
          <a:p>
            <a:r>
              <a:rPr lang="sr-Cyrl-RS" sz="2200" b="1" dirty="0" smtClean="0"/>
              <a:t>Сагуаро кактус: </a:t>
            </a:r>
          </a:p>
          <a:p>
            <a:r>
              <a:rPr lang="sr-Cyrl-RS" sz="2200" dirty="0" smtClean="0"/>
              <a:t>У стаблу се гнезде птице које се хране инсектима које нападају кактус; цветовима и плодовима се хране многе животиње; трње омогућава одбрану од многих грабљивица</a:t>
            </a:r>
          </a:p>
          <a:p>
            <a:endParaRPr lang="sr-Cyrl-RS" sz="2200" dirty="0" smtClean="0"/>
          </a:p>
          <a:p>
            <a:r>
              <a:rPr lang="sr-Cyrl-RS" sz="2200" b="1" dirty="0" smtClean="0"/>
              <a:t>Риба жаба: </a:t>
            </a:r>
          </a:p>
          <a:p>
            <a:r>
              <a:rPr lang="sr-Cyrl-RS" sz="2200" dirty="0" smtClean="0"/>
              <a:t>Боја и облик су камуфлажа која омогућава да избегну грабљивице (мимикрија) и да вребају плен – могу да личе на камење, корале, песак, стене, сунђере; имају израслину која имитира црва којом маме плен </a:t>
            </a:r>
            <a:endParaRPr lang="en-US" sz="2200" dirty="0"/>
          </a:p>
        </p:txBody>
      </p:sp>
      <p:pic>
        <p:nvPicPr>
          <p:cNvPr id="50178" name="Picture 2" descr="Saguaro Kaktus (Carnegiea gigantea) 2 semen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4019939" cy="3014954"/>
          </a:xfrm>
          <a:prstGeom prst="rect">
            <a:avLst/>
          </a:prstGeom>
          <a:noFill/>
        </p:spPr>
      </p:pic>
      <p:pic>
        <p:nvPicPr>
          <p:cNvPr id="50182" name="Picture 6" descr="&amp;Scy;&amp;rcy;&amp;ocy;&amp;dcy;&amp;ncy;&amp;acy; &amp;scy;&amp;lcy;&amp;icy;&amp;k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3501008"/>
            <a:ext cx="4317657" cy="29161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914400"/>
          </a:xfrm>
        </p:spPr>
        <p:txBody>
          <a:bodyPr/>
          <a:lstStyle/>
          <a:p>
            <a:pPr algn="ctr"/>
            <a:r>
              <a:rPr lang="sr-Cyrl-RS" dirty="0" smtClean="0"/>
              <a:t>Екосистем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836712"/>
            <a:ext cx="849694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/>
              <a:t>На једном простору као што је на пример ливада, заједница живих бића је у тесној вези са својим животним стаништем, односно физичким окружењем где утичу једни на друге. Такав релативно затворен систем се назива </a:t>
            </a:r>
            <a:r>
              <a:rPr lang="sr-Cyrl-RS" sz="2800" dirty="0" smtClean="0">
                <a:solidFill>
                  <a:srgbClr val="FF3399"/>
                </a:solidFill>
              </a:rPr>
              <a:t>ЕКОСИСТЕМ. </a:t>
            </a:r>
          </a:p>
          <a:p>
            <a:r>
              <a:rPr lang="sr-Cyrl-RS" sz="2800" dirty="0" smtClean="0"/>
              <a:t>Примери екосистема су и:</a:t>
            </a:r>
          </a:p>
          <a:p>
            <a:endParaRPr lang="sr-Cyrl-RS" sz="2800" dirty="0" smtClean="0"/>
          </a:p>
          <a:p>
            <a:r>
              <a:rPr lang="sr-Cyrl-RS" sz="2800" dirty="0" smtClean="0"/>
              <a:t>Шума</a:t>
            </a:r>
          </a:p>
          <a:p>
            <a:r>
              <a:rPr lang="sr-Cyrl-RS" sz="2800" dirty="0" smtClean="0"/>
              <a:t>Језеро</a:t>
            </a:r>
          </a:p>
          <a:p>
            <a:r>
              <a:rPr lang="sr-Cyrl-RS" sz="2800" dirty="0" smtClean="0"/>
              <a:t>Планински врх</a:t>
            </a:r>
          </a:p>
          <a:p>
            <a:r>
              <a:rPr lang="sr-Cyrl-RS" sz="2800" dirty="0" smtClean="0"/>
              <a:t>Река, </a:t>
            </a:r>
          </a:p>
          <a:p>
            <a:r>
              <a:rPr lang="sr-Cyrl-RS" sz="2800" dirty="0" smtClean="0"/>
              <a:t>Бара, итд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772400" cy="914400"/>
          </a:xfrm>
        </p:spPr>
        <p:txBody>
          <a:bodyPr/>
          <a:lstStyle/>
          <a:p>
            <a:r>
              <a:rPr lang="sr-Cyrl-RS" dirty="0" smtClean="0"/>
              <a:t>Екосистем баре</a:t>
            </a:r>
            <a:endParaRPr lang="en-US" dirty="0"/>
          </a:p>
        </p:txBody>
      </p:sp>
      <p:pic>
        <p:nvPicPr>
          <p:cNvPr id="73730" name="Picture 2" descr="&amp;Scy;&amp;rcy;&amp;ocy;&amp;dcy;&amp;ncy;&amp;acy; &amp;scy;&amp;lcy;&amp;icy;&amp;k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1"/>
            <a:ext cx="7999418" cy="53284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43808" y="188640"/>
            <a:ext cx="417646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chemeClr val="bg1"/>
                </a:solidFill>
              </a:rPr>
              <a:t>Екосистем баре </a:t>
            </a:r>
          </a:p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827584" y="1844824"/>
            <a:ext cx="3528392" cy="4608512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59632" y="1916832"/>
            <a:ext cx="25847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480" lvl="0" indent="-342900">
              <a:spcBef>
                <a:spcPts val="700"/>
              </a:spcBef>
              <a:buClr>
                <a:srgbClr val="D6ECFF"/>
              </a:buClr>
              <a:buSzPct val="95000"/>
              <a:buFont typeface="Wingdings"/>
              <a:buChar char=""/>
            </a:pPr>
            <a:r>
              <a:rPr lang="sr-Cyrl-RS" sz="2400" dirty="0" smtClean="0">
                <a:solidFill>
                  <a:schemeClr val="bg1"/>
                </a:solidFill>
              </a:rPr>
              <a:t>Животна заједница </a:t>
            </a:r>
          </a:p>
        </p:txBody>
      </p:sp>
      <p:sp>
        <p:nvSpPr>
          <p:cNvPr id="7" name="Rectangle 6"/>
          <p:cNvSpPr/>
          <p:nvPr/>
        </p:nvSpPr>
        <p:spPr>
          <a:xfrm>
            <a:off x="827584" y="2852936"/>
            <a:ext cx="3384376" cy="3288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480">
              <a:spcBef>
                <a:spcPts val="700"/>
              </a:spcBef>
              <a:buClr>
                <a:srgbClr val="D6ECFF"/>
              </a:buClr>
              <a:buSzPct val="95000"/>
            </a:pPr>
            <a:r>
              <a:rPr lang="sr-Cyrl-RS" sz="1400" b="1" dirty="0" smtClean="0">
                <a:solidFill>
                  <a:srgbClr val="FF0000"/>
                </a:solidFill>
              </a:rPr>
              <a:t>Животиње</a:t>
            </a:r>
            <a:r>
              <a:rPr lang="sr-Cyrl-RS" sz="1400" b="1" dirty="0" smtClean="0">
                <a:solidFill>
                  <a:schemeClr val="bg1"/>
                </a:solidFill>
              </a:rPr>
              <a:t> (вилин коњиц, мушице, комарци и други инсекти; патке, роде, чапље и друге птице; разне врсте риба; пужеви, ракови, шкољке и други бескичмењаци у води и на обали; корњаче, жабе, итд)</a:t>
            </a:r>
          </a:p>
          <a:p>
            <a:pPr marL="411480">
              <a:spcBef>
                <a:spcPts val="700"/>
              </a:spcBef>
              <a:buClr>
                <a:srgbClr val="D6ECFF"/>
              </a:buClr>
              <a:buSzPct val="95000"/>
            </a:pPr>
            <a:r>
              <a:rPr lang="sr-Cyrl-RS" sz="1400" b="1" dirty="0" smtClean="0">
                <a:solidFill>
                  <a:srgbClr val="009900"/>
                </a:solidFill>
              </a:rPr>
              <a:t>Биљке</a:t>
            </a:r>
            <a:r>
              <a:rPr lang="sr-Cyrl-RS" sz="1400" b="1" dirty="0" smtClean="0">
                <a:solidFill>
                  <a:schemeClr val="bg1"/>
                </a:solidFill>
              </a:rPr>
              <a:t> (обалске биљке – трска, рогоз, трава, врба водене барске биљке – алге, дрезга, водени орах, локвањ, итд</a:t>
            </a:r>
          </a:p>
          <a:p>
            <a:pPr marL="411480">
              <a:spcBef>
                <a:spcPts val="700"/>
              </a:spcBef>
              <a:buClr>
                <a:srgbClr val="D6ECFF"/>
              </a:buClr>
              <a:buSzPct val="95000"/>
            </a:pPr>
            <a:r>
              <a:rPr lang="sr-Cyrl-RS" sz="1400" b="1" dirty="0" smtClean="0">
                <a:solidFill>
                  <a:srgbClr val="6600CC"/>
                </a:solidFill>
              </a:rPr>
              <a:t>Бактерије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292080" y="1916832"/>
            <a:ext cx="3528392" cy="4608512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24128" y="2060848"/>
            <a:ext cx="25847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480" lvl="0" indent="-342900">
              <a:spcBef>
                <a:spcPts val="700"/>
              </a:spcBef>
              <a:buClr>
                <a:srgbClr val="D6ECFF"/>
              </a:buClr>
              <a:buSzPct val="95000"/>
              <a:buFont typeface="Wingdings"/>
              <a:buChar char=""/>
            </a:pPr>
            <a:r>
              <a:rPr lang="sr-Cyrl-RS" sz="2400" dirty="0" smtClean="0">
                <a:solidFill>
                  <a:schemeClr val="bg1"/>
                </a:solidFill>
              </a:rPr>
              <a:t>Животно  станиште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64088" y="2996952"/>
            <a:ext cx="33123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rgbClr val="002060"/>
                </a:solidFill>
              </a:rPr>
              <a:t>Вода, карактеристике муља и земљишта, ваздух, сунчева светлост,камење, киша, ветар, температура, водени притисак, дубина баре, јачина светлости која продире у бару, рељеф обале, итд 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2" name="Left-Right Arrow 11"/>
          <p:cNvSpPr/>
          <p:nvPr/>
        </p:nvSpPr>
        <p:spPr>
          <a:xfrm>
            <a:off x="4427984" y="3933056"/>
            <a:ext cx="792088" cy="36004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sr-Cyrl-RS" sz="3200" dirty="0" smtClean="0"/>
              <a:t>Где живе?</a:t>
            </a:r>
            <a:br>
              <a:rPr lang="sr-Cyrl-RS" sz="3200" dirty="0" smtClean="0"/>
            </a:br>
            <a:r>
              <a:rPr lang="sr-Cyrl-RS" sz="3600" dirty="0" smtClean="0"/>
              <a:t>Колико их има? Зашто је то тако?</a:t>
            </a:r>
            <a:r>
              <a:rPr lang="sr-Cyrl-RS" dirty="0" smtClean="0"/>
              <a:t/>
            </a:r>
            <a:br>
              <a:rPr lang="sr-Cyrl-R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2260848"/>
          </a:xfrm>
        </p:spPr>
        <p:txBody>
          <a:bodyPr>
            <a:normAutofit fontScale="92500" lnSpcReduction="20000"/>
          </a:bodyPr>
          <a:lstStyle/>
          <a:p>
            <a:r>
              <a:rPr lang="sr-Cyrl-RS" dirty="0" smtClean="0"/>
              <a:t>Дакле, од чега ће зависити бројност и распрострањеност неке врсте животиња или биљака? Да ли ћемо наћи пустињског гуштера у мочвари? Зашто? Да ли бројност тог гуштера зависи од присуства и бројности одређене врсте змија које се хране њима?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3580180"/>
            <a:ext cx="8748464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700" dirty="0" smtClean="0"/>
              <a:t>Из свега произилази да </a:t>
            </a:r>
            <a:r>
              <a:rPr lang="sr-Cyrl-RS" sz="2700" dirty="0" smtClean="0">
                <a:solidFill>
                  <a:srgbClr val="FF3399"/>
                </a:solidFill>
              </a:rPr>
              <a:t>распрострањеност и бројност неке врсте живих бића зависи од односа које врста има према својем неживом и живом окружењу, односно од </a:t>
            </a:r>
            <a:r>
              <a:rPr lang="sr-Cyrl-RS" sz="2700" b="1" dirty="0" smtClean="0">
                <a:solidFill>
                  <a:srgbClr val="00CC00"/>
                </a:solidFill>
              </a:rPr>
              <a:t>АБИОТИЧКИХ и БИОТИЧКИХ ФАКТОРА </a:t>
            </a:r>
            <a:r>
              <a:rPr lang="sr-Cyrl-RS" sz="2700" b="1" dirty="0" smtClean="0"/>
              <a:t>који утичу на јединке те врсте и њене прилагођености на те факторе</a:t>
            </a:r>
            <a:r>
              <a:rPr lang="sr-Cyrl-RS" sz="2700" dirty="0" smtClean="0"/>
              <a:t>.</a:t>
            </a:r>
            <a:endParaRPr lang="en-US" sz="27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sr-Cyrl-RS" dirty="0" smtClean="0"/>
              <a:t>Појмови у биогеографији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052736"/>
            <a:ext cx="8604448" cy="5805264"/>
          </a:xfrm>
        </p:spPr>
        <p:txBody>
          <a:bodyPr>
            <a:normAutofit/>
          </a:bodyPr>
          <a:lstStyle/>
          <a:p>
            <a:r>
              <a:rPr lang="sr-Cyrl-RS" b="1" dirty="0" smtClean="0">
                <a:solidFill>
                  <a:srgbClr val="FF3399"/>
                </a:solidFill>
              </a:rPr>
              <a:t>Абиотички и биотички фактори</a:t>
            </a:r>
          </a:p>
          <a:p>
            <a:r>
              <a:rPr lang="sr-Cyrl-RS" b="1" dirty="0" smtClean="0">
                <a:solidFill>
                  <a:srgbClr val="FF3399"/>
                </a:solidFill>
              </a:rPr>
              <a:t>Екосистем </a:t>
            </a:r>
          </a:p>
          <a:p>
            <a:r>
              <a:rPr lang="sr-Cyrl-RS" b="1" dirty="0" smtClean="0">
                <a:solidFill>
                  <a:srgbClr val="FF3399"/>
                </a:solidFill>
              </a:rPr>
              <a:t>А</a:t>
            </a:r>
            <a:r>
              <a:rPr lang="en-US" b="1" dirty="0" err="1" smtClean="0">
                <a:solidFill>
                  <a:srgbClr val="FF3399"/>
                </a:solidFill>
              </a:rPr>
              <a:t>реал</a:t>
            </a:r>
            <a:endParaRPr lang="sr-Cyrl-RS" b="1" dirty="0" smtClean="0">
              <a:solidFill>
                <a:srgbClr val="FF3399"/>
              </a:solidFill>
            </a:endParaRPr>
          </a:p>
          <a:p>
            <a:r>
              <a:rPr lang="sr-Cyrl-RS" b="1" dirty="0" smtClean="0">
                <a:solidFill>
                  <a:srgbClr val="FF3399"/>
                </a:solidFill>
              </a:rPr>
              <a:t>Флора</a:t>
            </a:r>
          </a:p>
          <a:p>
            <a:r>
              <a:rPr lang="sr-Cyrl-RS" b="1" dirty="0" smtClean="0">
                <a:solidFill>
                  <a:srgbClr val="FF3399"/>
                </a:solidFill>
              </a:rPr>
              <a:t>Фауна</a:t>
            </a:r>
          </a:p>
          <a:p>
            <a:r>
              <a:rPr lang="sr-Cyrl-RS" b="1" dirty="0" smtClean="0">
                <a:solidFill>
                  <a:srgbClr val="FF3399"/>
                </a:solidFill>
              </a:rPr>
              <a:t>Биодиверзитет</a:t>
            </a:r>
          </a:p>
          <a:p>
            <a:r>
              <a:rPr lang="sr-Cyrl-RS" b="1" dirty="0" smtClean="0">
                <a:solidFill>
                  <a:srgbClr val="FF3399"/>
                </a:solidFill>
              </a:rPr>
              <a:t>Е</a:t>
            </a:r>
            <a:r>
              <a:rPr lang="en-US" b="1" dirty="0" err="1" smtClean="0">
                <a:solidFill>
                  <a:srgbClr val="FF3399"/>
                </a:solidFill>
              </a:rPr>
              <a:t>ндемизам</a:t>
            </a:r>
            <a:r>
              <a:rPr lang="en-US" b="1" dirty="0" smtClean="0">
                <a:solidFill>
                  <a:srgbClr val="FF3399"/>
                </a:solidFill>
              </a:rPr>
              <a:t>, </a:t>
            </a:r>
            <a:endParaRPr lang="sr-Cyrl-RS" b="1" dirty="0" smtClean="0">
              <a:solidFill>
                <a:srgbClr val="FF3399"/>
              </a:solidFill>
            </a:endParaRPr>
          </a:p>
          <a:p>
            <a:r>
              <a:rPr lang="sr-Cyrl-RS" b="1" dirty="0" smtClean="0">
                <a:solidFill>
                  <a:srgbClr val="FF3399"/>
                </a:solidFill>
              </a:rPr>
              <a:t>К</a:t>
            </a:r>
            <a:r>
              <a:rPr lang="en-US" b="1" dirty="0" err="1" smtClean="0">
                <a:solidFill>
                  <a:srgbClr val="FF3399"/>
                </a:solidFill>
              </a:rPr>
              <a:t>осмополитизам</a:t>
            </a:r>
            <a:r>
              <a:rPr lang="en-US" b="1" dirty="0" smtClean="0">
                <a:solidFill>
                  <a:srgbClr val="FF3399"/>
                </a:solidFill>
              </a:rPr>
              <a:t>, </a:t>
            </a:r>
            <a:endParaRPr lang="sr-Cyrl-RS" b="1" dirty="0" smtClean="0">
              <a:solidFill>
                <a:srgbClr val="FF3399"/>
              </a:solidFill>
            </a:endParaRPr>
          </a:p>
          <a:p>
            <a:r>
              <a:rPr lang="sr-Cyrl-RS" b="1" dirty="0" smtClean="0">
                <a:solidFill>
                  <a:srgbClr val="FF3399"/>
                </a:solidFill>
              </a:rPr>
              <a:t>Р</a:t>
            </a:r>
            <a:r>
              <a:rPr lang="en-US" b="1" dirty="0" err="1" smtClean="0">
                <a:solidFill>
                  <a:srgbClr val="FF3399"/>
                </a:solidFill>
              </a:rPr>
              <a:t>еликтност</a:t>
            </a:r>
            <a:r>
              <a:rPr lang="en-US" b="1" dirty="0" smtClean="0">
                <a:solidFill>
                  <a:srgbClr val="FF3399"/>
                </a:solidFill>
              </a:rPr>
              <a:t>, </a:t>
            </a:r>
            <a:endParaRPr lang="sr-Cyrl-RS" b="1" dirty="0" smtClean="0">
              <a:solidFill>
                <a:srgbClr val="FF3399"/>
              </a:solidFill>
            </a:endParaRPr>
          </a:p>
          <a:p>
            <a:endParaRPr lang="en-US" dirty="0">
              <a:solidFill>
                <a:srgbClr val="FF3399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32656"/>
            <a:ext cx="8748464" cy="6624736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sr-Cyrl-RS" sz="3600" dirty="0" smtClean="0"/>
              <a:t>Врсте се на различите начине адаптирају динамичним променама средине. Са једне стране у оквиру врсте постоји </a:t>
            </a:r>
            <a:r>
              <a:rPr lang="sr-Cyrl-RS" sz="3600" dirty="0" smtClean="0">
                <a:solidFill>
                  <a:srgbClr val="FF3399"/>
                </a:solidFill>
              </a:rPr>
              <a:t>генетичка разноврсност </a:t>
            </a:r>
            <a:r>
              <a:rPr lang="sr-Cyrl-RS" sz="3600" dirty="0" smtClean="0"/>
              <a:t>која подразумева да увек има боље и лошије прилагођених јединки</a:t>
            </a:r>
            <a:r>
              <a:rPr lang="sr-Cyrl-RS" sz="3600" dirty="0" smtClean="0">
                <a:solidFill>
                  <a:srgbClr val="FF3399"/>
                </a:solidFill>
              </a:rPr>
              <a:t> </a:t>
            </a:r>
            <a:r>
              <a:rPr lang="sr-Cyrl-RS" sz="3600" dirty="0" smtClean="0"/>
              <a:t>.</a:t>
            </a:r>
            <a:endParaRPr lang="sr-Cyrl-RS" sz="3600" dirty="0" smtClean="0">
              <a:solidFill>
                <a:srgbClr val="FF3399"/>
              </a:solidFill>
            </a:endParaRPr>
          </a:p>
          <a:p>
            <a:r>
              <a:rPr lang="sr-Cyrl-RS" sz="3600" dirty="0" smtClean="0">
                <a:solidFill>
                  <a:srgbClr val="FF3399"/>
                </a:solidFill>
              </a:rPr>
              <a:t>Адаптибилност</a:t>
            </a:r>
            <a:r>
              <a:rPr lang="vi-VN" sz="3600" dirty="0" smtClean="0"/>
              <a:t> </a:t>
            </a:r>
            <a:r>
              <a:rPr lang="sr-Cyrl-RS" sz="3600" dirty="0" smtClean="0"/>
              <a:t> се испољава као </a:t>
            </a:r>
          </a:p>
          <a:p>
            <a:r>
              <a:rPr lang="sr-Cyrl-RS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физиолошка флексибилност </a:t>
            </a:r>
            <a:r>
              <a:rPr lang="sr-Cyrl-RS" sz="3600" dirty="0" smtClean="0"/>
              <a:t>(нпр на разне врсте исхране у различито време),</a:t>
            </a:r>
          </a:p>
          <a:p>
            <a:r>
              <a:rPr lang="sr-Cyrl-RS" sz="3600" dirty="0" smtClean="0"/>
              <a:t> </a:t>
            </a:r>
            <a:r>
              <a:rPr lang="sr-Cyrl-RS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анатомска и морфолошка прилагођавања</a:t>
            </a:r>
          </a:p>
          <a:p>
            <a:r>
              <a:rPr lang="sr-Cyrl-RS" sz="3600" dirty="0" smtClean="0">
                <a:solidFill>
                  <a:srgbClr val="FFFF00"/>
                </a:solidFill>
              </a:rPr>
              <a:t>Понашање</a:t>
            </a:r>
            <a:r>
              <a:rPr lang="sr-Cyrl-RS" sz="3600" dirty="0" smtClean="0"/>
              <a:t> које омогућава брзу дисперзију (јата риба које лови делфин)</a:t>
            </a:r>
          </a:p>
          <a:p>
            <a:r>
              <a:rPr lang="sr-Cyrl-RS" sz="3600" dirty="0" smtClean="0">
                <a:solidFill>
                  <a:srgbClr val="00B0F0"/>
                </a:solidFill>
              </a:rPr>
              <a:t>Миграторно понашање </a:t>
            </a:r>
            <a:r>
              <a:rPr lang="sr-Cyrl-RS" sz="3600" dirty="0" smtClean="0"/>
              <a:t>– у савани животиње мигрирају ка изворима воде ли испаше</a:t>
            </a:r>
          </a:p>
          <a:p>
            <a:r>
              <a:rPr lang="sr-Cyrl-RS" sz="3600" dirty="0" smtClean="0">
                <a:solidFill>
                  <a:srgbClr val="FFC000"/>
                </a:solidFill>
              </a:rPr>
              <a:t>Хибернација</a:t>
            </a:r>
            <a:r>
              <a:rPr lang="sr-Cyrl-RS" sz="3600" dirty="0" smtClean="0"/>
              <a:t> – зимски сан </a:t>
            </a:r>
          </a:p>
          <a:p>
            <a:r>
              <a:rPr lang="sr-Cyrl-RS" sz="3600" dirty="0" smtClean="0"/>
              <a:t>Репродукциони потенцијал врсте, дуговечност,...</a:t>
            </a:r>
          </a:p>
          <a:p>
            <a:r>
              <a:rPr lang="sr-Cyrl-RS" dirty="0" smtClean="0"/>
              <a:t> </a:t>
            </a:r>
          </a:p>
          <a:p>
            <a:endParaRPr lang="sr-Cyrl-RS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676456" cy="4798768"/>
          </a:xfrm>
        </p:spPr>
        <p:txBody>
          <a:bodyPr>
            <a:normAutofit/>
          </a:bodyPr>
          <a:lstStyle/>
          <a:p>
            <a:r>
              <a:rPr lang="sr-Cyrl-RS" dirty="0" smtClean="0"/>
              <a:t>На ова питања одговарамо тако што на терену у природи забележимо где су све пронађени поједини припадници одређене врсте живих бића и пребројимо колико их има по јединици површине. Ти подаци нам омогућују да дефинишемо </a:t>
            </a:r>
            <a:r>
              <a:rPr lang="sr-Cyrl-RS" b="1" dirty="0" smtClean="0">
                <a:solidFill>
                  <a:srgbClr val="FF3399"/>
                </a:solidFill>
              </a:rPr>
              <a:t>АРЕАЛ</a:t>
            </a:r>
            <a:r>
              <a:rPr lang="sr-Cyrl-RS" dirty="0" smtClean="0">
                <a:solidFill>
                  <a:srgbClr val="FF3399"/>
                </a:solidFill>
              </a:rPr>
              <a:t> </a:t>
            </a:r>
            <a:r>
              <a:rPr lang="sr-Cyrl-RS" dirty="0" smtClean="0"/>
              <a:t>распрострањења те врсте. </a:t>
            </a:r>
          </a:p>
          <a:p>
            <a:r>
              <a:rPr lang="sr-Cyrl-RS" b="1" dirty="0" smtClean="0">
                <a:solidFill>
                  <a:srgbClr val="FF3399"/>
                </a:solidFill>
              </a:rPr>
              <a:t>АРЕАЛ</a:t>
            </a:r>
            <a:r>
              <a:rPr lang="sr-Cyrl-RS" dirty="0" smtClean="0"/>
              <a:t> представља део територије или акваторије коју заузима нека врста животиња (или род или фамилија - </a:t>
            </a:r>
            <a:r>
              <a:rPr lang="sr-Cyrl-RS" b="1" dirty="0" smtClean="0">
                <a:solidFill>
                  <a:srgbClr val="FFFF00"/>
                </a:solidFill>
              </a:rPr>
              <a:t>таксон</a:t>
            </a:r>
            <a:r>
              <a:rPr lang="sr-Cyrl-RS" dirty="0" smtClean="0"/>
              <a:t>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11760" y="260648"/>
            <a:ext cx="4464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dirty="0" smtClean="0">
                <a:solidFill>
                  <a:schemeClr val="tx2"/>
                </a:solidFill>
              </a:rPr>
              <a:t>Где живе?</a:t>
            </a:r>
            <a:br>
              <a:rPr lang="sr-Cyrl-RS" sz="3200" dirty="0" smtClean="0">
                <a:solidFill>
                  <a:schemeClr val="tx2"/>
                </a:solidFill>
              </a:rPr>
            </a:br>
            <a:r>
              <a:rPr lang="sr-Cyrl-RS" sz="3200" dirty="0" smtClean="0">
                <a:solidFill>
                  <a:schemeClr val="tx2"/>
                </a:solidFill>
              </a:rPr>
              <a:t>Колико их има?</a:t>
            </a:r>
            <a:r>
              <a:rPr lang="sr-Cyrl-RS" dirty="0" smtClean="0">
                <a:solidFill>
                  <a:schemeClr val="tx2"/>
                </a:solidFill>
              </a:rPr>
              <a:t> 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0"/>
            <a:ext cx="8676456" cy="6858000"/>
          </a:xfrm>
        </p:spPr>
        <p:txBody>
          <a:bodyPr>
            <a:normAutofit fontScale="92500" lnSpcReduction="10000"/>
          </a:bodyPr>
          <a:lstStyle/>
          <a:p>
            <a:endParaRPr lang="sr-Cyrl-RS" dirty="0" smtClean="0"/>
          </a:p>
          <a:p>
            <a:r>
              <a:rPr lang="sr-Cyrl-RS" sz="3100" dirty="0" smtClean="0"/>
              <a:t>Јединке једне врсте на јединственој територији где могу ступити у репродуктивне односе су груписане у </a:t>
            </a:r>
            <a:r>
              <a:rPr lang="sr-Cyrl-RS" sz="3100" dirty="0" smtClean="0">
                <a:solidFill>
                  <a:srgbClr val="FFFF00"/>
                </a:solidFill>
              </a:rPr>
              <a:t>популације. </a:t>
            </a:r>
            <a:r>
              <a:rPr lang="sr-Cyrl-RS" sz="3100" dirty="0" smtClean="0"/>
              <a:t>Нпр популација јелена у једној шуми или популација шарана у једној реци. </a:t>
            </a:r>
          </a:p>
          <a:p>
            <a:r>
              <a:rPr lang="sr-Cyrl-RS" sz="3100" dirty="0" smtClean="0"/>
              <a:t>Ареал врсте обухвата све територије где су нађене све популације једне врсте, нпр европски јелен распрострањен је по целој Европи где је груписан у више популација.</a:t>
            </a:r>
          </a:p>
          <a:p>
            <a:r>
              <a:rPr lang="sr-Cyrl-RS" sz="3100" dirty="0" smtClean="0"/>
              <a:t>Ареал се одређује на основу свих познатих података о дистрибуцији јединки и популација наношењем тачака одређених географским координатама на карту. Спајање периферних тачака на карти одређује </a:t>
            </a:r>
            <a:r>
              <a:rPr lang="sr-Cyrl-RS" sz="3100" dirty="0" smtClean="0">
                <a:solidFill>
                  <a:srgbClr val="FF3399"/>
                </a:solidFill>
              </a:rPr>
              <a:t>ГРАНИЦУ АРЕАЛА</a:t>
            </a:r>
            <a:r>
              <a:rPr lang="sr-Cyrl-RS" sz="3100" dirty="0" smtClean="0"/>
              <a:t>.</a:t>
            </a:r>
            <a:endParaRPr lang="en-US" sz="31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Методи за израду ареал карата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83560"/>
            <a:ext cx="8676456" cy="4572000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sr-Cyrl-RS" dirty="0" smtClean="0">
                <a:solidFill>
                  <a:srgbClr val="FF3399"/>
                </a:solidFill>
              </a:rPr>
              <a:t>Тачкасти (пунктуирајући)</a:t>
            </a:r>
          </a:p>
          <a:p>
            <a:r>
              <a:rPr lang="sr-Cyrl-RS" dirty="0" smtClean="0">
                <a:solidFill>
                  <a:srgbClr val="6600CC"/>
                </a:solidFill>
              </a:rPr>
              <a:t>Контурни</a:t>
            </a:r>
          </a:p>
          <a:p>
            <a:r>
              <a:rPr lang="sr-Cyrl-RS" dirty="0" smtClean="0">
                <a:solidFill>
                  <a:srgbClr val="00FF00"/>
                </a:solidFill>
              </a:rPr>
              <a:t>Комбиновани</a:t>
            </a:r>
          </a:p>
          <a:p>
            <a:endParaRPr lang="en-US" dirty="0">
              <a:solidFill>
                <a:srgbClr val="00FF00"/>
              </a:solidFill>
            </a:endParaRPr>
          </a:p>
          <a:p>
            <a:r>
              <a:rPr lang="sr-Cyrl-RS" dirty="0" smtClean="0"/>
              <a:t>Тачкастим методом приказује се распрострањење јединки једне врсте помоћу тачака. Овим приказом се види где је већа густина популације (обично у центру) а где мања (обично на периферији). ЗАШТО?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sr-Cyrl-RS" dirty="0" smtClean="0"/>
              <a:t>Контурни метод картирања ареала подразумева спајање тачака распрострањења</a:t>
            </a:r>
          </a:p>
          <a:p>
            <a:r>
              <a:rPr lang="sr-Cyrl-RS" dirty="0" smtClean="0"/>
              <a:t>Комбиновани метод представља приказивање распрострањења тачкама и граничном линијом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Методи за израду ареал карата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7772400" cy="914400"/>
          </a:xfrm>
        </p:spPr>
        <p:txBody>
          <a:bodyPr/>
          <a:lstStyle/>
          <a:p>
            <a:pPr algn="ctr"/>
            <a:r>
              <a:rPr lang="sr-Cyrl-RS" dirty="0" smtClean="0"/>
              <a:t>ДИНАМИКА АРЕАЛА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676456" cy="5302824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sr-Cyrl-RS" dirty="0" smtClean="0"/>
              <a:t>Ареал неког таксона се одликује променљивошћу у времену што се означава као </a:t>
            </a:r>
            <a:r>
              <a:rPr lang="sr-Cyrl-RS" dirty="0" smtClean="0">
                <a:solidFill>
                  <a:srgbClr val="FF3399"/>
                </a:solidFill>
              </a:rPr>
              <a:t>динамика ареала</a:t>
            </a:r>
            <a:r>
              <a:rPr lang="sr-Cyrl-RS" dirty="0" smtClean="0"/>
              <a:t>.</a:t>
            </a:r>
            <a:r>
              <a:rPr lang="en-US" dirty="0" smtClean="0"/>
              <a:t> </a:t>
            </a:r>
            <a:endParaRPr lang="sr-Cyrl-RS" dirty="0" smtClean="0"/>
          </a:p>
          <a:p>
            <a:pPr>
              <a:buNone/>
            </a:pPr>
            <a:r>
              <a:rPr lang="sr-Cyrl-RS" dirty="0" smtClean="0"/>
              <a:t>   Фазе развоја ареала:</a:t>
            </a:r>
            <a:endParaRPr lang="en-US" dirty="0" smtClean="0"/>
          </a:p>
          <a:p>
            <a:r>
              <a:rPr lang="sr-Cyrl-RS" dirty="0" smtClean="0">
                <a:solidFill>
                  <a:srgbClr val="00B0F0"/>
                </a:solidFill>
              </a:rPr>
              <a:t>Настанак првобитног ареала</a:t>
            </a:r>
          </a:p>
          <a:p>
            <a:r>
              <a:rPr lang="sr-Cyrl-RS" dirty="0" smtClean="0">
                <a:solidFill>
                  <a:srgbClr val="00FF00"/>
                </a:solidFill>
              </a:rPr>
              <a:t>Повећање ареала (прогресија ареала)</a:t>
            </a:r>
          </a:p>
          <a:p>
            <a:r>
              <a:rPr lang="sr-Cyrl-RS" dirty="0" smtClean="0">
                <a:solidFill>
                  <a:srgbClr val="FFFF66"/>
                </a:solidFill>
              </a:rPr>
              <a:t>Релативно стационарно стање</a:t>
            </a:r>
          </a:p>
          <a:p>
            <a:r>
              <a:rPr lang="sr-Cyrl-RS" dirty="0" smtClean="0">
                <a:solidFill>
                  <a:srgbClr val="9933FF"/>
                </a:solidFill>
              </a:rPr>
              <a:t>Померање ареала</a:t>
            </a:r>
          </a:p>
          <a:p>
            <a:r>
              <a:rPr lang="sr-Cyrl-RS" dirty="0" smtClean="0">
                <a:solidFill>
                  <a:srgbClr val="FF0000"/>
                </a:solidFill>
              </a:rPr>
              <a:t>Смањивање ареала (регресија ареала)</a:t>
            </a:r>
          </a:p>
          <a:p>
            <a:r>
              <a:rPr lang="sr-Cyrl-R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Нестанак ареала (изумирање врсте)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0"/>
            <a:ext cx="7643192" cy="1476776"/>
          </a:xfrm>
        </p:spPr>
        <p:txBody>
          <a:bodyPr/>
          <a:lstStyle/>
          <a:p>
            <a:pPr algn="ctr"/>
            <a:r>
              <a:rPr lang="sr-Cyrl-RS" sz="2800" dirty="0" smtClean="0"/>
              <a:t>ШТА ДОВОДИ ДО ПРОМЕНА У АРЕАЛУ?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20688"/>
            <a:ext cx="8676456" cy="6237312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pPr>
              <a:buNone/>
            </a:pPr>
            <a:r>
              <a:rPr lang="sr-Cyrl-R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АБИОТИЧКИ ФАКТОРИ</a:t>
            </a:r>
            <a:r>
              <a:rPr lang="sr-Cyrl-RS" dirty="0" smtClean="0"/>
              <a:t>:</a:t>
            </a:r>
          </a:p>
          <a:p>
            <a:r>
              <a:rPr lang="sr-Cyrl-RS" dirty="0" smtClean="0"/>
              <a:t>Тектонске промене (нпр формирање планина као природних баријера)</a:t>
            </a:r>
          </a:p>
          <a:p>
            <a:r>
              <a:rPr lang="sr-Cyrl-RS" dirty="0" smtClean="0"/>
              <a:t>Климатске промене (нпр пораст температуре)</a:t>
            </a:r>
          </a:p>
          <a:p>
            <a:r>
              <a:rPr lang="sr-Cyrl-RS" dirty="0" smtClean="0"/>
              <a:t>Еустатички догађаји (промене у нивоу мора које обезбеђују настанак копнених мостова</a:t>
            </a:r>
          </a:p>
          <a:p>
            <a:endParaRPr lang="en-US" dirty="0" smtClean="0"/>
          </a:p>
          <a:p>
            <a:pPr>
              <a:buNone/>
            </a:pPr>
            <a:r>
              <a:rPr lang="sr-Cyrl-RS" dirty="0" smtClean="0">
                <a:solidFill>
                  <a:srgbClr val="FF0000"/>
                </a:solidFill>
              </a:rPr>
              <a:t>БИОТИЧКИ ФАКТОРИ </a:t>
            </a:r>
            <a:r>
              <a:rPr lang="sr-Cyrl-RS" dirty="0" smtClean="0"/>
              <a:t>односно интеракције између врста живих бића у животној заједници (предаторство, паразитизам, симбиоза, итд)</a:t>
            </a:r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r>
              <a:rPr lang="sr-Cyrl-RS" dirty="0" smtClean="0">
                <a:solidFill>
                  <a:srgbClr val="FFFF66"/>
                </a:solidFill>
              </a:rPr>
              <a:t>АНТРОПОГЕНИ ФАКТОР </a:t>
            </a:r>
            <a:r>
              <a:rPr lang="sr-Cyrl-RS" dirty="0" smtClean="0"/>
              <a:t>односно људски утицај на промену ареала</a:t>
            </a:r>
          </a:p>
          <a:p>
            <a:pPr>
              <a:buNone/>
            </a:pPr>
            <a:r>
              <a:rPr lang="vi-VN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pPr algn="ctr"/>
            <a:r>
              <a:rPr lang="sr-Cyrl-RS" sz="2800" dirty="0" smtClean="0"/>
              <a:t>Динамика ареала условљена односима предатор-плен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147248" cy="1900808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sr-Cyrl-RS" dirty="0" smtClean="0"/>
              <a:t>Наранџастом бојом је означен повремени део ареала мале шумске ушаре који се јавља сваке четири године у време преноамножености  њиховог плена леминга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072333"/>
            <a:ext cx="4649300" cy="378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211960" y="47251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4932040" y="544522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562074"/>
          </a:xfrm>
        </p:spPr>
        <p:txBody>
          <a:bodyPr>
            <a:normAutofit/>
          </a:bodyPr>
          <a:lstStyle/>
          <a:p>
            <a:r>
              <a:rPr lang="sr-Cyrl-RS" sz="2400" dirty="0" smtClean="0"/>
              <a:t>Динамика ареала условљена односима исхране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539552" y="980728"/>
            <a:ext cx="489654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/>
          </a:p>
          <a:p>
            <a:r>
              <a:rPr lang="en-US" sz="2000" dirty="0" smtClean="0"/>
              <a:t>Eucalyptus (</a:t>
            </a:r>
            <a:r>
              <a:rPr lang="en-US" sz="2000" b="1" dirty="0" err="1" smtClean="0"/>
              <a:t>Myrtaceae</a:t>
            </a:r>
            <a:r>
              <a:rPr lang="en-US" sz="2000" b="1" dirty="0" smtClean="0"/>
              <a:t>) </a:t>
            </a:r>
          </a:p>
          <a:p>
            <a:r>
              <a:rPr lang="en-US" sz="2000" dirty="0" err="1" smtClean="0"/>
              <a:t>Phascolarctos</a:t>
            </a:r>
            <a:r>
              <a:rPr lang="en-US" sz="2000" dirty="0" smtClean="0"/>
              <a:t> </a:t>
            </a:r>
            <a:r>
              <a:rPr lang="en-US" sz="2000" dirty="0" err="1" smtClean="0"/>
              <a:t>cinereus</a:t>
            </a:r>
            <a:r>
              <a:rPr lang="en-US" sz="2000" dirty="0" smtClean="0"/>
              <a:t> (</a:t>
            </a:r>
            <a:r>
              <a:rPr lang="en-US" sz="2000" b="1" dirty="0" err="1" smtClean="0"/>
              <a:t>Phascolarctidae</a:t>
            </a:r>
            <a:r>
              <a:rPr lang="en-US" sz="2000" b="1" dirty="0" smtClean="0"/>
              <a:t>) </a:t>
            </a:r>
            <a:endParaRPr lang="sr-Cyrl-RS" sz="2000" b="1" dirty="0" smtClean="0"/>
          </a:p>
          <a:p>
            <a:endParaRPr lang="en-US" sz="2000" b="1" dirty="0" smtClean="0"/>
          </a:p>
          <a:p>
            <a:r>
              <a:rPr lang="en-US" sz="2000" dirty="0" err="1" smtClean="0"/>
              <a:t>Od</a:t>
            </a:r>
            <a:r>
              <a:rPr lang="en-US" sz="2000" dirty="0" smtClean="0"/>
              <a:t> 650 </a:t>
            </a:r>
            <a:r>
              <a:rPr lang="en-US" sz="2000" dirty="0" err="1" smtClean="0"/>
              <a:t>vrsta</a:t>
            </a:r>
            <a:r>
              <a:rPr lang="en-US" sz="2000" dirty="0" smtClean="0"/>
              <a:t> </a:t>
            </a:r>
            <a:r>
              <a:rPr lang="en-US" sz="2000" dirty="0" err="1" smtClean="0"/>
              <a:t>roda</a:t>
            </a:r>
            <a:r>
              <a:rPr lang="en-US" sz="2000" dirty="0" smtClean="0"/>
              <a:t> Eucalyptus, koala </a:t>
            </a:r>
            <a:r>
              <a:rPr lang="en-US" sz="2000" dirty="0" err="1" smtClean="0"/>
              <a:t>može</a:t>
            </a:r>
            <a:r>
              <a:rPr lang="en-US" sz="2000" dirty="0" smtClean="0"/>
              <a:t> </a:t>
            </a:r>
            <a:r>
              <a:rPr lang="en-US" sz="2000" dirty="0" err="1" smtClean="0"/>
              <a:t>da</a:t>
            </a:r>
            <a:r>
              <a:rPr lang="en-US" sz="2000" dirty="0" smtClean="0"/>
              <a:t> </a:t>
            </a:r>
            <a:r>
              <a:rPr lang="en-US" sz="2000" dirty="0" err="1" smtClean="0"/>
              <a:t>konzumira</a:t>
            </a:r>
            <a:r>
              <a:rPr lang="en-US" sz="2000" dirty="0" smtClean="0"/>
              <a:t> </a:t>
            </a:r>
            <a:r>
              <a:rPr lang="en-US" sz="2000" dirty="0" err="1" smtClean="0"/>
              <a:t>oko</a:t>
            </a:r>
            <a:r>
              <a:rPr lang="en-US" sz="2000" dirty="0" smtClean="0"/>
              <a:t> 50, </a:t>
            </a:r>
            <a:r>
              <a:rPr lang="en-US" sz="2000" dirty="0" err="1" smtClean="0"/>
              <a:t>ali</a:t>
            </a:r>
            <a:r>
              <a:rPr lang="en-US" sz="2000" dirty="0" smtClean="0"/>
              <a:t> </a:t>
            </a:r>
            <a:r>
              <a:rPr lang="en-US" sz="2000" dirty="0" err="1" smtClean="0"/>
              <a:t>preferira</a:t>
            </a:r>
            <a:r>
              <a:rPr lang="en-US" sz="2000" dirty="0" smtClean="0"/>
              <a:t> </a:t>
            </a:r>
            <a:r>
              <a:rPr lang="en-US" sz="2000" dirty="0" err="1" smtClean="0"/>
              <a:t>samo</a:t>
            </a:r>
            <a:r>
              <a:rPr lang="en-US" sz="2000" dirty="0" smtClean="0"/>
              <a:t> 12. </a:t>
            </a:r>
            <a:r>
              <a:rPr lang="en-US" sz="2000" dirty="0" err="1" smtClean="0"/>
              <a:t>Većina</a:t>
            </a:r>
            <a:r>
              <a:rPr lang="en-US" sz="2000" dirty="0" smtClean="0"/>
              <a:t> </a:t>
            </a:r>
            <a:r>
              <a:rPr lang="en-US" sz="2000" dirty="0" err="1" smtClean="0"/>
              <a:t>vrsta</a:t>
            </a:r>
            <a:r>
              <a:rPr lang="en-US" sz="2000" dirty="0" smtClean="0"/>
              <a:t> </a:t>
            </a:r>
            <a:r>
              <a:rPr lang="en-US" sz="2000" dirty="0" err="1" smtClean="0"/>
              <a:t>roda</a:t>
            </a:r>
            <a:r>
              <a:rPr lang="en-US" sz="2000" dirty="0" smtClean="0"/>
              <a:t> Eucalyptus </a:t>
            </a:r>
            <a:r>
              <a:rPr lang="en-US" sz="2000" dirty="0" err="1" smtClean="0"/>
              <a:t>sadrže</a:t>
            </a:r>
            <a:r>
              <a:rPr lang="en-US" sz="2000" dirty="0" smtClean="0"/>
              <a:t> </a:t>
            </a:r>
            <a:r>
              <a:rPr lang="en-US" sz="2000" dirty="0" err="1" smtClean="0"/>
              <a:t>otrovne</a:t>
            </a:r>
            <a:r>
              <a:rPr lang="en-US" sz="2000" dirty="0" smtClean="0"/>
              <a:t> </a:t>
            </a:r>
            <a:r>
              <a:rPr lang="en-US" sz="2000" dirty="0" err="1" smtClean="0"/>
              <a:t>materije</a:t>
            </a:r>
            <a:r>
              <a:rPr lang="en-US" sz="2000" dirty="0" smtClean="0"/>
              <a:t>, pa </a:t>
            </a:r>
            <a:r>
              <a:rPr lang="en-US" sz="2000" dirty="0" err="1" smtClean="0"/>
              <a:t>ih</a:t>
            </a:r>
            <a:r>
              <a:rPr lang="en-US" sz="2000" dirty="0" smtClean="0"/>
              <a:t> </a:t>
            </a:r>
            <a:r>
              <a:rPr lang="en-US" sz="2000" dirty="0" err="1" smtClean="0"/>
              <a:t>životinje</a:t>
            </a:r>
            <a:r>
              <a:rPr lang="en-US" sz="2000" dirty="0" smtClean="0"/>
              <a:t> ne </a:t>
            </a:r>
            <a:r>
              <a:rPr lang="en-US" sz="2000" dirty="0" err="1" smtClean="0"/>
              <a:t>jedu</a:t>
            </a:r>
            <a:r>
              <a:rPr lang="en-US" sz="2000" dirty="0" smtClean="0"/>
              <a:t>. </a:t>
            </a:r>
            <a:r>
              <a:rPr lang="en-US" sz="2000" dirty="0" err="1" smtClean="0"/>
              <a:t>Upravo</a:t>
            </a:r>
            <a:r>
              <a:rPr lang="en-US" sz="2000" dirty="0" smtClean="0"/>
              <a:t> </a:t>
            </a:r>
            <a:r>
              <a:rPr lang="en-US" sz="2000" dirty="0" err="1" smtClean="0"/>
              <a:t>ta</a:t>
            </a:r>
            <a:r>
              <a:rPr lang="en-US" sz="2000" dirty="0" smtClean="0"/>
              <a:t> </a:t>
            </a:r>
            <a:r>
              <a:rPr lang="en-US" sz="2000" dirty="0" err="1" smtClean="0"/>
              <a:t>činjenica</a:t>
            </a:r>
            <a:r>
              <a:rPr lang="en-US" sz="2000" dirty="0" smtClean="0"/>
              <a:t> </a:t>
            </a:r>
            <a:r>
              <a:rPr lang="en-US" sz="2000" dirty="0" err="1" smtClean="0"/>
              <a:t>objašnjava</a:t>
            </a:r>
            <a:r>
              <a:rPr lang="en-US" sz="2000" dirty="0" smtClean="0"/>
              <a:t> </a:t>
            </a:r>
            <a:r>
              <a:rPr lang="en-US" sz="2000" dirty="0" err="1" smtClean="0"/>
              <a:t>zašto</a:t>
            </a:r>
            <a:r>
              <a:rPr lang="en-US" sz="2000" dirty="0" smtClean="0"/>
              <a:t> </a:t>
            </a:r>
            <a:r>
              <a:rPr lang="en-US" sz="2000" dirty="0" err="1" smtClean="0"/>
              <a:t>koale</a:t>
            </a:r>
            <a:r>
              <a:rPr lang="en-US" sz="2000" dirty="0" smtClean="0"/>
              <a:t> </a:t>
            </a:r>
            <a:r>
              <a:rPr lang="en-US" sz="2000" dirty="0" err="1" smtClean="0"/>
              <a:t>nisu</a:t>
            </a:r>
            <a:r>
              <a:rPr lang="en-US" sz="2000" dirty="0" smtClean="0"/>
              <a:t> </a:t>
            </a:r>
            <a:r>
              <a:rPr lang="en-US" sz="2000" dirty="0" err="1" smtClean="0"/>
              <a:t>rasprostranjene</a:t>
            </a:r>
            <a:r>
              <a:rPr lang="en-US" sz="2000" dirty="0" smtClean="0"/>
              <a:t> u </a:t>
            </a:r>
            <a:r>
              <a:rPr lang="en-US" sz="2000" dirty="0" err="1" smtClean="0"/>
              <a:t>okviru</a:t>
            </a:r>
            <a:r>
              <a:rPr lang="en-US" sz="2000" dirty="0" smtClean="0"/>
              <a:t> </a:t>
            </a:r>
            <a:r>
              <a:rPr lang="en-US" sz="2000" dirty="0" err="1" smtClean="0"/>
              <a:t>čitavog</a:t>
            </a:r>
            <a:r>
              <a:rPr lang="en-US" sz="2000" dirty="0" smtClean="0"/>
              <a:t> </a:t>
            </a:r>
            <a:r>
              <a:rPr lang="en-US" sz="2000" dirty="0" err="1" smtClean="0"/>
              <a:t>areala</a:t>
            </a:r>
            <a:r>
              <a:rPr lang="en-US" sz="2000" dirty="0" smtClean="0"/>
              <a:t> </a:t>
            </a:r>
            <a:r>
              <a:rPr lang="en-US" sz="2000" dirty="0" err="1" smtClean="0"/>
              <a:t>roda</a:t>
            </a:r>
            <a:r>
              <a:rPr lang="en-US" sz="2000" dirty="0" smtClean="0"/>
              <a:t>. </a:t>
            </a:r>
            <a:r>
              <a:rPr lang="en-US" sz="2000" dirty="0" err="1" smtClean="0"/>
              <a:t>Uništavanje</a:t>
            </a:r>
            <a:r>
              <a:rPr lang="en-US" sz="2000" dirty="0" smtClean="0"/>
              <a:t> </a:t>
            </a:r>
            <a:r>
              <a:rPr lang="en-US" sz="2000" dirty="0" err="1" smtClean="0"/>
              <a:t>šuma</a:t>
            </a:r>
            <a:r>
              <a:rPr lang="en-US" sz="2000" dirty="0" smtClean="0"/>
              <a:t> </a:t>
            </a:r>
            <a:r>
              <a:rPr lang="en-US" sz="2000" dirty="0" err="1" smtClean="0"/>
              <a:t>eukaliptusa</a:t>
            </a:r>
            <a:r>
              <a:rPr lang="en-US" sz="2000" dirty="0" smtClean="0"/>
              <a:t> </a:t>
            </a:r>
            <a:r>
              <a:rPr lang="en-US" sz="2000" dirty="0" err="1" smtClean="0"/>
              <a:t>uzrok</a:t>
            </a:r>
            <a:r>
              <a:rPr lang="en-US" sz="2000" dirty="0" smtClean="0"/>
              <a:t> je </a:t>
            </a:r>
            <a:r>
              <a:rPr lang="en-US" sz="2000" dirty="0" err="1" smtClean="0"/>
              <a:t>smanjivanja</a:t>
            </a:r>
            <a:r>
              <a:rPr lang="en-US" sz="2000" dirty="0" smtClean="0"/>
              <a:t> </a:t>
            </a:r>
            <a:r>
              <a:rPr lang="en-US" sz="2000" dirty="0" err="1" smtClean="0"/>
              <a:t>areala</a:t>
            </a:r>
            <a:r>
              <a:rPr lang="en-US" sz="2000" dirty="0" smtClean="0"/>
              <a:t> </a:t>
            </a:r>
            <a:r>
              <a:rPr lang="en-US" sz="2000" dirty="0" err="1" smtClean="0"/>
              <a:t>koale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789040"/>
            <a:ext cx="2413307" cy="273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052736"/>
            <a:ext cx="220292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Миграторне врсте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Код миграторних животиња (нпр птице селице или неке рибе) неки аутори под ареалом тих врста сматрају само онај </a:t>
            </a:r>
            <a:r>
              <a:rPr lang="sr-Cyrl-RS" dirty="0" smtClean="0">
                <a:solidFill>
                  <a:srgbClr val="FFFF00"/>
                </a:solidFill>
              </a:rPr>
              <a:t>део територије или акваторије у оквиру кога се оне размножавају</a:t>
            </a:r>
            <a:r>
              <a:rPr lang="en-US" dirty="0" smtClean="0">
                <a:solidFill>
                  <a:srgbClr val="FFFF00"/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Питања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83560"/>
            <a:ext cx="8496944" cy="4572000"/>
          </a:xfrm>
        </p:spPr>
        <p:txBody>
          <a:bodyPr>
            <a:normAutofit lnSpcReduction="10000"/>
          </a:bodyPr>
          <a:lstStyle/>
          <a:p>
            <a:r>
              <a:rPr lang="sr-Cyrl-RS" dirty="0" smtClean="0"/>
              <a:t>Ко све постоји?</a:t>
            </a:r>
          </a:p>
          <a:p>
            <a:r>
              <a:rPr lang="sr-Cyrl-RS" dirty="0" smtClean="0"/>
              <a:t>Где живе?</a:t>
            </a:r>
          </a:p>
          <a:p>
            <a:r>
              <a:rPr lang="sr-Cyrl-RS" dirty="0" smtClean="0"/>
              <a:t>Колико их има?</a:t>
            </a:r>
          </a:p>
          <a:p>
            <a:r>
              <a:rPr lang="sr-Cyrl-RS" dirty="0" smtClean="0"/>
              <a:t>Зашто је то тако?</a:t>
            </a:r>
          </a:p>
          <a:p>
            <a:r>
              <a:rPr lang="sr-Cyrl-RS" dirty="0" smtClean="0"/>
              <a:t>Зашто различите врсте и заједнице живих бића постоје у различитим деловима Земље</a:t>
            </a:r>
            <a:r>
              <a:rPr lang="en-US" dirty="0" smtClean="0"/>
              <a:t>?</a:t>
            </a:r>
            <a:endParaRPr lang="sr-Cyrl-RS" dirty="0" smtClean="0"/>
          </a:p>
          <a:p>
            <a:r>
              <a:rPr lang="sr-Cyrl-RS" dirty="0" smtClean="0"/>
              <a:t>Откуд сродне биљне и животињске врсте на различитим континентима?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sr-Cyrl-RS" dirty="0" smtClean="0"/>
              <a:t>Ареал ласте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4653136"/>
            <a:ext cx="4320480" cy="1224136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/>
              <a:t>područje</a:t>
            </a:r>
            <a:r>
              <a:rPr lang="en-US" dirty="0" smtClean="0"/>
              <a:t> </a:t>
            </a:r>
            <a:r>
              <a:rPr lang="en-US" dirty="0" err="1" smtClean="0"/>
              <a:t>prezimljavanja</a:t>
            </a:r>
            <a:r>
              <a:rPr lang="sr-Cyrl-RS" dirty="0" smtClean="0"/>
              <a:t> - плаво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područje</a:t>
            </a:r>
            <a:r>
              <a:rPr lang="en-US" dirty="0" smtClean="0"/>
              <a:t> </a:t>
            </a:r>
            <a:r>
              <a:rPr lang="en-US" dirty="0" err="1" smtClean="0"/>
              <a:t>boravka</a:t>
            </a:r>
            <a:r>
              <a:rPr lang="en-US" dirty="0" smtClean="0"/>
              <a:t> </a:t>
            </a:r>
            <a:r>
              <a:rPr lang="sr-Cyrl-RS" dirty="0" smtClean="0"/>
              <a:t> - зелено</a:t>
            </a:r>
          </a:p>
          <a:p>
            <a:r>
              <a:rPr lang="en-US" dirty="0" err="1" smtClean="0"/>
              <a:t>reproduktivno</a:t>
            </a:r>
            <a:r>
              <a:rPr lang="en-US" dirty="0" smtClean="0"/>
              <a:t> </a:t>
            </a:r>
            <a:r>
              <a:rPr lang="en-US" dirty="0" err="1" smtClean="0"/>
              <a:t>područje</a:t>
            </a:r>
            <a:r>
              <a:rPr lang="en-US" dirty="0" smtClean="0"/>
              <a:t> </a:t>
            </a:r>
            <a:r>
              <a:rPr lang="sr-Cyrl-RS" dirty="0" smtClean="0"/>
              <a:t>- жуто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7825169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3517" y="4725144"/>
            <a:ext cx="3110483" cy="1930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3888" y="1268760"/>
            <a:ext cx="5112568" cy="1800200"/>
          </a:xfrm>
        </p:spPr>
        <p:txBody>
          <a:bodyPr>
            <a:normAutofit/>
          </a:bodyPr>
          <a:lstStyle/>
          <a:p>
            <a:r>
              <a:rPr lang="en-US" sz="2700" dirty="0" err="1" smtClean="0"/>
              <a:t>Evropski</a:t>
            </a:r>
            <a:r>
              <a:rPr lang="en-US" sz="2700" dirty="0" smtClean="0"/>
              <a:t> </a:t>
            </a:r>
            <a:r>
              <a:rPr lang="en-US" sz="2700" dirty="0" err="1" smtClean="0"/>
              <a:t>kanarinac</a:t>
            </a:r>
            <a:r>
              <a:rPr lang="en-US" sz="2700" dirty="0" smtClean="0"/>
              <a:t> </a:t>
            </a:r>
            <a:br>
              <a:rPr lang="en-US" sz="2700" dirty="0" smtClean="0"/>
            </a:br>
            <a:r>
              <a:rPr lang="en-US" sz="2700" dirty="0" err="1" smtClean="0"/>
              <a:t>Serinus</a:t>
            </a:r>
            <a:r>
              <a:rPr lang="en-US" sz="2700" dirty="0" smtClean="0"/>
              <a:t> </a:t>
            </a:r>
            <a:r>
              <a:rPr lang="en-US" sz="2700" dirty="0" err="1" smtClean="0"/>
              <a:t>serinus</a:t>
            </a:r>
            <a:r>
              <a:rPr lang="en-US" sz="2700" dirty="0" smtClean="0"/>
              <a:t> (</a:t>
            </a:r>
            <a:r>
              <a:rPr lang="en-US" sz="2700" b="1" dirty="0" err="1" smtClean="0"/>
              <a:t>Fringillidae</a:t>
            </a:r>
            <a:r>
              <a:rPr lang="en-US" sz="2700" b="1" dirty="0" smtClean="0"/>
              <a:t>) 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391" y="1124744"/>
            <a:ext cx="8649609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63688" y="260648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 smtClean="0">
                <a:solidFill>
                  <a:srgbClr val="FFFF66"/>
                </a:solidFill>
              </a:rPr>
              <a:t>Пример прогресије ареала врста – Европски канаринац</a:t>
            </a:r>
            <a:endParaRPr lang="en-US" sz="2400" b="1" dirty="0">
              <a:solidFill>
                <a:srgbClr val="FFFF66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914400"/>
          </a:xfrm>
        </p:spPr>
        <p:txBody>
          <a:bodyPr/>
          <a:lstStyle/>
          <a:p>
            <a:pPr algn="ctr"/>
            <a:r>
              <a:rPr lang="sr-Cyrl-RS" sz="3200" dirty="0" smtClean="0"/>
              <a:t>Пример регресије ареала – Гревијева зебра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3888" y="1124744"/>
            <a:ext cx="5580112" cy="2952328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sr-Cyrl-RS" dirty="0" smtClean="0"/>
              <a:t>Гревијева зебра данас има дисјунктан ареал чији највећи део се налази у Кенији, а један мањи део у Етиопији. Некада је ареал захватао и већи део Етиопије, Сомалије, Џибутија и Еритреје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800350"/>
            <a:ext cx="329565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&amp;Rcy;&amp;iecy;&amp;zcy;&amp;ucy;&amp;lcy;&amp;tcy;&amp;acy;&amp;tcy; &amp;scy;&amp;lcy;&amp;icy;&amp;kcy;&amp;acy; &amp;zcy;&amp;acy; grevy's zeb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4000500"/>
            <a:ext cx="47625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8640"/>
            <a:ext cx="8748464" cy="6669360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sr-Cyrl-RS" dirty="0" smtClean="0"/>
              <a:t>Врсте углавном имају ареале средње величине али се често срећу и мали ареали, док су велики ареали углавном ретки. </a:t>
            </a:r>
          </a:p>
          <a:p>
            <a:r>
              <a:rPr lang="sr-Cyrl-RS" dirty="0" smtClean="0"/>
              <a:t>Врсте које имају мале ареале називају се </a:t>
            </a:r>
            <a:r>
              <a:rPr lang="sr-Cyrl-RS" b="1" dirty="0" smtClean="0">
                <a:solidFill>
                  <a:srgbClr val="FF0000"/>
                </a:solidFill>
              </a:rPr>
              <a:t>ЕНДЕМИТИ</a:t>
            </a:r>
            <a:r>
              <a:rPr lang="sr-Cyrl-RS" dirty="0" smtClean="0">
                <a:solidFill>
                  <a:srgbClr val="FF0000"/>
                </a:solidFill>
              </a:rPr>
              <a:t>, </a:t>
            </a:r>
            <a:r>
              <a:rPr lang="sr-Cyrl-RS" dirty="0" smtClean="0"/>
              <a:t>значи могу се наћи на јако ограниченом подручју.</a:t>
            </a:r>
            <a:endParaRPr lang="sr-Cyrl-RS" dirty="0" smtClean="0">
              <a:solidFill>
                <a:srgbClr val="FF0000"/>
              </a:solidFill>
            </a:endParaRPr>
          </a:p>
          <a:p>
            <a:r>
              <a:rPr lang="sr-Cyrl-RS" dirty="0" smtClean="0"/>
              <a:t>Пример је </a:t>
            </a:r>
            <a:r>
              <a:rPr lang="sr-Cyrl-RS" dirty="0" smtClean="0">
                <a:solidFill>
                  <a:srgbClr val="FF0000"/>
                </a:solidFill>
              </a:rPr>
              <a:t>Панчићева оморика </a:t>
            </a:r>
            <a:r>
              <a:rPr lang="sr-Cyrl-RS" dirty="0" smtClean="0"/>
              <a:t>која расте само на подручју Подриња, западне Србије и источне Босне.</a:t>
            </a:r>
          </a:p>
          <a:p>
            <a:r>
              <a:rPr lang="sr-Cyrl-RS" dirty="0" smtClean="0"/>
              <a:t>Ова врста је уједно и </a:t>
            </a:r>
            <a:r>
              <a:rPr lang="sr-Cyrl-RS" b="1" dirty="0" smtClean="0">
                <a:solidFill>
                  <a:srgbClr val="9933FF"/>
                </a:solidFill>
              </a:rPr>
              <a:t>РЕЛИКТ,</a:t>
            </a:r>
            <a:r>
              <a:rPr lang="sr-Cyrl-RS" dirty="0" smtClean="0"/>
              <a:t> односно представља једину преживелу врсту из своје систематске групе, а све сродне врсте су давно изумрле.</a:t>
            </a:r>
            <a:endParaRPr lang="en-U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vi-VN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7864" y="1783560"/>
            <a:ext cx="5338936" cy="4572000"/>
          </a:xfrm>
        </p:spPr>
        <p:txBody>
          <a:bodyPr/>
          <a:lstStyle/>
          <a:p>
            <a:r>
              <a:rPr lang="sr-Cyrl-RS" dirty="0" smtClean="0"/>
              <a:t>Панчићева оморика – ЕНДЕМИТ и РЕЛИКТ – не расте нигде на свету сем код нас и једини је преживели представник давно изумрле флоре – врло стара врста</a:t>
            </a:r>
            <a:endParaRPr lang="en-US" dirty="0"/>
          </a:p>
        </p:txBody>
      </p:sp>
      <p:pic>
        <p:nvPicPr>
          <p:cNvPr id="4" name="Picture 1" descr="panc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2952328" cy="44571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8640"/>
            <a:ext cx="8568952" cy="6669360"/>
          </a:xfrm>
        </p:spPr>
        <p:txBody>
          <a:bodyPr>
            <a:normAutofit/>
          </a:bodyPr>
          <a:lstStyle/>
          <a:p>
            <a:r>
              <a:rPr lang="sr-Cyrl-RS" dirty="0" smtClean="0"/>
              <a:t>Врсте са великом еколошком толерантношћу (на услове средине, начин исхране, начин живота, висок репродуктивни потенцијал, итд) имају географски велике ареале. Овакве врсте се називају </a:t>
            </a:r>
            <a:r>
              <a:rPr lang="sr-Cyrl-RS" b="1" dirty="0" smtClean="0">
                <a:solidFill>
                  <a:srgbClr val="FFFF00"/>
                </a:solidFill>
              </a:rPr>
              <a:t>КОСМОПОЛИТИ. </a:t>
            </a:r>
            <a:r>
              <a:rPr lang="sr-Cyrl-RS" dirty="0" smtClean="0"/>
              <a:t>Пример космополитске врсте је </a:t>
            </a:r>
            <a:r>
              <a:rPr lang="sr-Cyrl-RS" b="1" dirty="0" smtClean="0">
                <a:solidFill>
                  <a:srgbClr val="FFFF00"/>
                </a:solidFill>
              </a:rPr>
              <a:t>трска</a:t>
            </a:r>
            <a:r>
              <a:rPr lang="sr-Cyrl-RS" dirty="0" smtClean="0"/>
              <a:t> која се може наћи </a:t>
            </a:r>
          </a:p>
          <a:p>
            <a:pPr>
              <a:buNone/>
            </a:pPr>
            <a:r>
              <a:rPr lang="sr-Cyrl-RS" dirty="0" smtClean="0"/>
              <a:t>  практично на </a:t>
            </a:r>
          </a:p>
          <a:p>
            <a:pPr>
              <a:buNone/>
            </a:pPr>
            <a:r>
              <a:rPr lang="sr-Cyrl-RS" dirty="0" smtClean="0"/>
              <a:t>  свим </a:t>
            </a:r>
          </a:p>
          <a:p>
            <a:pPr>
              <a:buNone/>
            </a:pPr>
            <a:r>
              <a:rPr lang="sr-Cyrl-RS" dirty="0" smtClean="0"/>
              <a:t>  континентима.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3490" name="Picture 2" descr="&amp;Rcy;&amp;iecy;&amp;zcy;&amp;ucy;&amp;lcy;&amp;tcy;&amp;acy;&amp;tcy; &amp;scy;&amp;lcy;&amp;icy;&amp;kcy;&amp;acy; &amp;zcy;&amp;acy; trska phragmites commun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5192" y="4005064"/>
            <a:ext cx="5068807" cy="2852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2400" cy="914400"/>
          </a:xfrm>
        </p:spPr>
        <p:txBody>
          <a:bodyPr/>
          <a:lstStyle/>
          <a:p>
            <a:pPr algn="ctr"/>
            <a:r>
              <a:rPr lang="sr-Cyrl-RS" dirty="0" smtClean="0"/>
              <a:t>Биогеографски појмови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8147248" cy="5014792"/>
          </a:xfrm>
        </p:spPr>
        <p:txBody>
          <a:bodyPr>
            <a:normAutofit fontScale="92500" lnSpcReduction="20000"/>
          </a:bodyPr>
          <a:lstStyle/>
          <a:p>
            <a:r>
              <a:rPr lang="sr-Cyrl-RS" b="1" dirty="0" smtClean="0">
                <a:solidFill>
                  <a:srgbClr val="92D050"/>
                </a:solidFill>
              </a:rPr>
              <a:t>Флора </a:t>
            </a:r>
            <a:r>
              <a:rPr lang="sr-Cyrl-RS" b="1" dirty="0" smtClean="0"/>
              <a:t> - попис свих биљака (врста, фамилија, редова, итд) на неком подручју, нпр флора Балканског полуострва</a:t>
            </a:r>
            <a:endParaRPr lang="sr-Latn-RS" b="1" dirty="0" smtClean="0"/>
          </a:p>
          <a:p>
            <a:r>
              <a:rPr lang="sr-Cyrl-RS" b="1" dirty="0" smtClean="0">
                <a:solidFill>
                  <a:srgbClr val="FF0000"/>
                </a:solidFill>
              </a:rPr>
              <a:t>Фауна </a:t>
            </a:r>
            <a:r>
              <a:rPr lang="sr-Cyrl-RS" b="1" dirty="0" smtClean="0"/>
              <a:t>- попис свих животиња (врста, фамилија, редова, итд) на неком подручју, нпр фауна Европе</a:t>
            </a:r>
          </a:p>
          <a:p>
            <a:r>
              <a:rPr lang="sr-Cyrl-RS" b="1" dirty="0" smtClean="0">
                <a:solidFill>
                  <a:srgbClr val="9933FF"/>
                </a:solidFill>
              </a:rPr>
              <a:t>Вегетација </a:t>
            </a:r>
            <a:r>
              <a:rPr lang="sr-Cyrl-RS" b="1" dirty="0" smtClean="0"/>
              <a:t>– биљни покривач, нпр шумску вегетацију чини дрвеће, жбуње и зељасте биљке, маховине и лишајеви</a:t>
            </a:r>
          </a:p>
          <a:p>
            <a:r>
              <a:rPr lang="sr-Cyrl-RS" b="1" dirty="0" smtClean="0">
                <a:solidFill>
                  <a:srgbClr val="FFFF00"/>
                </a:solidFill>
              </a:rPr>
              <a:t>Фосили </a:t>
            </a:r>
            <a:r>
              <a:rPr lang="sr-Cyrl-RS" b="1" dirty="0" smtClean="0"/>
              <a:t>– трагови изумрлих врста у геолошким наслагама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78098"/>
          </a:xfrm>
        </p:spPr>
        <p:txBody>
          <a:bodyPr>
            <a:normAutofit/>
          </a:bodyPr>
          <a:lstStyle/>
          <a:p>
            <a:r>
              <a:rPr lang="sr-Cyrl-RS" sz="3000" dirty="0" smtClean="0">
                <a:latin typeface="Times New Roman" pitchFamily="18" charset="0"/>
              </a:rPr>
              <a:t>Ко све постоји?</a:t>
            </a:r>
            <a:endParaRPr lang="en-US" sz="3000" dirty="0"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8680"/>
            <a:ext cx="8892480" cy="1684784"/>
          </a:xfrm>
        </p:spPr>
        <p:txBody>
          <a:bodyPr>
            <a:noAutofit/>
          </a:bodyPr>
          <a:lstStyle/>
          <a:p>
            <a:r>
              <a:rPr lang="sr-Cyrl-RS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На пример</a:t>
            </a:r>
            <a:r>
              <a:rPr lang="sr-Cyrl-RS" sz="2000" dirty="0" smtClean="0">
                <a:solidFill>
                  <a:srgbClr val="FFFF00"/>
                </a:solidFill>
              </a:rPr>
              <a:t>: </a:t>
            </a:r>
            <a:r>
              <a:rPr lang="sr-Cyrl-RS" sz="2000" b="1" dirty="0" smtClean="0">
                <a:solidFill>
                  <a:srgbClr val="FFFF00"/>
                </a:solidFill>
              </a:rPr>
              <a:t> КРОКОДИЛ</a:t>
            </a:r>
          </a:p>
          <a:p>
            <a:r>
              <a:rPr lang="sr-Cyrl-RS" sz="2000" dirty="0" smtClean="0">
                <a:solidFill>
                  <a:srgbClr val="FFFF00"/>
                </a:solidFill>
              </a:rPr>
              <a:t>Има 14 различитих врста крокодила који се срећу углавном у тропском појасу у целом свету</a:t>
            </a:r>
          </a:p>
          <a:p>
            <a:r>
              <a:rPr lang="sr-Cyrl-RS" sz="2000" dirty="0" smtClean="0">
                <a:solidFill>
                  <a:srgbClr val="FFFF00"/>
                </a:solidFill>
              </a:rPr>
              <a:t>Различите врсте крокодила живе у различитим деловима света</a:t>
            </a:r>
          </a:p>
          <a:p>
            <a:r>
              <a:rPr lang="sr-Cyrl-RS" sz="2000" dirty="0" smtClean="0">
                <a:solidFill>
                  <a:srgbClr val="FFFF00"/>
                </a:solidFill>
              </a:rPr>
              <a:t>Крокодилима су сродни </a:t>
            </a:r>
            <a:r>
              <a:rPr lang="sr-Cyrl-RS" sz="2000" dirty="0" smtClean="0">
                <a:solidFill>
                  <a:srgbClr val="FF3399"/>
                </a:solidFill>
              </a:rPr>
              <a:t>алигатори, кајмани и гавијал</a:t>
            </a:r>
          </a:p>
        </p:txBody>
      </p:sp>
      <p:pic>
        <p:nvPicPr>
          <p:cNvPr id="40962" name="Picture 2" descr="Map of the world showing the number of crocodilians occurring in each count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852936"/>
            <a:ext cx="8496944" cy="4005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6453336"/>
          </a:xfrm>
        </p:spPr>
        <p:txBody>
          <a:bodyPr>
            <a:normAutofit fontScale="92500" lnSpcReduction="20000"/>
          </a:bodyPr>
          <a:lstStyle/>
          <a:p>
            <a:r>
              <a:rPr lang="sr-Cyrl-RS" dirty="0" smtClean="0"/>
              <a:t>Да бисмо дефинисали и описали неку врсту живих бића, морамо јој дати име и класификовати. </a:t>
            </a:r>
          </a:p>
          <a:p>
            <a:r>
              <a:rPr lang="ru-RU" b="1" dirty="0" smtClean="0">
                <a:solidFill>
                  <a:srgbClr val="9933FF"/>
                </a:solidFill>
              </a:rPr>
              <a:t>Класификација</a:t>
            </a:r>
            <a:r>
              <a:rPr lang="ru-RU" dirty="0" smtClean="0"/>
              <a:t> је сврставање организама у групе, на основу њихове сличности и сродности. Биолошка дисциплина која се бави класификацијом организама назива се </a:t>
            </a:r>
            <a:r>
              <a:rPr lang="ru-RU" u="sng" dirty="0" smtClean="0">
                <a:solidFill>
                  <a:srgbClr val="FF3399"/>
                </a:solidFill>
              </a:rPr>
              <a:t>систематика</a:t>
            </a:r>
            <a:r>
              <a:rPr lang="ru-RU" dirty="0" smtClean="0"/>
              <a:t>.</a:t>
            </a:r>
          </a:p>
          <a:p>
            <a:r>
              <a:rPr lang="sr-Cyrl-RS" dirty="0" smtClean="0"/>
              <a:t>Сва жива бића су у ближем или даљем сродству. </a:t>
            </a:r>
          </a:p>
          <a:p>
            <a:r>
              <a:rPr lang="sr-Cyrl-RS" dirty="0" smtClean="0"/>
              <a:t>Данас се сва жива бића сврставају у три домена </a:t>
            </a:r>
            <a:r>
              <a:rPr lang="sr-Cyrl-RS" b="1" dirty="0" smtClean="0">
                <a:solidFill>
                  <a:srgbClr val="FFFF66"/>
                </a:solidFill>
              </a:rPr>
              <a:t>ШЕСТ ЦАРСТАВА: АРХЕБАКТЕРИЈЕ, ЕУБАКТЕРИЈЕ, ПРОТИСТИ, ГЉИВЕ, БИЉКЕ И ЖИВОТИЊЕ</a:t>
            </a:r>
          </a:p>
          <a:p>
            <a:r>
              <a:rPr lang="sr-Cyrl-RS" sz="2800" dirty="0" smtClean="0"/>
              <a:t>Царства се даље деле у разделе или типове, раздели у класе, класе у редове, редови у фамилије, фамилије у родове и родови у врсте. Ово су </a:t>
            </a:r>
            <a:r>
              <a:rPr lang="sr-Cyrl-RS" sz="2800" b="1" dirty="0" smtClean="0">
                <a:solidFill>
                  <a:srgbClr val="FF3399"/>
                </a:solidFill>
              </a:rPr>
              <a:t>ТАКСОНОМСКЕ КАТЕГОРИЈЕ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Три домена живота</a:t>
            </a:r>
            <a:endParaRPr lang="en-US" dirty="0"/>
          </a:p>
        </p:txBody>
      </p:sp>
      <p:pic>
        <p:nvPicPr>
          <p:cNvPr id="72706" name="Picture 2" descr="&amp;Rcy;&amp;iecy;&amp;zcy;&amp;ucy;&amp;lcy;&amp;tcy;&amp;acy;&amp;tcy; &amp;scy;&amp;lcy;&amp;icy;&amp;kcy;&amp;acy; &amp;zcy;&amp;acy; domains of lif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286" y="2060848"/>
            <a:ext cx="8635714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 descr="&amp;Scy;&amp;rcy;&amp;ocy;&amp;dcy;&amp;ncy;&amp;acy; &amp;scy;&amp;lcy;&amp;icy;&amp;kcy;&amp;acy;"/>
          <p:cNvSpPr>
            <a:spLocks noChangeAspect="1" noChangeArrowheads="1"/>
          </p:cNvSpPr>
          <p:nvPr/>
        </p:nvSpPr>
        <p:spPr bwMode="auto">
          <a:xfrm>
            <a:off x="155575" y="-1881188"/>
            <a:ext cx="3400425" cy="3924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8" name="AutoShape 4" descr="http://megabook.ru/stream/mediapreview?Key=%d0%a1%d0%b8%d1%81%d1%82%d0%b5%d0%bc%d0%b0%d1%82%d0%b8%d0%ba%d0%b0%20%28%d0%be%d1%81%d0%bd%d0%be%d0%b2%d0%bd%d1%8b%d0%b5%20%d0%ba%d0%b0%d1%82%d0%b5%d0%b3%d0%be%d1%80%d0%b8%d0%b8%29&amp;Width=654&amp;Height=65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0" name="AutoShape 6" descr="http://megabook.ru/stream/mediapreview?Key=%d0%a1%d0%b8%d1%81%d1%82%d0%b5%d0%bc%d0%b0%d1%82%d0%b8%d0%ba%d0%b0%20%28%d0%be%d1%81%d0%bd%d0%be%d0%b2%d0%bd%d1%8b%d0%b5%20%d0%ba%d0%b0%d1%82%d0%b5%d0%b3%d0%be%d1%80%d0%b8%d0%b8%29&amp;Width=654&amp;Height=65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2" name="AutoShape 8" descr="http://megabook.ru/stream/mediapreview?Key=%d0%a1%d0%b8%d1%81%d1%82%d0%b5%d0%bc%d0%b0%d1%82%d0%b8%d0%ba%d0%b0%20%28%d0%be%d1%81%d0%bd%d0%be%d0%b2%d0%bd%d1%8b%d0%b5%20%d0%ba%d0%b0%d1%82%d0%b5%d0%b3%d0%be%d1%80%d0%b8%d0%b8%29&amp;Width=10000&amp;Height=100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3" name="Group 102"/>
          <p:cNvGrpSpPr/>
          <p:nvPr/>
        </p:nvGrpSpPr>
        <p:grpSpPr>
          <a:xfrm>
            <a:off x="251520" y="764704"/>
            <a:ext cx="6120680" cy="5616624"/>
            <a:chOff x="251520" y="332656"/>
            <a:chExt cx="6480720" cy="5616624"/>
          </a:xfrm>
        </p:grpSpPr>
        <p:sp>
          <p:nvSpPr>
            <p:cNvPr id="12" name="Oval 11"/>
            <p:cNvSpPr/>
            <p:nvPr/>
          </p:nvSpPr>
          <p:spPr>
            <a:xfrm>
              <a:off x="1259632" y="332656"/>
              <a:ext cx="2232248" cy="72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923928" y="1340768"/>
              <a:ext cx="360040" cy="36004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275856" y="1340768"/>
              <a:ext cx="360040" cy="36004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51520" y="1340768"/>
              <a:ext cx="360040" cy="36004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971600" y="1340768"/>
              <a:ext cx="360040" cy="36004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691680" y="1340768"/>
              <a:ext cx="360040" cy="36004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483768" y="1340768"/>
              <a:ext cx="360040" cy="36004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/>
            <p:cNvCxnSpPr>
              <a:stCxn id="12" idx="3"/>
              <a:endCxn id="15" idx="7"/>
            </p:cNvCxnSpPr>
            <p:nvPr/>
          </p:nvCxnSpPr>
          <p:spPr>
            <a:xfrm flipH="1">
              <a:off x="558833" y="947283"/>
              <a:ext cx="1027704" cy="4462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2" idx="4"/>
            </p:cNvCxnSpPr>
            <p:nvPr/>
          </p:nvCxnSpPr>
          <p:spPr>
            <a:xfrm>
              <a:off x="2375756" y="1052736"/>
              <a:ext cx="252028" cy="30219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1259632" y="980728"/>
              <a:ext cx="648072" cy="37420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2843808" y="980728"/>
              <a:ext cx="504056" cy="37420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>
              <a:off x="1979712" y="1052736"/>
              <a:ext cx="180020" cy="30219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12" idx="5"/>
              <a:endCxn id="13" idx="1"/>
            </p:cNvCxnSpPr>
            <p:nvPr/>
          </p:nvCxnSpPr>
          <p:spPr>
            <a:xfrm>
              <a:off x="3164975" y="947283"/>
              <a:ext cx="811680" cy="4462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4211960" y="1628800"/>
              <a:ext cx="432048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" name="Group 61"/>
            <p:cNvGrpSpPr/>
            <p:nvPr/>
          </p:nvGrpSpPr>
          <p:grpSpPr>
            <a:xfrm>
              <a:off x="3347864" y="1700808"/>
              <a:ext cx="1584176" cy="576064"/>
              <a:chOff x="3707904" y="2996952"/>
              <a:chExt cx="1584176" cy="576064"/>
            </a:xfrm>
            <a:solidFill>
              <a:srgbClr val="00CC00"/>
            </a:solidFill>
          </p:grpSpPr>
          <p:cxnSp>
            <p:nvCxnSpPr>
              <p:cNvPr id="44" name="Straight Arrow Connector 43"/>
              <p:cNvCxnSpPr/>
              <p:nvPr/>
            </p:nvCxnSpPr>
            <p:spPr>
              <a:xfrm>
                <a:off x="4499992" y="2996952"/>
                <a:ext cx="0" cy="216024"/>
              </a:xfrm>
              <a:prstGeom prst="straightConnector1">
                <a:avLst/>
              </a:prstGeom>
              <a:grpFill/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 flipH="1">
                <a:off x="3995936" y="2996952"/>
                <a:ext cx="360040" cy="216024"/>
              </a:xfrm>
              <a:prstGeom prst="straightConnector1">
                <a:avLst/>
              </a:prstGeom>
              <a:grpFill/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Oval 47"/>
              <p:cNvSpPr/>
              <p:nvPr/>
            </p:nvSpPr>
            <p:spPr>
              <a:xfrm>
                <a:off x="4355976" y="3212976"/>
                <a:ext cx="360040" cy="360040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3707904" y="3212976"/>
                <a:ext cx="360040" cy="360040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4932040" y="3140968"/>
                <a:ext cx="360040" cy="360040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4" name="Straight Arrow Connector 63"/>
            <p:cNvCxnSpPr>
              <a:stCxn id="49" idx="4"/>
            </p:cNvCxnSpPr>
            <p:nvPr/>
          </p:nvCxnSpPr>
          <p:spPr>
            <a:xfrm>
              <a:off x="3527884" y="2276872"/>
              <a:ext cx="0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49" idx="3"/>
            </p:cNvCxnSpPr>
            <p:nvPr/>
          </p:nvCxnSpPr>
          <p:spPr>
            <a:xfrm flipH="1">
              <a:off x="3007105" y="2224145"/>
              <a:ext cx="393486" cy="46549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Group 71"/>
            <p:cNvGrpSpPr/>
            <p:nvPr/>
          </p:nvGrpSpPr>
          <p:grpSpPr>
            <a:xfrm>
              <a:off x="2699792" y="2636912"/>
              <a:ext cx="1584176" cy="360040"/>
              <a:chOff x="3131840" y="3933056"/>
              <a:chExt cx="1584176" cy="360040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3779912" y="3933056"/>
                <a:ext cx="360040" cy="360040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3131840" y="3933056"/>
                <a:ext cx="360040" cy="360040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4355976" y="3933056"/>
                <a:ext cx="360040" cy="360040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9" name="Straight Arrow Connector 68"/>
            <p:cNvCxnSpPr/>
            <p:nvPr/>
          </p:nvCxnSpPr>
          <p:spPr>
            <a:xfrm>
              <a:off x="3635896" y="2204864"/>
              <a:ext cx="468052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>
              <a:off x="2699792" y="2996952"/>
              <a:ext cx="1584176" cy="792088"/>
              <a:chOff x="3059832" y="3501008"/>
              <a:chExt cx="1584176" cy="792088"/>
            </a:xfrm>
          </p:grpSpPr>
          <p:cxnSp>
            <p:nvCxnSpPr>
              <p:cNvPr id="78" name="Straight Arrow Connector 77"/>
              <p:cNvCxnSpPr>
                <a:endCxn id="82" idx="0"/>
              </p:cNvCxnSpPr>
              <p:nvPr/>
            </p:nvCxnSpPr>
            <p:spPr>
              <a:xfrm>
                <a:off x="3887924" y="3573016"/>
                <a:ext cx="0" cy="36004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  <p:cxnSp>
            <p:nvCxnSpPr>
              <p:cNvPr id="79" name="Straight Arrow Connector 78"/>
              <p:cNvCxnSpPr>
                <a:endCxn id="83" idx="7"/>
              </p:cNvCxnSpPr>
              <p:nvPr/>
            </p:nvCxnSpPr>
            <p:spPr>
              <a:xfrm flipH="1">
                <a:off x="3367145" y="3520289"/>
                <a:ext cx="393486" cy="46549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  <p:grpSp>
            <p:nvGrpSpPr>
              <p:cNvPr id="80" name="Group 71"/>
              <p:cNvGrpSpPr/>
              <p:nvPr/>
            </p:nvGrpSpPr>
            <p:grpSpPr>
              <a:xfrm>
                <a:off x="3059832" y="3933056"/>
                <a:ext cx="1584176" cy="360040"/>
                <a:chOff x="3131840" y="3933056"/>
                <a:chExt cx="1584176" cy="360040"/>
              </a:xfrm>
            </p:grpSpPr>
            <p:sp>
              <p:nvSpPr>
                <p:cNvPr id="82" name="Oval 81"/>
                <p:cNvSpPr/>
                <p:nvPr/>
              </p:nvSpPr>
              <p:spPr>
                <a:xfrm>
                  <a:off x="3779912" y="3933056"/>
                  <a:ext cx="360040" cy="360040"/>
                </a:xfrm>
                <a:prstGeom prst="ellipse">
                  <a:avLst/>
                </a:prstGeom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3131840" y="3933056"/>
                  <a:ext cx="360040" cy="360040"/>
                </a:xfrm>
                <a:prstGeom prst="ellipse">
                  <a:avLst/>
                </a:prstGeom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4355976" y="3933056"/>
                  <a:ext cx="360040" cy="360040"/>
                </a:xfrm>
                <a:prstGeom prst="ellipse">
                  <a:avLst/>
                </a:prstGeom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81" name="Straight Arrow Connector 80"/>
              <p:cNvCxnSpPr>
                <a:endCxn id="84" idx="0"/>
              </p:cNvCxnSpPr>
              <p:nvPr/>
            </p:nvCxnSpPr>
            <p:spPr>
              <a:xfrm>
                <a:off x="3995936" y="3501008"/>
                <a:ext cx="468052" cy="43204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</p:grpSp>
        <p:sp>
          <p:nvSpPr>
            <p:cNvPr id="85" name="TextBox 84"/>
            <p:cNvSpPr txBox="1"/>
            <p:nvPr/>
          </p:nvSpPr>
          <p:spPr>
            <a:xfrm>
              <a:off x="1835696" y="476672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b="1" dirty="0" smtClean="0"/>
                <a:t>ЖИВОТ</a:t>
              </a:r>
              <a:r>
                <a:rPr lang="sr-Cyrl-RS" b="1" dirty="0" smtClean="0">
                  <a:solidFill>
                    <a:schemeClr val="bg1"/>
                  </a:solidFill>
                </a:rPr>
                <a:t>  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2699792" y="3717032"/>
              <a:ext cx="1584176" cy="792088"/>
              <a:chOff x="3059832" y="3501008"/>
              <a:chExt cx="1584176" cy="792088"/>
            </a:xfrm>
          </p:grpSpPr>
          <p:cxnSp>
            <p:nvCxnSpPr>
              <p:cNvPr id="90" name="Straight Arrow Connector 89"/>
              <p:cNvCxnSpPr>
                <a:endCxn id="94" idx="0"/>
              </p:cNvCxnSpPr>
              <p:nvPr/>
            </p:nvCxnSpPr>
            <p:spPr>
              <a:xfrm>
                <a:off x="3887924" y="3573016"/>
                <a:ext cx="0" cy="36004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91" name="Straight Arrow Connector 90"/>
              <p:cNvCxnSpPr>
                <a:endCxn id="95" idx="7"/>
              </p:cNvCxnSpPr>
              <p:nvPr/>
            </p:nvCxnSpPr>
            <p:spPr>
              <a:xfrm flipH="1">
                <a:off x="3367145" y="3520289"/>
                <a:ext cx="393486" cy="46549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</p:cxnSp>
          <p:grpSp>
            <p:nvGrpSpPr>
              <p:cNvPr id="92" name="Group 71"/>
              <p:cNvGrpSpPr/>
              <p:nvPr/>
            </p:nvGrpSpPr>
            <p:grpSpPr>
              <a:xfrm>
                <a:off x="3059832" y="3933056"/>
                <a:ext cx="1584176" cy="360040"/>
                <a:chOff x="3131840" y="3933056"/>
                <a:chExt cx="1584176" cy="360040"/>
              </a:xfrm>
            </p:grpSpPr>
            <p:sp>
              <p:nvSpPr>
                <p:cNvPr id="94" name="Oval 93"/>
                <p:cNvSpPr/>
                <p:nvPr/>
              </p:nvSpPr>
              <p:spPr>
                <a:xfrm>
                  <a:off x="3779912" y="3933056"/>
                  <a:ext cx="360040" cy="360040"/>
                </a:xfrm>
                <a:prstGeom prst="ellipse">
                  <a:avLst/>
                </a:prstGeom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Oval 94"/>
                <p:cNvSpPr/>
                <p:nvPr/>
              </p:nvSpPr>
              <p:spPr>
                <a:xfrm>
                  <a:off x="3131840" y="3933056"/>
                  <a:ext cx="360040" cy="360040"/>
                </a:xfrm>
                <a:prstGeom prst="ellipse">
                  <a:avLst/>
                </a:prstGeom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Oval 95"/>
                <p:cNvSpPr/>
                <p:nvPr/>
              </p:nvSpPr>
              <p:spPr>
                <a:xfrm>
                  <a:off x="4355976" y="3933056"/>
                  <a:ext cx="360040" cy="360040"/>
                </a:xfrm>
                <a:prstGeom prst="ellipse">
                  <a:avLst/>
                </a:prstGeom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93" name="Straight Arrow Connector 92"/>
              <p:cNvCxnSpPr>
                <a:endCxn id="96" idx="0"/>
              </p:cNvCxnSpPr>
              <p:nvPr/>
            </p:nvCxnSpPr>
            <p:spPr>
              <a:xfrm>
                <a:off x="3995936" y="3501008"/>
                <a:ext cx="468052" cy="43204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</p:cxnSp>
        </p:grpSp>
        <p:sp>
          <p:nvSpPr>
            <p:cNvPr id="86" name="Rectangle 85"/>
            <p:cNvSpPr/>
            <p:nvPr/>
          </p:nvSpPr>
          <p:spPr>
            <a:xfrm>
              <a:off x="5148064" y="1268760"/>
              <a:ext cx="1328825" cy="3693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lvl="0"/>
              <a:r>
                <a:rPr lang="sr-Cyrl-RS" b="1" dirty="0" smtClean="0">
                  <a:solidFill>
                    <a:srgbClr val="FF3399"/>
                  </a:solidFill>
                </a:rPr>
                <a:t>ЦАРСТВО</a:t>
              </a:r>
              <a:endParaRPr lang="en-US" b="1" dirty="0">
                <a:solidFill>
                  <a:srgbClr val="FF3399"/>
                </a:solidFill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5148064" y="1916832"/>
              <a:ext cx="1146468" cy="3693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lvl="0"/>
              <a:r>
                <a:rPr lang="sr-Cyrl-RS" b="1" dirty="0" smtClean="0">
                  <a:solidFill>
                    <a:srgbClr val="009900"/>
                  </a:solidFill>
                </a:rPr>
                <a:t>РАЗДЕО</a:t>
              </a:r>
              <a:endParaRPr lang="en-US" b="1" dirty="0">
                <a:solidFill>
                  <a:srgbClr val="009900"/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148064" y="2636912"/>
              <a:ext cx="1000082" cy="3693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lvl="0"/>
              <a:r>
                <a:rPr lang="sr-Cyrl-RS" b="1" dirty="0" smtClean="0">
                  <a:solidFill>
                    <a:srgbClr val="0070C0"/>
                  </a:solidFill>
                </a:rPr>
                <a:t>КЛАСА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5148064" y="3356992"/>
              <a:ext cx="638316" cy="3693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lvl="0"/>
              <a:r>
                <a:rPr lang="sr-Cyrl-RS" b="1" dirty="0" smtClean="0">
                  <a:solidFill>
                    <a:srgbClr val="6600CC"/>
                  </a:solidFill>
                </a:rPr>
                <a:t>РЕД</a:t>
              </a:r>
              <a:endParaRPr lang="en-US" b="1" dirty="0">
                <a:solidFill>
                  <a:srgbClr val="6600CC"/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5054877" y="4077072"/>
              <a:ext cx="1677363" cy="3693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/>
              <a:r>
                <a:rPr lang="sr-Cyrl-RS" b="1" dirty="0" smtClean="0">
                  <a:solidFill>
                    <a:srgbClr val="FFC000"/>
                  </a:solidFill>
                </a:rPr>
                <a:t>ФАМИЛИЈА</a:t>
              </a:r>
              <a:endParaRPr lang="en-US" b="1" dirty="0">
                <a:solidFill>
                  <a:srgbClr val="FFC000"/>
                </a:solidFill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5148064" y="4869160"/>
              <a:ext cx="1296144" cy="3693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/>
              <a:r>
                <a:rPr lang="sr-Cyrl-RS" b="1" dirty="0" smtClean="0">
                  <a:solidFill>
                    <a:srgbClr val="00B0F0"/>
                  </a:solidFill>
                </a:rPr>
                <a:t>РОД</a:t>
              </a:r>
              <a:endParaRPr lang="en-US" b="1" dirty="0">
                <a:solidFill>
                  <a:srgbClr val="00B0F0"/>
                </a:solidFill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5148064" y="5517232"/>
              <a:ext cx="958276" cy="3693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lvl="0"/>
              <a:r>
                <a:rPr lang="sr-Cyrl-RS" b="1" dirty="0" smtClean="0">
                  <a:solidFill>
                    <a:srgbClr val="C00000"/>
                  </a:solidFill>
                </a:rPr>
                <a:t>ВРСТА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  <p:grpSp>
          <p:nvGrpSpPr>
            <p:cNvPr id="111" name="Group 110"/>
            <p:cNvGrpSpPr/>
            <p:nvPr/>
          </p:nvGrpSpPr>
          <p:grpSpPr>
            <a:xfrm>
              <a:off x="2699792" y="4437112"/>
              <a:ext cx="1584176" cy="792088"/>
              <a:chOff x="3059832" y="3501008"/>
              <a:chExt cx="1584176" cy="792088"/>
            </a:xfrm>
          </p:grpSpPr>
          <p:cxnSp>
            <p:nvCxnSpPr>
              <p:cNvPr id="112" name="Straight Arrow Connector 111"/>
              <p:cNvCxnSpPr>
                <a:endCxn id="116" idx="0"/>
              </p:cNvCxnSpPr>
              <p:nvPr/>
            </p:nvCxnSpPr>
            <p:spPr>
              <a:xfrm>
                <a:off x="3887924" y="3573016"/>
                <a:ext cx="0" cy="36004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113" name="Straight Arrow Connector 112"/>
              <p:cNvCxnSpPr>
                <a:endCxn id="117" idx="7"/>
              </p:cNvCxnSpPr>
              <p:nvPr/>
            </p:nvCxnSpPr>
            <p:spPr>
              <a:xfrm flipH="1">
                <a:off x="3367145" y="3520289"/>
                <a:ext cx="393486" cy="46549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</p:cxnSp>
          <p:grpSp>
            <p:nvGrpSpPr>
              <p:cNvPr id="114" name="Group 71"/>
              <p:cNvGrpSpPr/>
              <p:nvPr/>
            </p:nvGrpSpPr>
            <p:grpSpPr>
              <a:xfrm>
                <a:off x="3059832" y="3933056"/>
                <a:ext cx="1584176" cy="360040"/>
                <a:chOff x="3131840" y="3933056"/>
                <a:chExt cx="1584176" cy="360040"/>
              </a:xfrm>
            </p:grpSpPr>
            <p:sp>
              <p:nvSpPr>
                <p:cNvPr id="116" name="Oval 115"/>
                <p:cNvSpPr/>
                <p:nvPr/>
              </p:nvSpPr>
              <p:spPr>
                <a:xfrm>
                  <a:off x="3779912" y="3933056"/>
                  <a:ext cx="360040" cy="360040"/>
                </a:xfrm>
                <a:prstGeom prst="ellipse">
                  <a:avLst/>
                </a:prstGeom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Oval 116"/>
                <p:cNvSpPr/>
                <p:nvPr/>
              </p:nvSpPr>
              <p:spPr>
                <a:xfrm>
                  <a:off x="3131840" y="3933056"/>
                  <a:ext cx="360040" cy="360040"/>
                </a:xfrm>
                <a:prstGeom prst="ellipse">
                  <a:avLst/>
                </a:prstGeom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Oval 117"/>
                <p:cNvSpPr/>
                <p:nvPr/>
              </p:nvSpPr>
              <p:spPr>
                <a:xfrm>
                  <a:off x="4355976" y="3933056"/>
                  <a:ext cx="360040" cy="360040"/>
                </a:xfrm>
                <a:prstGeom prst="ellipse">
                  <a:avLst/>
                </a:prstGeom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15" name="Straight Arrow Connector 114"/>
              <p:cNvCxnSpPr>
                <a:endCxn id="118" idx="0"/>
              </p:cNvCxnSpPr>
              <p:nvPr/>
            </p:nvCxnSpPr>
            <p:spPr>
              <a:xfrm>
                <a:off x="3995936" y="3501008"/>
                <a:ext cx="468052" cy="43204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</p:cxnSp>
        </p:grpSp>
        <p:grpSp>
          <p:nvGrpSpPr>
            <p:cNvPr id="119" name="Group 118"/>
            <p:cNvGrpSpPr/>
            <p:nvPr/>
          </p:nvGrpSpPr>
          <p:grpSpPr>
            <a:xfrm>
              <a:off x="2699792" y="5157192"/>
              <a:ext cx="1584176" cy="792088"/>
              <a:chOff x="3059832" y="3501008"/>
              <a:chExt cx="1584176" cy="792088"/>
            </a:xfrm>
            <a:solidFill>
              <a:srgbClr val="FF0000"/>
            </a:solidFill>
          </p:grpSpPr>
          <p:cxnSp>
            <p:nvCxnSpPr>
              <p:cNvPr id="120" name="Straight Arrow Connector 119"/>
              <p:cNvCxnSpPr>
                <a:endCxn id="124" idx="0"/>
              </p:cNvCxnSpPr>
              <p:nvPr/>
            </p:nvCxnSpPr>
            <p:spPr>
              <a:xfrm>
                <a:off x="3887924" y="3573016"/>
                <a:ext cx="0" cy="360040"/>
              </a:xfrm>
              <a:prstGeom prst="straightConnector1">
                <a:avLst/>
              </a:prstGeom>
              <a:grpFill/>
              <a:ln>
                <a:tailEnd type="arrow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121" name="Straight Arrow Connector 120"/>
              <p:cNvCxnSpPr>
                <a:endCxn id="125" idx="7"/>
              </p:cNvCxnSpPr>
              <p:nvPr/>
            </p:nvCxnSpPr>
            <p:spPr>
              <a:xfrm flipH="1">
                <a:off x="3367145" y="3520289"/>
                <a:ext cx="393486" cy="465494"/>
              </a:xfrm>
              <a:prstGeom prst="straightConnector1">
                <a:avLst/>
              </a:prstGeom>
              <a:grpFill/>
              <a:ln>
                <a:tailEnd type="arrow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</p:cxnSp>
          <p:grpSp>
            <p:nvGrpSpPr>
              <p:cNvPr id="122" name="Group 71"/>
              <p:cNvGrpSpPr/>
              <p:nvPr/>
            </p:nvGrpSpPr>
            <p:grpSpPr>
              <a:xfrm>
                <a:off x="3059832" y="3933056"/>
                <a:ext cx="1584176" cy="360040"/>
                <a:chOff x="3131840" y="3933056"/>
                <a:chExt cx="1584176" cy="360040"/>
              </a:xfrm>
              <a:grpFill/>
            </p:grpSpPr>
            <p:sp>
              <p:nvSpPr>
                <p:cNvPr id="124" name="Oval 123"/>
                <p:cNvSpPr/>
                <p:nvPr/>
              </p:nvSpPr>
              <p:spPr>
                <a:xfrm>
                  <a:off x="3779912" y="3933056"/>
                  <a:ext cx="360040" cy="360040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Oval 124"/>
                <p:cNvSpPr/>
                <p:nvPr/>
              </p:nvSpPr>
              <p:spPr>
                <a:xfrm>
                  <a:off x="3131840" y="3933056"/>
                  <a:ext cx="360040" cy="360040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Oval 125"/>
                <p:cNvSpPr/>
                <p:nvPr/>
              </p:nvSpPr>
              <p:spPr>
                <a:xfrm>
                  <a:off x="4355976" y="3933056"/>
                  <a:ext cx="360040" cy="360040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23" name="Straight Arrow Connector 122"/>
              <p:cNvCxnSpPr>
                <a:endCxn id="126" idx="0"/>
              </p:cNvCxnSpPr>
              <p:nvPr/>
            </p:nvCxnSpPr>
            <p:spPr>
              <a:xfrm>
                <a:off x="3995936" y="3501008"/>
                <a:ext cx="468052" cy="432048"/>
              </a:xfrm>
              <a:prstGeom prst="straightConnector1">
                <a:avLst/>
              </a:prstGeom>
              <a:grpFill/>
              <a:ln>
                <a:tailEnd type="arrow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</p:cxnSp>
        </p:grpSp>
      </p:grpSp>
      <p:grpSp>
        <p:nvGrpSpPr>
          <p:cNvPr id="104" name="Group 103"/>
          <p:cNvGrpSpPr/>
          <p:nvPr/>
        </p:nvGrpSpPr>
        <p:grpSpPr>
          <a:xfrm>
            <a:off x="6444208" y="1628800"/>
            <a:ext cx="2952328" cy="4123620"/>
            <a:chOff x="6732240" y="1196752"/>
            <a:chExt cx="2195736" cy="4123620"/>
          </a:xfrm>
        </p:grpSpPr>
        <p:sp>
          <p:nvSpPr>
            <p:cNvPr id="75" name="TextBox 74"/>
            <p:cNvSpPr txBox="1"/>
            <p:nvPr/>
          </p:nvSpPr>
          <p:spPr>
            <a:xfrm>
              <a:off x="6732240" y="1196752"/>
              <a:ext cx="19797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800" b="1" i="1" dirty="0" smtClean="0">
                  <a:solidFill>
                    <a:srgbClr val="FF3399"/>
                  </a:solidFill>
                </a:rPr>
                <a:t>Animalia</a:t>
              </a:r>
              <a:endParaRPr lang="en-US" sz="2800" b="1" i="1" dirty="0">
                <a:solidFill>
                  <a:srgbClr val="FF3399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732240" y="1844824"/>
              <a:ext cx="19797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800" b="1" i="1" dirty="0" smtClean="0">
                  <a:solidFill>
                    <a:srgbClr val="00B050"/>
                  </a:solidFill>
                </a:rPr>
                <a:t>Chordata</a:t>
              </a:r>
              <a:endParaRPr lang="en-US" sz="2800" b="1" i="1" dirty="0">
                <a:solidFill>
                  <a:srgbClr val="00B050"/>
                </a:solidFill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732240" y="2564904"/>
              <a:ext cx="19797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800" b="1" i="1" dirty="0" smtClean="0">
                  <a:solidFill>
                    <a:srgbClr val="0070C0"/>
                  </a:solidFill>
                </a:rPr>
                <a:t>Reptilia</a:t>
              </a:r>
              <a:endParaRPr lang="en-US" sz="2800" b="1" i="1" dirty="0">
                <a:solidFill>
                  <a:srgbClr val="0070C0"/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6732240" y="3284984"/>
              <a:ext cx="19797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800" b="1" i="1" dirty="0" smtClean="0">
                  <a:solidFill>
                    <a:srgbClr val="7030A0"/>
                  </a:solidFill>
                </a:rPr>
                <a:t>Crocodilia</a:t>
              </a:r>
              <a:endParaRPr lang="en-US" sz="2800" b="1" i="1" dirty="0">
                <a:solidFill>
                  <a:srgbClr val="7030A0"/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732240" y="4005064"/>
              <a:ext cx="21957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800" b="1" i="1" dirty="0" smtClean="0">
                  <a:solidFill>
                    <a:srgbClr val="FFC000"/>
                  </a:solidFill>
                </a:rPr>
                <a:t>Crocodylidae</a:t>
              </a:r>
              <a:endParaRPr lang="en-US" sz="2800" b="1" i="1" dirty="0">
                <a:solidFill>
                  <a:srgbClr val="FFC000"/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6740141" y="4797152"/>
              <a:ext cx="19797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800" b="1" i="1" dirty="0" smtClean="0">
                  <a:solidFill>
                    <a:srgbClr val="00B0F0"/>
                  </a:solidFill>
                </a:rPr>
                <a:t>Crocodylus</a:t>
              </a:r>
              <a:r>
                <a:rPr lang="sr-Latn-RS" sz="2800" b="1" i="1" dirty="0" smtClean="0"/>
                <a:t> </a:t>
              </a:r>
              <a:endParaRPr lang="en-US" sz="2800" b="1" i="1" dirty="0"/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6300192" y="5877272"/>
            <a:ext cx="3059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i="1" dirty="0" smtClean="0">
                <a:solidFill>
                  <a:srgbClr val="C00000"/>
                </a:solidFill>
              </a:rPr>
              <a:t>Crocodylus niloticus</a:t>
            </a:r>
            <a:endParaRPr lang="en-US" sz="2400" b="1" i="1" dirty="0">
              <a:solidFill>
                <a:srgbClr val="C00000"/>
              </a:solidFill>
            </a:endParaRPr>
          </a:p>
        </p:txBody>
      </p:sp>
      <p:pic>
        <p:nvPicPr>
          <p:cNvPr id="39940" name="Picture 4" descr="Nile crocodile he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3860" y="0"/>
            <a:ext cx="2490140" cy="16571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0"/>
            <a:ext cx="7772400" cy="4572000"/>
          </a:xfrm>
        </p:spPr>
        <p:txBody>
          <a:bodyPr>
            <a:normAutofit fontScale="92500" lnSpcReduction="20000"/>
          </a:bodyPr>
          <a:lstStyle/>
          <a:p>
            <a:r>
              <a:rPr lang="sr-Cyrl-RS" dirty="0" smtClean="0"/>
              <a:t>Царство</a:t>
            </a:r>
            <a:r>
              <a:rPr lang="en-US" dirty="0" smtClean="0"/>
              <a:t>: </a:t>
            </a:r>
            <a:r>
              <a:rPr lang="en-US" dirty="0" err="1" smtClean="0">
                <a:hlinkClick r:id="rId2" tooltip="Animal"/>
              </a:rPr>
              <a:t>Animalia</a:t>
            </a:r>
            <a:r>
              <a:rPr lang="en-US" dirty="0" smtClean="0"/>
              <a:t> </a:t>
            </a:r>
            <a:endParaRPr lang="sr-Cyrl-RS" dirty="0" smtClean="0"/>
          </a:p>
          <a:p>
            <a:r>
              <a:rPr lang="sr-Cyrl-RS" dirty="0" smtClean="0"/>
              <a:t>Раздео</a:t>
            </a:r>
            <a:r>
              <a:rPr lang="en-US" dirty="0" smtClean="0"/>
              <a:t>: </a:t>
            </a:r>
            <a:r>
              <a:rPr lang="en-US" dirty="0" err="1" smtClean="0">
                <a:hlinkClick r:id="rId3" tooltip="Arthropod"/>
              </a:rPr>
              <a:t>Arthropoda</a:t>
            </a:r>
            <a:r>
              <a:rPr lang="en-US" dirty="0" smtClean="0"/>
              <a:t> </a:t>
            </a:r>
            <a:endParaRPr lang="sr-Cyrl-RS" dirty="0" smtClean="0"/>
          </a:p>
          <a:p>
            <a:r>
              <a:rPr lang="sr-Cyrl-RS" dirty="0" smtClean="0"/>
              <a:t>Класа</a:t>
            </a:r>
            <a:r>
              <a:rPr lang="en-US" dirty="0" smtClean="0"/>
              <a:t>: </a:t>
            </a:r>
            <a:r>
              <a:rPr lang="en-US" dirty="0" err="1" smtClean="0">
                <a:hlinkClick r:id="rId4" tooltip="Insect"/>
              </a:rPr>
              <a:t>Insecta</a:t>
            </a:r>
            <a:r>
              <a:rPr lang="en-US" dirty="0" smtClean="0"/>
              <a:t> </a:t>
            </a:r>
            <a:endParaRPr lang="sr-Cyrl-RS" dirty="0" smtClean="0"/>
          </a:p>
          <a:p>
            <a:r>
              <a:rPr lang="sr-Cyrl-RS" dirty="0" smtClean="0"/>
              <a:t>Ред</a:t>
            </a:r>
            <a:r>
              <a:rPr lang="en-US" dirty="0" smtClean="0"/>
              <a:t>: </a:t>
            </a:r>
            <a:r>
              <a:rPr lang="en-US" dirty="0" err="1" smtClean="0">
                <a:hlinkClick r:id="rId5" tooltip="Fly"/>
              </a:rPr>
              <a:t>Diptera</a:t>
            </a:r>
            <a:r>
              <a:rPr lang="en-US" dirty="0" smtClean="0"/>
              <a:t> </a:t>
            </a:r>
            <a:endParaRPr lang="sr-Cyrl-RS" dirty="0" smtClean="0"/>
          </a:p>
          <a:p>
            <a:r>
              <a:rPr lang="sr-Cyrl-RS" dirty="0" smtClean="0"/>
              <a:t>Породица</a:t>
            </a:r>
            <a:r>
              <a:rPr lang="en-US" dirty="0" smtClean="0"/>
              <a:t>: </a:t>
            </a:r>
            <a:r>
              <a:rPr lang="en-US" dirty="0" err="1" smtClean="0">
                <a:hlinkClick r:id="rId6" tooltip="Horse fly"/>
              </a:rPr>
              <a:t>Tabanidae</a:t>
            </a:r>
            <a:r>
              <a:rPr lang="en-US" dirty="0" smtClean="0"/>
              <a:t> </a:t>
            </a:r>
            <a:endParaRPr lang="sr-Cyrl-RS" dirty="0" smtClean="0"/>
          </a:p>
          <a:p>
            <a:r>
              <a:rPr lang="sr-Cyrl-RS" dirty="0" smtClean="0"/>
              <a:t>Род</a:t>
            </a:r>
            <a:r>
              <a:rPr lang="en-US" dirty="0" smtClean="0"/>
              <a:t>: </a:t>
            </a:r>
            <a:r>
              <a:rPr lang="en-US" i="1" dirty="0" err="1" smtClean="0">
                <a:hlinkClick r:id="rId7" tooltip="Scaptia"/>
              </a:rPr>
              <a:t>Scaptia</a:t>
            </a:r>
            <a:r>
              <a:rPr lang="en-US" dirty="0" smtClean="0"/>
              <a:t> </a:t>
            </a:r>
            <a:endParaRPr lang="sr-Cyrl-RS" dirty="0" smtClean="0"/>
          </a:p>
          <a:p>
            <a:r>
              <a:rPr lang="sr-Cyrl-RS" dirty="0" smtClean="0"/>
              <a:t>Врста</a:t>
            </a:r>
            <a:r>
              <a:rPr lang="en-US" dirty="0" smtClean="0"/>
              <a:t>: </a:t>
            </a:r>
            <a:r>
              <a:rPr lang="en-US" b="1" i="1" dirty="0" smtClean="0"/>
              <a:t>S. </a:t>
            </a:r>
            <a:r>
              <a:rPr lang="en-US" b="1" i="1" dirty="0" err="1" smtClean="0"/>
              <a:t>beyonceae</a:t>
            </a:r>
            <a:r>
              <a:rPr lang="en-US" dirty="0" smtClean="0"/>
              <a:t> </a:t>
            </a:r>
            <a:endParaRPr lang="sr-Cyrl-RS" dirty="0" smtClean="0"/>
          </a:p>
          <a:p>
            <a:r>
              <a:rPr lang="sr-Cyrl-RS" dirty="0" smtClean="0"/>
              <a:t>Име: </a:t>
            </a:r>
            <a:r>
              <a:rPr lang="en-US" b="1" i="1" dirty="0" err="1" smtClean="0">
                <a:solidFill>
                  <a:srgbClr val="FF3399"/>
                </a:solidFill>
              </a:rPr>
              <a:t>Scaptia</a:t>
            </a:r>
            <a:r>
              <a:rPr lang="en-US" b="1" i="1" dirty="0" smtClean="0">
                <a:solidFill>
                  <a:srgbClr val="FF3399"/>
                </a:solidFill>
              </a:rPr>
              <a:t> </a:t>
            </a:r>
            <a:r>
              <a:rPr lang="en-US" b="1" i="1" dirty="0" err="1" smtClean="0">
                <a:solidFill>
                  <a:srgbClr val="FF3399"/>
                </a:solidFill>
              </a:rPr>
              <a:t>beyonceae</a:t>
            </a:r>
            <a:r>
              <a:rPr lang="en-US" dirty="0" smtClean="0"/>
              <a:t/>
            </a:r>
            <a:br>
              <a:rPr lang="en-US" dirty="0" smtClean="0"/>
            </a:br>
            <a:endParaRPr lang="sr-Cyrl-RS" dirty="0" smtClean="0"/>
          </a:p>
          <a:p>
            <a:r>
              <a:rPr lang="en-US" dirty="0" err="1" smtClean="0"/>
              <a:t>Lessard</a:t>
            </a:r>
            <a:r>
              <a:rPr lang="en-US" dirty="0" smtClean="0"/>
              <a:t>, 2011</a:t>
            </a:r>
            <a:endParaRPr lang="en-US" dirty="0"/>
          </a:p>
        </p:txBody>
      </p:sp>
      <p:pic>
        <p:nvPicPr>
          <p:cNvPr id="59394" name="Picture 2" descr="&amp;Rcy;&amp;iecy;&amp;zcy;&amp;ucy;&amp;lcy;&amp;tcy;&amp;acy;&amp;tcy; &amp;scy;&amp;lcy;&amp;icy;&amp;kcy;&amp;acy; &amp;zcy;&amp;acy; latin name for beetle beyonc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992" y="3422934"/>
            <a:ext cx="4644008" cy="343506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80112" y="332656"/>
            <a:ext cx="28083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rgbClr val="9933FF"/>
                </a:solidFill>
              </a:rPr>
              <a:t>Аустралијска врста коњске муве са златним врхом абдомена</a:t>
            </a:r>
            <a:endParaRPr lang="en-US" sz="2400" dirty="0">
              <a:solidFill>
                <a:srgbClr val="9933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Rcy;&amp;iecy;&amp;zcy;&amp;ucy;&amp;lcy;&amp;tcy;&amp;acy;&amp;tcy; &amp;scy;&amp;lcy;&amp;icy;&amp;kcy;&amp;acy; &amp;zcy;&amp;acy; biogeograph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3202"/>
            <a:ext cx="7416824" cy="657840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043608" y="908720"/>
            <a:ext cx="1296144" cy="5040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400" b="1" dirty="0" smtClean="0">
                <a:solidFill>
                  <a:schemeClr val="bg1"/>
                </a:solidFill>
              </a:rPr>
              <a:t>Амерички медвед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ustom 3">
      <a:majorFont>
        <a:latin typeface="Gungsuh"/>
        <a:ea typeface=""/>
        <a:cs typeface=""/>
      </a:majorFont>
      <a:minorFont>
        <a:latin typeface="Gungsuh"/>
        <a:ea typeface=""/>
        <a:cs typeface="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2679</TotalTime>
  <Words>1832</Words>
  <Application>Microsoft Office PowerPoint</Application>
  <PresentationFormat>On-screen Show (4:3)</PresentationFormat>
  <Paragraphs>186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Metro</vt:lpstr>
      <vt:lpstr>Основни појмови у биогеографији, распрострањеност врста</vt:lpstr>
      <vt:lpstr>Појмови у биогеографији</vt:lpstr>
      <vt:lpstr>Питања</vt:lpstr>
      <vt:lpstr>Ко све постоји?</vt:lpstr>
      <vt:lpstr>PowerPoint Presentation</vt:lpstr>
      <vt:lpstr>Три домена живота</vt:lpstr>
      <vt:lpstr>PowerPoint Presentation</vt:lpstr>
      <vt:lpstr>PowerPoint Presentation</vt:lpstr>
      <vt:lpstr>PowerPoint Presentation</vt:lpstr>
      <vt:lpstr>Где живе?</vt:lpstr>
      <vt:lpstr>PowerPoint Presentation</vt:lpstr>
      <vt:lpstr>PowerPoint Presentation</vt:lpstr>
      <vt:lpstr>Примери</vt:lpstr>
      <vt:lpstr>PowerPoint Presentation</vt:lpstr>
      <vt:lpstr>Примери</vt:lpstr>
      <vt:lpstr>Екосистем</vt:lpstr>
      <vt:lpstr>Екосистем баре</vt:lpstr>
      <vt:lpstr>PowerPoint Presentation</vt:lpstr>
      <vt:lpstr>Где живе? Колико их има? Зашто је то тако? </vt:lpstr>
      <vt:lpstr>PowerPoint Presentation</vt:lpstr>
      <vt:lpstr>PowerPoint Presentation</vt:lpstr>
      <vt:lpstr>PowerPoint Presentation</vt:lpstr>
      <vt:lpstr>Методи за израду ареал карата</vt:lpstr>
      <vt:lpstr>Методи за израду ареал карата</vt:lpstr>
      <vt:lpstr>ДИНАМИКА АРЕАЛА</vt:lpstr>
      <vt:lpstr>ШТА ДОВОДИ ДО ПРОМЕНА У АРЕАЛУ?</vt:lpstr>
      <vt:lpstr>Динамика ареала условљена односима предатор-плен</vt:lpstr>
      <vt:lpstr>Динамика ареала условљена односима исхране</vt:lpstr>
      <vt:lpstr>Миграторне врсте</vt:lpstr>
      <vt:lpstr>Ареал ласте</vt:lpstr>
      <vt:lpstr>Evropski kanarinac  Serinus serinus (Fringillidae) </vt:lpstr>
      <vt:lpstr>Пример регресије ареала – Гревијева зебра </vt:lpstr>
      <vt:lpstr>PowerPoint Presentation</vt:lpstr>
      <vt:lpstr>PowerPoint Presentation</vt:lpstr>
      <vt:lpstr>PowerPoint Presentation</vt:lpstr>
      <vt:lpstr>Биогеографски појмови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Stojkov</dc:creator>
  <cp:lastModifiedBy>stojkov</cp:lastModifiedBy>
  <cp:revision>177</cp:revision>
  <dcterms:created xsi:type="dcterms:W3CDTF">2017-01-16T19:31:18Z</dcterms:created>
  <dcterms:modified xsi:type="dcterms:W3CDTF">2020-03-17T07:21:00Z</dcterms:modified>
</cp:coreProperties>
</file>