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86" r:id="rId4"/>
    <p:sldId id="288" r:id="rId5"/>
    <p:sldId id="289" r:id="rId6"/>
    <p:sldId id="290" r:id="rId7"/>
    <p:sldId id="293" r:id="rId8"/>
    <p:sldId id="291" r:id="rId9"/>
    <p:sldId id="292" r:id="rId10"/>
    <p:sldId id="294" r:id="rId11"/>
    <p:sldId id="295" r:id="rId12"/>
    <p:sldId id="296" r:id="rId13"/>
    <p:sldId id="299" r:id="rId14"/>
    <p:sldId id="298" r:id="rId15"/>
    <p:sldId id="297" r:id="rId16"/>
    <p:sldId id="301" r:id="rId17"/>
    <p:sldId id="300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0" r:id="rId26"/>
    <p:sldId id="311" r:id="rId27"/>
    <p:sldId id="309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33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D1056-DD38-4827-A7CF-8C1A0EC9166F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2018-3B1C-49ED-92B0-35BA9172A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2018-3B1C-49ED-92B0-35BA9172A6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A5F568-C8B6-4087-94CE-7E5EC6A6108B}" type="datetimeFigureOut">
              <a:rPr lang="en-US" smtClean="0"/>
              <a:pPr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89790BA-0CDF-4DBE-80FC-F73004CB3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A3%D0%B3%D0%B0%D0%BD%D0%B4%D0%B0" TargetMode="External"/><Relationship Id="rId13" Type="http://schemas.openxmlformats.org/officeDocument/2006/relationships/hyperlink" Target="https://sr.wikipedia.org/wiki/%D0%9C%D0%B0%D0%BB%D0%B0%D0%B2%D0%B8" TargetMode="External"/><Relationship Id="rId3" Type="http://schemas.openxmlformats.org/officeDocument/2006/relationships/hyperlink" Target="https://sr.wikipedia.org/wiki/%D0%A0%D1%83%D1%81%D0%B8%D1%98%D0%B0" TargetMode="External"/><Relationship Id="rId7" Type="http://schemas.openxmlformats.org/officeDocument/2006/relationships/hyperlink" Target="https://sr.wikipedia.org/wiki/%D0%A2%D0%B0%D0%BD%D0%B7%D0%B0%D0%BD%D0%B8%D1%98%D0%B0" TargetMode="External"/><Relationship Id="rId12" Type="http://schemas.openxmlformats.org/officeDocument/2006/relationships/hyperlink" Target="https://sr.wikipedia.org/wiki/%D0%97%D0%B0%D0%BC%D0%B1%D0%B8%D1%98%D0%B0" TargetMode="External"/><Relationship Id="rId2" Type="http://schemas.openxmlformats.org/officeDocument/2006/relationships/hyperlink" Target="https://sr.wikipedia.org/wiki/%D0%9A%D0%B0%D0%B7%D0%B0%D1%85%D1%81%D1%82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0%D0%B7%D0%B5%D1%80%D0%B1%D0%B5%D1%98%D1%9F%D0%B0%D0%BD" TargetMode="External"/><Relationship Id="rId11" Type="http://schemas.openxmlformats.org/officeDocument/2006/relationships/hyperlink" Target="https://sr.wikipedia.org/wiki/%D0%91%D1%83%D1%80%D1%83%D0%BD%D0%B4%D0%B8" TargetMode="External"/><Relationship Id="rId5" Type="http://schemas.openxmlformats.org/officeDocument/2006/relationships/hyperlink" Target="https://sr.wikipedia.org/wiki/%D0%98%D1%80%D0%B0%D0%BD" TargetMode="External"/><Relationship Id="rId10" Type="http://schemas.openxmlformats.org/officeDocument/2006/relationships/hyperlink" Target="https://sr.wikipedia.org/wiki/%D0%94%D0%B5%D0%BC%D0%BE%D0%BA%D1%80%D0%B0%D1%82%D1%81%D0%BA%D0%B0_%D0%A0%D0%B5%D0%BF%D1%83%D0%B1%D0%BB%D0%B8%D0%BA%D0%B0_%D0%9A%D0%BE%D0%BD%D0%B3%D0%BE" TargetMode="External"/><Relationship Id="rId4" Type="http://schemas.openxmlformats.org/officeDocument/2006/relationships/hyperlink" Target="https://sr.wikipedia.org/wiki/%D0%A2%D1%83%D1%80%D0%BA%D0%BC%D0%B5%D0%BD%D0%B8%D1%81%D1%82%D0%B0%D0%BD" TargetMode="External"/><Relationship Id="rId9" Type="http://schemas.openxmlformats.org/officeDocument/2006/relationships/hyperlink" Target="https://sr.wikipedia.org/wiki/%D0%9A%D0%B5%D0%BD%D0%B8%D1%98%D0%B0" TargetMode="External"/><Relationship Id="rId14" Type="http://schemas.openxmlformats.org/officeDocument/2006/relationships/hyperlink" Target="https://sr.wikipedia.org/wiki/%D0%9C%D0%BE%D0%B7%D0%B0%D0%BC%D0%B1%D0%B8%D0%B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068960"/>
            <a:ext cx="7772400" cy="1975104"/>
          </a:xfrm>
        </p:spPr>
        <p:txBody>
          <a:bodyPr/>
          <a:lstStyle/>
          <a:p>
            <a:pPr algn="ctr"/>
            <a:r>
              <a:rPr lang="sr-Cyrl-RS" smtClean="0">
                <a:latin typeface="Times New Roman" pitchFamily="18" charset="0"/>
                <a:cs typeface="Times New Roman" pitchFamily="18" charset="0"/>
              </a:rPr>
              <a:t>Животне области мора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mtClean="0">
                <a:latin typeface="Times New Roman" pitchFamily="18" charset="0"/>
                <a:cs typeface="Times New Roman" pitchFamily="18" charset="0"/>
              </a:rPr>
              <a:t> океана и копнених вода</a:t>
            </a:r>
            <a:br>
              <a:rPr lang="sr-Cyrl-RS" smtClean="0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772400" cy="1508760"/>
          </a:xfrm>
        </p:spPr>
        <p:txBody>
          <a:bodyPr/>
          <a:lstStyle/>
          <a:p>
            <a:pPr algn="ctr"/>
            <a:r>
              <a:rPr lang="sr-Cyrl-RS" smtClean="0"/>
              <a:t>8</a:t>
            </a:r>
            <a:r>
              <a:rPr lang="sr-Latn-RS" smtClean="0"/>
              <a:t>.</a:t>
            </a:r>
            <a:r>
              <a:rPr lang="sr-Cyrl-RS" smtClean="0"/>
              <a:t> Предавање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ЈЕЗЕРА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5445224"/>
          </a:xfrm>
        </p:spPr>
        <p:txBody>
          <a:bodyPr>
            <a:normAutofit fontScale="62500" lnSpcReduction="20000"/>
          </a:bodyPr>
          <a:lstStyle/>
          <a:p>
            <a:r>
              <a:rPr lang="sr-Cyrl-RS" smtClean="0"/>
              <a:t>Језера су природна удубљења на Земљиној површини испуњена водом настала </a:t>
            </a:r>
            <a:r>
              <a:rPr lang="sr-Cyrl-RS" smtClean="0">
                <a:solidFill>
                  <a:srgbClr val="FF0000"/>
                </a:solidFill>
              </a:rPr>
              <a:t>тектонским, вулканским или глацијалним или људским активностима</a:t>
            </a:r>
            <a:r>
              <a:rPr lang="sr-Cyrl-RS" smtClean="0"/>
              <a:t>; има их око 2 милиона на Земљи</a:t>
            </a:r>
          </a:p>
          <a:p>
            <a:r>
              <a:rPr lang="sr-Cyrl-RS" smtClean="0"/>
              <a:t>Могу бити слана или слатководна</a:t>
            </a:r>
          </a:p>
          <a:p>
            <a:r>
              <a:rPr lang="sr-Cyrl-RS" smtClean="0"/>
              <a:t>Највећа језера на свету су:</a:t>
            </a:r>
          </a:p>
          <a:p>
            <a:r>
              <a:rPr lang="sr-Cyrl-RS" smtClean="0">
                <a:solidFill>
                  <a:srgbClr val="00B050"/>
                </a:solidFill>
              </a:rPr>
              <a:t>Каспијско језеро </a:t>
            </a:r>
            <a:r>
              <a:rPr lang="sr-Cyrl-RS" smtClean="0"/>
              <a:t>(на њега излазе </a:t>
            </a:r>
            <a:r>
              <a:rPr lang="ru-RU" smtClean="0">
                <a:hlinkClick r:id="rId2" tooltip="Казахстан"/>
              </a:rPr>
              <a:t>Казахстан</a:t>
            </a:r>
            <a:r>
              <a:rPr lang="ru-RU" smtClean="0"/>
              <a:t>, </a:t>
            </a:r>
            <a:r>
              <a:rPr lang="ru-RU" smtClean="0">
                <a:hlinkClick r:id="rId3" tooltip="Русија"/>
              </a:rPr>
              <a:t>Русија</a:t>
            </a:r>
            <a:r>
              <a:rPr lang="ru-RU" smtClean="0"/>
              <a:t>, </a:t>
            </a:r>
            <a:r>
              <a:rPr lang="ru-RU" smtClean="0">
                <a:hlinkClick r:id="rId4" tooltip="Туркменистан"/>
              </a:rPr>
              <a:t>Туркменистан</a:t>
            </a:r>
            <a:r>
              <a:rPr lang="ru-RU" smtClean="0"/>
              <a:t>, </a:t>
            </a:r>
            <a:r>
              <a:rPr lang="ru-RU" smtClean="0">
                <a:hlinkClick r:id="rId5" tooltip="Иран"/>
              </a:rPr>
              <a:t>Иран</a:t>
            </a:r>
            <a:r>
              <a:rPr lang="ru-RU" smtClean="0"/>
              <a:t> и </a:t>
            </a:r>
            <a:r>
              <a:rPr lang="ru-RU" smtClean="0">
                <a:hlinkClick r:id="rId6" tooltip="Азербејџан"/>
              </a:rPr>
              <a:t>Азербејџан</a:t>
            </a:r>
            <a:r>
              <a:rPr lang="ru-RU" smtClean="0"/>
              <a:t>) - слано</a:t>
            </a:r>
          </a:p>
          <a:p>
            <a:r>
              <a:rPr lang="ru-RU" smtClean="0"/>
              <a:t>У региону </a:t>
            </a:r>
            <a:r>
              <a:rPr lang="ru-RU" smtClean="0">
                <a:solidFill>
                  <a:srgbClr val="0070C0"/>
                </a:solidFill>
              </a:rPr>
              <a:t>Великих Језера </a:t>
            </a:r>
            <a:r>
              <a:rPr lang="ru-RU" smtClean="0"/>
              <a:t>на територији </a:t>
            </a:r>
            <a:r>
              <a:rPr lang="sr-Cyrl-RS" smtClean="0"/>
              <a:t>Канаде и Сад: </a:t>
            </a:r>
            <a:r>
              <a:rPr lang="ru-RU" smtClean="0"/>
              <a:t>Горње језеро, Језеро Хјурон, Језеро Мичиген, Језеро Ири, Језеро Онтарио</a:t>
            </a:r>
            <a:endParaRPr lang="sr-Cyrl-RS" smtClean="0"/>
          </a:p>
          <a:p>
            <a:r>
              <a:rPr lang="sr-Cyrl-RS" smtClean="0">
                <a:solidFill>
                  <a:srgbClr val="7030A0"/>
                </a:solidFill>
              </a:rPr>
              <a:t>Викторијино језеро </a:t>
            </a:r>
            <a:r>
              <a:rPr lang="sr-Cyrl-RS" smtClean="0"/>
              <a:t>(на њега излазе </a:t>
            </a:r>
            <a:r>
              <a:rPr lang="sr-Cyrl-RS" smtClean="0">
                <a:hlinkClick r:id="rId7" tooltip="Танзанија"/>
              </a:rPr>
              <a:t>Танзанија</a:t>
            </a:r>
            <a:r>
              <a:rPr lang="sr-Cyrl-RS" smtClean="0"/>
              <a:t>, </a:t>
            </a:r>
            <a:r>
              <a:rPr lang="sr-Cyrl-RS" smtClean="0">
                <a:hlinkClick r:id="rId8" tooltip="Уганда"/>
              </a:rPr>
              <a:t>Уганда</a:t>
            </a:r>
            <a:r>
              <a:rPr lang="sr-Cyrl-RS" smtClean="0"/>
              <a:t>, </a:t>
            </a:r>
            <a:r>
              <a:rPr lang="sr-Cyrl-RS" smtClean="0">
                <a:hlinkClick r:id="rId9" tooltip="Кенија"/>
              </a:rPr>
              <a:t>Кенија</a:t>
            </a:r>
            <a:r>
              <a:rPr lang="sr-Cyrl-RS" smtClean="0"/>
              <a:t>)</a:t>
            </a:r>
          </a:p>
          <a:p>
            <a:r>
              <a:rPr lang="sr-Cyrl-R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Језеро Тангањика </a:t>
            </a:r>
            <a:r>
              <a:rPr lang="sr-Cyrl-RS" smtClean="0"/>
              <a:t>(на њега излазе </a:t>
            </a:r>
            <a:r>
              <a:rPr lang="ru-RU" smtClean="0">
                <a:hlinkClick r:id="rId10" tooltip="Демократска Република Конго"/>
              </a:rPr>
              <a:t>ДР Конго</a:t>
            </a:r>
            <a:r>
              <a:rPr lang="ru-RU" smtClean="0"/>
              <a:t>, </a:t>
            </a:r>
            <a:r>
              <a:rPr lang="ru-RU" smtClean="0">
                <a:hlinkClick r:id="rId7" tooltip="Танзанија"/>
              </a:rPr>
              <a:t>Танзанија</a:t>
            </a:r>
            <a:r>
              <a:rPr lang="ru-RU" smtClean="0"/>
              <a:t>, </a:t>
            </a:r>
            <a:r>
              <a:rPr lang="ru-RU" smtClean="0">
                <a:hlinkClick r:id="rId11" tooltip="Бурунди"/>
              </a:rPr>
              <a:t>Бурунди</a:t>
            </a:r>
            <a:r>
              <a:rPr lang="ru-RU" smtClean="0"/>
              <a:t> и </a:t>
            </a:r>
            <a:r>
              <a:rPr lang="ru-RU" smtClean="0">
                <a:hlinkClick r:id="rId12" tooltip="Замбија"/>
              </a:rPr>
              <a:t>Замбија</a:t>
            </a:r>
            <a:r>
              <a:rPr lang="ru-RU" smtClean="0"/>
              <a:t>)</a:t>
            </a:r>
          </a:p>
          <a:p>
            <a:r>
              <a:rPr lang="ru-RU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Бајкалско Језеро </a:t>
            </a:r>
            <a:r>
              <a:rPr lang="ru-RU" smtClean="0"/>
              <a:t>у Русији</a:t>
            </a:r>
          </a:p>
          <a:p>
            <a:r>
              <a:rPr lang="ru-RU" smtClean="0">
                <a:solidFill>
                  <a:srgbClr val="99FF33"/>
                </a:solidFill>
              </a:rPr>
              <a:t>Велико Медвеђе Језеро </a:t>
            </a:r>
            <a:r>
              <a:rPr lang="ru-RU" smtClean="0"/>
              <a:t>у Канади</a:t>
            </a:r>
          </a:p>
          <a:p>
            <a:r>
              <a:rPr lang="ru-RU" smtClean="0">
                <a:solidFill>
                  <a:srgbClr val="FFFF00"/>
                </a:solidFill>
              </a:rPr>
              <a:t>Језеро Малави </a:t>
            </a:r>
            <a:r>
              <a:rPr lang="ru-RU" smtClean="0"/>
              <a:t>(на њега излазе </a:t>
            </a:r>
            <a:r>
              <a:rPr lang="sr-Cyrl-RS" smtClean="0">
                <a:hlinkClick r:id="rId13" tooltip="Малави"/>
              </a:rPr>
              <a:t>Малави</a:t>
            </a:r>
            <a:r>
              <a:rPr lang="sr-Cyrl-RS" smtClean="0"/>
              <a:t>, </a:t>
            </a:r>
            <a:r>
              <a:rPr lang="sr-Cyrl-RS" smtClean="0">
                <a:hlinkClick r:id="rId7" tooltip="Танзанија"/>
              </a:rPr>
              <a:t>Танзанија</a:t>
            </a:r>
            <a:r>
              <a:rPr lang="sr-Cyrl-RS" smtClean="0"/>
              <a:t> и </a:t>
            </a:r>
            <a:r>
              <a:rPr lang="sr-Cyrl-RS" smtClean="0">
                <a:hlinkClick r:id="rId14" tooltip="Мозамбик"/>
              </a:rPr>
              <a:t>Мозамбик</a:t>
            </a:r>
            <a:r>
              <a:rPr lang="sr-Cyrl-RS" smtClean="0"/>
              <a:t>)</a:t>
            </a:r>
          </a:p>
          <a:p>
            <a:endParaRPr lang="sr-Cyrl-RS" smtClean="0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ЈЕЗЕРА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074440"/>
          </a:xfrm>
        </p:spPr>
        <p:txBody>
          <a:bodyPr>
            <a:normAutofit fontScale="70000" lnSpcReduction="20000"/>
          </a:bodyPr>
          <a:lstStyle/>
          <a:p>
            <a:r>
              <a:rPr lang="sr-Cyrl-RS" smtClean="0"/>
              <a:t>Разликујемо </a:t>
            </a:r>
            <a:r>
              <a:rPr lang="sr-Cyrl-RS" b="1" smtClean="0">
                <a:solidFill>
                  <a:srgbClr val="00B0F0"/>
                </a:solidFill>
              </a:rPr>
              <a:t>обалску зону – ЛИТОРАЛ </a:t>
            </a:r>
          </a:p>
          <a:p>
            <a:pPr>
              <a:buNone/>
            </a:pPr>
            <a:r>
              <a:rPr lang="sr-Cyrl-RS" b="1" smtClean="0">
                <a:solidFill>
                  <a:srgbClr val="00B0F0"/>
                </a:solidFill>
              </a:rPr>
              <a:t>   и дубинску зону – ПРОФУНДАЛ</a:t>
            </a:r>
          </a:p>
          <a:p>
            <a:pPr>
              <a:buNone/>
            </a:pPr>
            <a:r>
              <a:rPr lang="sr-Cyrl-RS" smtClean="0">
                <a:solidFill>
                  <a:srgbClr val="FFC000"/>
                </a:solidFill>
              </a:rPr>
              <a:t>Граница продирања светлости</a:t>
            </a:r>
            <a:r>
              <a:rPr lang="sr-Cyrl-RS" smtClean="0"/>
              <a:t> дели ове две зоне и одређује </a:t>
            </a:r>
            <a:r>
              <a:rPr lang="sr-Cyrl-RS" smtClean="0">
                <a:solidFill>
                  <a:srgbClr val="FFC000"/>
                </a:solidFill>
              </a:rPr>
              <a:t>границу распрострањења биљака </a:t>
            </a:r>
            <a:r>
              <a:rPr lang="sr-Cyrl-RS" smtClean="0"/>
              <a:t>које само у осветљеном делу воде могу да врше </a:t>
            </a:r>
            <a:r>
              <a:rPr lang="sr-Cyrl-RS" smtClean="0">
                <a:solidFill>
                  <a:srgbClr val="FFC000"/>
                </a:solidFill>
              </a:rPr>
              <a:t>фотосинтезу</a:t>
            </a:r>
            <a:r>
              <a:rPr lang="sr-Cyrl-RS" smtClean="0"/>
              <a:t>. То су углавном алге које лебде у овом површинском делу (</a:t>
            </a:r>
            <a:r>
              <a:rPr lang="sr-Cyrl-RS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фитопланктон</a:t>
            </a:r>
            <a:r>
              <a:rPr lang="sr-Cyrl-RS" smtClean="0"/>
              <a:t>) и представљају основу језерског екосистема. Ближе обали у литоралном делу налазе се и алге и више биљке укорењене у тлу. </a:t>
            </a:r>
          </a:p>
          <a:p>
            <a:pPr>
              <a:buNone/>
            </a:pPr>
            <a:r>
              <a:rPr lang="sr-Cyrl-RS" smtClean="0"/>
              <a:t>Дубина продирања светлости зависи од количине и величине растворених честица у води (минералних честица, остатака планктона, микроорганизама, честица тресета, полена, итд) – иде од неколико метара у мутним језерима до 200 метара у бистрим планинским језерима.</a:t>
            </a:r>
          </a:p>
          <a:p>
            <a:pPr>
              <a:buNone/>
            </a:pPr>
            <a:r>
              <a:rPr lang="sr-Cyrl-RS" smtClean="0"/>
              <a:t>У дубинској зони нема фотосинтезе – значи нема ни биљака али има других живих бића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4572000"/>
          </a:xfrm>
        </p:spPr>
        <p:txBody>
          <a:bodyPr>
            <a:normAutofit fontScale="85000" lnSpcReduction="20000"/>
          </a:bodyPr>
          <a:lstStyle/>
          <a:p>
            <a:r>
              <a:rPr lang="sr-Cyrl-R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Термика језера </a:t>
            </a:r>
            <a:r>
              <a:rPr lang="sr-Cyrl-RS" smtClean="0"/>
              <a:t>током године се мења:</a:t>
            </a:r>
          </a:p>
          <a:p>
            <a:r>
              <a:rPr lang="sr-Cyrl-R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Лети температура воде опада са дубином</a:t>
            </a:r>
            <a:r>
              <a:rPr lang="sr-Cyrl-RS" smtClean="0"/>
              <a:t>, тако да је површина топлија, а при дну је око 4˚С</a:t>
            </a:r>
          </a:p>
          <a:p>
            <a:r>
              <a:rPr lang="sr-Cyrl-RS" smtClean="0"/>
              <a:t>Зими када температура воде падне испод 4˚С, топлији слој као гушћи пада на дно (феномен познат као аномалија воде – </a:t>
            </a:r>
            <a:r>
              <a:rPr lang="sr-Cyrl-RS" smtClean="0">
                <a:solidFill>
                  <a:srgbClr val="FFFF00"/>
                </a:solidFill>
              </a:rPr>
              <a:t>вода је најгушћа на 4˚С</a:t>
            </a:r>
            <a:r>
              <a:rPr lang="sr-Cyrl-RS" smtClean="0"/>
              <a:t>), а хладна вода се пење горе и лед као најлакши прекрије површину језера – тако се </a:t>
            </a:r>
            <a:r>
              <a:rPr lang="sr-Cyrl-R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зими температура воде повећава са дубином </a:t>
            </a:r>
            <a:r>
              <a:rPr lang="sr-Cyrl-RS" smtClean="0">
                <a:solidFill>
                  <a:srgbClr val="00B0F0"/>
                </a:solidFill>
              </a:rPr>
              <a:t>и то омогућава преживљавање живим бићима испод залеђене површине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612680"/>
          </a:xfrm>
        </p:spPr>
        <p:txBody>
          <a:bodyPr/>
          <a:lstStyle/>
          <a:p>
            <a:pPr algn="ctr"/>
            <a:r>
              <a:rPr lang="sr-Cyrl-RS" smtClean="0"/>
              <a:t>ЈЕЗЕРА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4572000"/>
          </a:xfrm>
        </p:spPr>
        <p:txBody>
          <a:bodyPr>
            <a:normAutofit fontScale="85000" lnSpcReduction="20000"/>
          </a:bodyPr>
          <a:lstStyle/>
          <a:p>
            <a:r>
              <a:rPr lang="sr-Cyrl-RS" smtClean="0"/>
              <a:t>Према географском положају и климатским карактеристикама разликују се:</a:t>
            </a:r>
          </a:p>
          <a:p>
            <a:r>
              <a:rPr lang="sr-Cyrl-RS" smtClean="0">
                <a:solidFill>
                  <a:srgbClr val="00B0F0"/>
                </a:solidFill>
              </a:rPr>
              <a:t>Хладна или поларна </a:t>
            </a:r>
            <a:r>
              <a:rPr lang="sr-Cyrl-RS" smtClean="0"/>
              <a:t>(поларна језера Канаде, Европе и Азије и ледничка високопланинска језера)</a:t>
            </a:r>
          </a:p>
          <a:p>
            <a:r>
              <a:rPr lang="sr-Cyrl-RS" smtClean="0">
                <a:solidFill>
                  <a:srgbClr val="00B0F0"/>
                </a:solidFill>
              </a:rPr>
              <a:t>Мешовита или умерена </a:t>
            </a:r>
            <a:r>
              <a:rPr lang="sr-Cyrl-RS" smtClean="0"/>
              <a:t>(у умереним областима Севене Америке, Европе и Азије)</a:t>
            </a:r>
          </a:p>
          <a:p>
            <a:r>
              <a:rPr lang="sr-Cyrl-RS" smtClean="0">
                <a:solidFill>
                  <a:srgbClr val="00B0F0"/>
                </a:solidFill>
              </a:rPr>
              <a:t>Топла или тропска језера </a:t>
            </a:r>
            <a:r>
              <a:rPr lang="sr-Cyrl-RS" smtClean="0"/>
              <a:t>(у тропској и суптропској зони –висока температура воде , нема колебања у току године)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ЈЕЗЕРА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Флора и фауна језера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589240"/>
          </a:xfrm>
        </p:spPr>
        <p:txBody>
          <a:bodyPr>
            <a:normAutofit fontScale="55000" lnSpcReduction="20000"/>
          </a:bodyPr>
          <a:lstStyle/>
          <a:p>
            <a:r>
              <a:rPr lang="sr-Cyrl-RS" sz="4400" b="1" smtClean="0">
                <a:solidFill>
                  <a:srgbClr val="FF0000"/>
                </a:solidFill>
              </a:rPr>
              <a:t>Литорал (обала): </a:t>
            </a:r>
            <a:r>
              <a:rPr lang="sr-Cyrl-RS" smtClean="0"/>
              <a:t>просветљеност омогућава развој зелених биљака, присутни су таласи што условљава богатство раствореног кисеоника у води, велика су дневна и годишња колебања температуре. Интензивна фотосинтеза разноврсних биљака омогућава висок степен органске продукције што омогућава опстанак богатог животињског света.</a:t>
            </a:r>
          </a:p>
          <a:p>
            <a:r>
              <a:rPr lang="sr-Cyrl-RS" smtClean="0"/>
              <a:t>У подручју таласа бројне су </a:t>
            </a:r>
            <a:r>
              <a:rPr lang="sr-Cyrl-RS" smtClean="0">
                <a:solidFill>
                  <a:srgbClr val="00B0F0"/>
                </a:solidFill>
              </a:rPr>
              <a:t>маховине и кончасте вишећелијске алге</a:t>
            </a:r>
            <a:r>
              <a:rPr lang="sr-Cyrl-RS" smtClean="0"/>
              <a:t>, а животиње су спљоштене и учвршћују се помоћу атхезионих површина или кућица да их таласи не би однели.</a:t>
            </a:r>
          </a:p>
          <a:p>
            <a:r>
              <a:rPr lang="sr-Cyrl-RS" smtClean="0"/>
              <a:t>У мирном делу литоралног подручја дно је обрасло густом вегетацијом тзв. </a:t>
            </a:r>
            <a:r>
              <a:rPr lang="sr-Cyrl-RS" smtClean="0">
                <a:solidFill>
                  <a:srgbClr val="00B0F0"/>
                </a:solidFill>
              </a:rPr>
              <a:t>ХИДРОФИТА</a:t>
            </a:r>
            <a:r>
              <a:rPr lang="sr-Cyrl-RS" smtClean="0"/>
              <a:t> (биљака које живе у води) које могу бити </a:t>
            </a:r>
            <a:r>
              <a:rPr lang="sr-Cyrl-RS" smtClean="0">
                <a:solidFill>
                  <a:srgbClr val="00B050"/>
                </a:solidFill>
              </a:rPr>
              <a:t>ЕМЕРЗНЕ</a:t>
            </a:r>
            <a:r>
              <a:rPr lang="sr-Cyrl-RS" smtClean="0"/>
              <a:t> - делом изнад, делом испод воде (нпр трска, водени љиљан, рогоз), </a:t>
            </a:r>
            <a:r>
              <a:rPr lang="sr-Cyrl-RS" smtClean="0">
                <a:solidFill>
                  <a:srgbClr val="00B050"/>
                </a:solidFill>
              </a:rPr>
              <a:t>СУБМЕРЗНЕ</a:t>
            </a:r>
            <a:r>
              <a:rPr lang="sr-Cyrl-RS" smtClean="0"/>
              <a:t> - потпуно потопљене у воду (нпр дрезга) или </a:t>
            </a:r>
            <a:r>
              <a:rPr lang="sr-Cyrl-RS" smtClean="0">
                <a:solidFill>
                  <a:srgbClr val="00B050"/>
                </a:solidFill>
              </a:rPr>
              <a:t>ФЛОТАНТНЕ</a:t>
            </a:r>
            <a:r>
              <a:rPr lang="sr-Cyrl-RS" smtClean="0"/>
              <a:t> - пливајуће на површини воде (нпр бели и жути локвањ). Заступљене су више биљке – </a:t>
            </a:r>
            <a:r>
              <a:rPr lang="sr-Cyrl-RS" smtClean="0">
                <a:solidFill>
                  <a:srgbClr val="00B050"/>
                </a:solidFill>
              </a:rPr>
              <a:t>ЦВЕТНИЦЕ</a:t>
            </a:r>
            <a:r>
              <a:rPr lang="sr-Cyrl-RS" smtClean="0"/>
              <a:t> али и многе врсте </a:t>
            </a:r>
            <a:r>
              <a:rPr lang="sr-Cyrl-RS" smtClean="0">
                <a:solidFill>
                  <a:srgbClr val="00B050"/>
                </a:solidFill>
              </a:rPr>
              <a:t>АЛГИ</a:t>
            </a:r>
            <a:r>
              <a:rPr lang="sr-Cyrl-RS" smtClean="0"/>
              <a:t> које се простиру дубље, јер ефикасније врше фотосинтезу при ослабљеној светлости. </a:t>
            </a:r>
          </a:p>
          <a:p>
            <a:r>
              <a:rPr lang="sr-Cyrl-RS" smtClean="0">
                <a:solidFill>
                  <a:srgbClr val="00B0F0"/>
                </a:solidFill>
              </a:rPr>
              <a:t>Фотосинтеза се одвија и зими испод леда. </a:t>
            </a:r>
          </a:p>
          <a:p>
            <a:r>
              <a:rPr lang="sr-Cyrl-RS" smtClean="0"/>
              <a:t>У овом делу многобројне су животињске врсте које срећемо и у барама – </a:t>
            </a:r>
            <a:r>
              <a:rPr lang="sr-Cyrl-R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ротаторије, рачићи, сунђери причвршћени за биљке, барске шкољке, барски пужеви, жабе, инсекти (нпр гњурци) и ларве инсеката (нпр вилиних коњица). Ту се мресте и многе рибе</a:t>
            </a:r>
            <a:r>
              <a:rPr lang="sr-Cyrl-RS" smtClean="0"/>
              <a:t>.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256584"/>
          </a:xfrm>
        </p:spPr>
        <p:txBody>
          <a:bodyPr>
            <a:normAutofit fontScale="70000" lnSpcReduction="20000"/>
          </a:bodyPr>
          <a:lstStyle/>
          <a:p>
            <a:r>
              <a:rPr lang="sr-Cyrl-RS" b="1" smtClean="0">
                <a:solidFill>
                  <a:srgbClr val="FF0000"/>
                </a:solidFill>
              </a:rPr>
              <a:t>Сублиторал </a:t>
            </a:r>
            <a:r>
              <a:rPr lang="sr-Cyrl-RS" smtClean="0"/>
              <a:t>(налази се испод зоне литорала): нестаје вегетација (нема продора светлости); присутни су мекушци – </a:t>
            </a:r>
            <a:r>
              <a:rPr lang="sr-Cyrl-RS" smtClean="0">
                <a:solidFill>
                  <a:srgbClr val="FFFF00"/>
                </a:solidFill>
              </a:rPr>
              <a:t>пужеви и шкољке и њихове љуштуре, пузећи рачићи, пијавице, олигохете</a:t>
            </a:r>
            <a:r>
              <a:rPr lang="sr-Cyrl-RS" smtClean="0"/>
              <a:t>, итд</a:t>
            </a:r>
          </a:p>
          <a:p>
            <a:r>
              <a:rPr lang="sr-Cyrl-RS" b="1" smtClean="0">
                <a:solidFill>
                  <a:srgbClr val="FF0000"/>
                </a:solidFill>
              </a:rPr>
              <a:t>Профундал </a:t>
            </a:r>
            <a:r>
              <a:rPr lang="sr-Cyrl-RS" smtClean="0"/>
              <a:t>(дно језера): нема светлости, муљевито. </a:t>
            </a:r>
            <a:r>
              <a:rPr lang="sr-Cyrl-RS" b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Муљ</a:t>
            </a:r>
            <a:r>
              <a:rPr lang="sr-Cyrl-RS" smtClean="0"/>
              <a:t> чине остаци биљака и животиња, планктона, земље. Бројне су </a:t>
            </a:r>
            <a:r>
              <a:rPr lang="sr-Cyrl-R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бактерије, реликтне врсте пужева, рачића, олигохета, пијавице</a:t>
            </a:r>
          </a:p>
          <a:p>
            <a:r>
              <a:rPr lang="sr-Cyrl-RS" smtClean="0"/>
              <a:t>Планктон или заједница лебдећих  микроскопских организама заступљена је на целој површини језера а чине га: </a:t>
            </a:r>
            <a:r>
              <a:rPr lang="sr-Cyrl-RS" smtClean="0">
                <a:solidFill>
                  <a:srgbClr val="00B050"/>
                </a:solidFill>
              </a:rPr>
              <a:t>ФИТОПЛАНКТОН</a:t>
            </a:r>
            <a:r>
              <a:rPr lang="sr-Cyrl-RS" smtClean="0"/>
              <a:t>  - микроскопске алге и бактерије и </a:t>
            </a:r>
            <a:r>
              <a:rPr lang="sr-Cyrl-RS" smtClean="0">
                <a:solidFill>
                  <a:srgbClr val="FF0000"/>
                </a:solidFill>
              </a:rPr>
              <a:t>ЗООПЛАНКТОН</a:t>
            </a:r>
            <a:r>
              <a:rPr lang="sr-Cyrl-RS" smtClean="0"/>
              <a:t> – микроскопске протозое, животињице цилијате (парамецијум), ротаторије, копеподе.</a:t>
            </a:r>
          </a:p>
          <a:p>
            <a:r>
              <a:rPr lang="sr-Cyrl-RS" smtClean="0"/>
              <a:t>Од риба у језерима заступљени су грабљивице: </a:t>
            </a:r>
            <a:r>
              <a:rPr lang="sr-Cyrl-R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смуђ, штука, сом, манић, терпан, бас, црвенперка, кечига; биљоједи и сваштоједи: шаран, бабушка, караш, </a:t>
            </a:r>
            <a:r>
              <a:rPr lang="sr-Cyrl-RS" smtClean="0"/>
              <a:t>итд.</a:t>
            </a: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Флора и фауна језера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3560"/>
            <a:ext cx="8820472" cy="4572000"/>
          </a:xfrm>
        </p:spPr>
        <p:txBody>
          <a:bodyPr>
            <a:normAutofit fontScale="85000" lnSpcReduction="20000"/>
          </a:bodyPr>
          <a:lstStyle/>
          <a:p>
            <a:r>
              <a:rPr lang="sr-Cyrl-RS" smtClean="0"/>
              <a:t>У екосистем језера умереног појаса укључене су и многе врсте које део свог живота проводе на сувом, као што су разни </a:t>
            </a:r>
            <a:r>
              <a:rPr lang="sr-Cyrl-RS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водоземци </a:t>
            </a:r>
            <a:r>
              <a:rPr lang="sr-Cyrl-RS" smtClean="0"/>
              <a:t>(</a:t>
            </a:r>
            <a:r>
              <a:rPr lang="sr-Cyrl-RS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жабе, даждевњаци</a:t>
            </a:r>
            <a:r>
              <a:rPr lang="sr-Cyrl-RS" smtClean="0"/>
              <a:t>), </a:t>
            </a:r>
            <a:r>
              <a:rPr lang="sr-Cyrl-RS" smtClean="0">
                <a:solidFill>
                  <a:srgbClr val="00B0F0"/>
                </a:solidFill>
              </a:rPr>
              <a:t>гмизавци (змије белоушка и смук, барске корњаче</a:t>
            </a:r>
            <a:r>
              <a:rPr lang="sr-Cyrl-RS" smtClean="0"/>
              <a:t>), </a:t>
            </a:r>
            <a:r>
              <a:rPr lang="sr-Cyrl-RS" smtClean="0">
                <a:solidFill>
                  <a:srgbClr val="00B050"/>
                </a:solidFill>
              </a:rPr>
              <a:t>барске и језерске птице </a:t>
            </a:r>
            <a:r>
              <a:rPr lang="sr-Cyrl-RS" smtClean="0"/>
              <a:t>- које се хране језерском вегетацијом (</a:t>
            </a:r>
            <a:r>
              <a:rPr lang="sr-Cyrl-RS" smtClean="0">
                <a:solidFill>
                  <a:srgbClr val="00B050"/>
                </a:solidFill>
              </a:rPr>
              <a:t>пловуше, лабудови, барске коке, дивље патке</a:t>
            </a:r>
            <a:r>
              <a:rPr lang="sr-Cyrl-RS" smtClean="0"/>
              <a:t>) или грабљивице које се хране рибом (</a:t>
            </a:r>
            <a:r>
              <a:rPr lang="sr-Cyrl-RS" smtClean="0">
                <a:solidFill>
                  <a:srgbClr val="00B050"/>
                </a:solidFill>
              </a:rPr>
              <a:t>роде, чапље, гакови, водомари, корморани, орао белорепан</a:t>
            </a:r>
            <a:r>
              <a:rPr lang="sr-Cyrl-RS" smtClean="0"/>
              <a:t>); од сисара могу се срести </a:t>
            </a:r>
            <a:r>
              <a:rPr lang="sr-Cyrl-RS" smtClean="0">
                <a:solidFill>
                  <a:srgbClr val="FFC000"/>
                </a:solidFill>
              </a:rPr>
              <a:t>глодари - дабар, бизамски пацов, и грабљивица - видра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Флора и фауна језера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БАРЕ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4572000"/>
          </a:xfrm>
        </p:spPr>
        <p:txBody>
          <a:bodyPr>
            <a:normAutofit lnSpcReduction="10000"/>
          </a:bodyPr>
          <a:lstStyle/>
          <a:p>
            <a:r>
              <a:rPr lang="sr-Cyrl-RS" smtClean="0"/>
              <a:t>Може се рећи да су </a:t>
            </a:r>
            <a:r>
              <a:rPr lang="sr-Cyrl-RS" smtClean="0">
                <a:solidFill>
                  <a:srgbClr val="FFC000"/>
                </a:solidFill>
              </a:rPr>
              <a:t>баре последљи стадијум еволуције односно зарастања језера</a:t>
            </a:r>
            <a:r>
              <a:rPr lang="sr-Cyrl-RS" smtClean="0"/>
              <a:t> и прелазе у сувоземни екосистем. Баре су слични екосистеми као језера али без дна! </a:t>
            </a:r>
            <a:r>
              <a:rPr lang="sr-Cyrl-RS" smtClean="0">
                <a:solidFill>
                  <a:srgbClr val="FFC000"/>
                </a:solidFill>
              </a:rPr>
              <a:t>Нема дубинске зоне</a:t>
            </a:r>
            <a:r>
              <a:rPr lang="sr-Cyrl-RS" smtClean="0"/>
              <a:t>, већ је дно обрасло вегетацијом јер светлост продире до дна. Стога су и биљне и животињске врсте исте као у језерским.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ТЕКУЋЕ ВОДЕ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748464" cy="5518848"/>
          </a:xfrm>
        </p:spPr>
        <p:txBody>
          <a:bodyPr>
            <a:noAutofit/>
          </a:bodyPr>
          <a:lstStyle/>
          <a:p>
            <a:r>
              <a:rPr lang="sr-Cyrl-RS" sz="1700" smtClean="0"/>
              <a:t>Ту спадају </a:t>
            </a:r>
            <a:r>
              <a:rPr lang="sr-Cyrl-RS" sz="1700" smtClean="0">
                <a:solidFill>
                  <a:srgbClr val="00B0F0"/>
                </a:solidFill>
              </a:rPr>
              <a:t>извори, слапови, потоци и реке</a:t>
            </a:r>
            <a:r>
              <a:rPr lang="sr-Cyrl-RS" sz="1700" smtClean="0"/>
              <a:t>. Услови станишта ушћа реке су другачији него на изворишту или у планинском делу тока у односу на равничарски део (дубина, брзина, температура, провидност, расворене соли и гасови, речно дно).</a:t>
            </a:r>
            <a:endParaRPr lang="sr-Latn-RS" sz="1700" smtClean="0"/>
          </a:p>
          <a:p>
            <a:r>
              <a:rPr lang="sr-Cyrl-RS" sz="1700" smtClean="0"/>
              <a:t>Извори су места где подземна вода избија на површину земље. Становници извора су </a:t>
            </a:r>
            <a:r>
              <a:rPr lang="sr-Cyrl-RS" sz="1700" smtClean="0">
                <a:solidFill>
                  <a:srgbClr val="00B0F0"/>
                </a:solidFill>
              </a:rPr>
              <a:t>најчешће алге, бактерије и маховине прилагођене на одређену температуру извора </a:t>
            </a:r>
            <a:r>
              <a:rPr lang="sr-Cyrl-RS" sz="1700" smtClean="0"/>
              <a:t>(термални или хладни извори). </a:t>
            </a:r>
          </a:p>
          <a:p>
            <a:r>
              <a:rPr lang="sr-Cyrl-RS" sz="1700" smtClean="0"/>
              <a:t>У планинским потоцима флора и фауна прилагођене су бистрој, хладној брзој води богатој кисеоником. На ове услове адаптирана је нпр </a:t>
            </a:r>
            <a:r>
              <a:rPr lang="sr-Cyrl-RS" sz="1700" smtClean="0">
                <a:solidFill>
                  <a:srgbClr val="00B050"/>
                </a:solidFill>
              </a:rPr>
              <a:t>поточна пастрмка </a:t>
            </a:r>
            <a:r>
              <a:rPr lang="sr-Cyrl-RS" sz="1700" smtClean="0"/>
              <a:t>која може да се одупре јакој струји воде; на дну су чврсто причвршћене </a:t>
            </a:r>
            <a:r>
              <a:rPr lang="sr-Cyrl-RS" sz="1700" smtClean="0">
                <a:solidFill>
                  <a:srgbClr val="00B050"/>
                </a:solidFill>
              </a:rPr>
              <a:t>алге и маховине и ларве неких инсеката</a:t>
            </a:r>
            <a:r>
              <a:rPr lang="sr-Cyrl-RS" sz="1700" smtClean="0"/>
              <a:t>, док је виших биљака мање. </a:t>
            </a:r>
            <a:r>
              <a:rPr lang="sr-Cyrl-RS" sz="1700" smtClean="0">
                <a:solidFill>
                  <a:srgbClr val="FF0000"/>
                </a:solidFill>
              </a:rPr>
              <a:t>НЕМА ПЛАНКТОНА</a:t>
            </a:r>
            <a:r>
              <a:rPr lang="sr-Cyrl-RS" sz="1700" smtClean="0"/>
              <a:t>!</a:t>
            </a:r>
          </a:p>
          <a:p>
            <a:r>
              <a:rPr lang="sr-Cyrl-RS" sz="1700" smtClean="0"/>
              <a:t>У нижим токовима реке су мирније, количина воде је већа, дно је шљунковито, муљевито или песковито а температура воде се више колеба током године. Зато се на дну срећу облици који се заривају у подлогу - чланковити црви олигохете, шкољке. </a:t>
            </a:r>
            <a:r>
              <a:rPr lang="sr-Cyrl-RS" sz="1700" smtClean="0">
                <a:solidFill>
                  <a:srgbClr val="FFC000"/>
                </a:solidFill>
              </a:rPr>
              <a:t>Флора и фауна су сличне језерској или барској, развијена је ПЛАНКТОНСКА заједница.</a:t>
            </a:r>
            <a:r>
              <a:rPr lang="sr-Cyrl-RS" sz="1700" smtClean="0"/>
              <a:t> На обалном делу расте хидрофитна вегетација слична језерској</a:t>
            </a:r>
            <a:endParaRPr lang="en-US"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ПОДЗЕМНЕ ВОДЕ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374832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>
                <a:solidFill>
                  <a:srgbClr val="FF0000"/>
                </a:solidFill>
              </a:rPr>
              <a:t>Одсуство светлости</a:t>
            </a:r>
            <a:r>
              <a:rPr lang="sr-Cyrl-RS" smtClean="0"/>
              <a:t>! – </a:t>
            </a:r>
            <a:r>
              <a:rPr lang="sr-Cyrl-RS" smtClean="0">
                <a:solidFill>
                  <a:srgbClr val="99FF33"/>
                </a:solidFill>
              </a:rPr>
              <a:t>скоро потпуно одсуство ЗЕЛЕНИХ БИЉАКА</a:t>
            </a:r>
            <a:r>
              <a:rPr lang="sr-Cyrl-RS" smtClean="0"/>
              <a:t>→нема органске продукције → сиромашне хранљивим материјама! Присутне су </a:t>
            </a:r>
            <a:r>
              <a:rPr lang="sr-Cyrl-RS" smtClean="0">
                <a:solidFill>
                  <a:srgbClr val="99FF33"/>
                </a:solidFill>
              </a:rPr>
              <a:t>бактерије, ретке гљиве, алге и маховине</a:t>
            </a:r>
            <a:r>
              <a:rPr lang="sr-Cyrl-RS" smtClean="0"/>
              <a:t>.</a:t>
            </a:r>
          </a:p>
          <a:p>
            <a:r>
              <a:rPr lang="sr-Cyrl-RS" smtClean="0"/>
              <a:t>Исхрана се базира на оно што доспе са површине Земље: </a:t>
            </a:r>
            <a:r>
              <a:rPr lang="sr-Cyrl-RS" smtClean="0">
                <a:solidFill>
                  <a:srgbClr val="99FF33"/>
                </a:solidFill>
              </a:rPr>
              <a:t>гљиве и на угинулу материју</a:t>
            </a:r>
            <a:r>
              <a:rPr lang="sr-Cyrl-RS" smtClean="0"/>
              <a:t>.</a:t>
            </a:r>
          </a:p>
          <a:p>
            <a:r>
              <a:rPr lang="sr-Cyrl-RS" smtClean="0"/>
              <a:t>Ниске температуре</a:t>
            </a:r>
          </a:p>
          <a:p>
            <a:r>
              <a:rPr lang="sr-Cyrl-RS" smtClean="0"/>
              <a:t>Мала разноврсност биљног и животињског света</a:t>
            </a:r>
          </a:p>
          <a:p>
            <a:r>
              <a:rPr lang="sr-Cyrl-RS" smtClean="0"/>
              <a:t>Ретке животиње прилагођене на ниске температуре и живот у мраку – </a:t>
            </a:r>
            <a:r>
              <a:rPr lang="sr-Cyrl-RS" smtClean="0">
                <a:solidFill>
                  <a:srgbClr val="99FF33"/>
                </a:solidFill>
              </a:rPr>
              <a:t>одсуство пигмента на површини тела, закржљале очи или их нема: рачићи копеподе, разне врсте црва, пужева, риба, водоземаца - човечја рибица у Постојинској пећини</a:t>
            </a:r>
          </a:p>
          <a:p>
            <a:r>
              <a:rPr lang="sr-Cyrl-RS" smtClean="0"/>
              <a:t>Због дуге изолованости од остатка света, честе су </a:t>
            </a:r>
            <a:r>
              <a:rPr lang="sr-Cyrl-RS" smtClean="0">
                <a:solidFill>
                  <a:srgbClr val="99FF33"/>
                </a:solidFill>
              </a:rPr>
              <a:t>реликтне и ендемичне врсте </a:t>
            </a:r>
            <a:endParaRPr lang="en-US">
              <a:solidFill>
                <a:srgbClr val="99FF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БИОСФЕРА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mtClean="0"/>
              <a:t>Површину Земље у распону од 11 километара од дна океана до око 17 километара изнад земље насељавају жива бића у разним облицима и тај простор насељен  живим бићима назива се </a:t>
            </a:r>
            <a:r>
              <a:rPr lang="sr-Cyrl-RS" smtClean="0">
                <a:solidFill>
                  <a:schemeClr val="tx2">
                    <a:lumMod val="50000"/>
                  </a:schemeClr>
                </a:solidFill>
              </a:rPr>
              <a:t>БИОСФЕРА. Биосфера обухвата доње делове атмосфере, хидросферу и горње делове литосфере (земљине коре</a:t>
            </a:r>
            <a:r>
              <a:rPr lang="sr-Cyrl-RS" smtClean="0"/>
              <a:t>). </a:t>
            </a:r>
          </a:p>
          <a:p>
            <a:r>
              <a:rPr lang="sr-Cyrl-CS" sz="2800" smtClean="0"/>
              <a:t>Све ове компоненете биосфере међусобно су везане </a:t>
            </a:r>
            <a:r>
              <a:rPr lang="sr-Cyrl-CS" sz="3200" smtClean="0">
                <a:solidFill>
                  <a:srgbClr val="C00000"/>
                </a:solidFill>
              </a:rPr>
              <a:t>биогеохемијским циклусима, разменом материје и енергије</a:t>
            </a:r>
            <a:r>
              <a:rPr lang="sr-Cyrl-CS" sz="2800" smtClean="0"/>
              <a:t>.</a:t>
            </a:r>
          </a:p>
          <a:p>
            <a:pPr lvl="0"/>
            <a:r>
              <a:rPr lang="sr-Cyrl-CS" sz="3200" smtClean="0">
                <a:solidFill>
                  <a:srgbClr val="00B050"/>
                </a:solidFill>
              </a:rPr>
              <a:t>Основну структурну јединицу биосфере чини екосистем.</a:t>
            </a:r>
            <a:endParaRPr lang="en-US" sz="3200" smtClean="0">
              <a:solidFill>
                <a:srgbClr val="00B050"/>
              </a:solidFill>
            </a:endParaRPr>
          </a:p>
          <a:p>
            <a:pPr lvl="0"/>
            <a:r>
              <a:rPr lang="sr-Cyrl-CS" sz="3200" smtClean="0"/>
              <a:t>Биосфера је настала као резултат активности живих организама и процеса размене материје и енергије између њих и околне неживе средине</a:t>
            </a:r>
            <a:r>
              <a:rPr lang="sr-Cyrl-CS" sz="320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3200" smtClean="0">
              <a:solidFill>
                <a:prstClr val="black"/>
              </a:solidFill>
            </a:endParaRPr>
          </a:p>
          <a:p>
            <a:endParaRPr lang="sr-Cyrl-R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560"/>
            <a:ext cx="8676456" cy="4572000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/>
              <a:t>Практично све групе животиња су заступљене неким својим врстама у морској средини</a:t>
            </a:r>
          </a:p>
          <a:p>
            <a:r>
              <a:rPr lang="sr-Cyrl-RS" smtClean="0"/>
              <a:t>Већина група биљака такође има своје представнике међу морским врстама сем папрати и цветница</a:t>
            </a:r>
            <a:endParaRPr lang="en-US" smtClean="0"/>
          </a:p>
          <a:p>
            <a:r>
              <a:rPr lang="sr-Cyrl-RS" smtClean="0"/>
              <a:t>Примарна органска продукција је нижа него на копну</a:t>
            </a:r>
          </a:p>
          <a:p>
            <a:r>
              <a:rPr lang="sr-Cyrl-RS" smtClean="0"/>
              <a:t>Примарни произвођачи су углавном једноћелијске алге (вишећелијске алге су у приобалном подручју) – не изграђују станиште као што то чине биљке на копну (нпр. шума)</a:t>
            </a:r>
          </a:p>
          <a:p>
            <a:r>
              <a:rPr lang="sr-Cyrl-RS" smtClean="0"/>
              <a:t>Географске баријере (рељеф) нису тако јасно изражене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mtClean="0">
                <a:solidFill>
                  <a:srgbClr val="FFC000"/>
                </a:solidFill>
              </a:rPr>
              <a:t>Баријере</a:t>
            </a:r>
            <a:r>
              <a:rPr lang="sr-Cyrl-RS" smtClean="0"/>
              <a:t> за распрострањење живог света у океанима и морима представљају:</a:t>
            </a:r>
          </a:p>
          <a:p>
            <a:r>
              <a:rPr lang="sr-Cyrl-RS" smtClean="0">
                <a:solidFill>
                  <a:srgbClr val="FFC000"/>
                </a:solidFill>
              </a:rPr>
              <a:t>Копнене масе</a:t>
            </a:r>
          </a:p>
          <a:p>
            <a:r>
              <a:rPr lang="sr-Cyrl-RS" smtClean="0">
                <a:solidFill>
                  <a:srgbClr val="FFC000"/>
                </a:solidFill>
              </a:rPr>
              <a:t>Температура</a:t>
            </a:r>
          </a:p>
          <a:p>
            <a:r>
              <a:rPr lang="sr-Cyrl-RS" smtClean="0">
                <a:solidFill>
                  <a:srgbClr val="FFC000"/>
                </a:solidFill>
              </a:rPr>
              <a:t>Дубина (притисак)</a:t>
            </a:r>
          </a:p>
          <a:p>
            <a:r>
              <a:rPr lang="sr-Cyrl-RS" smtClean="0">
                <a:solidFill>
                  <a:srgbClr val="FFC000"/>
                </a:solidFill>
              </a:rPr>
              <a:t>Количина светлости, </a:t>
            </a:r>
          </a:p>
          <a:p>
            <a:r>
              <a:rPr lang="sr-Cyrl-RS" smtClean="0">
                <a:solidFill>
                  <a:srgbClr val="FFC000"/>
                </a:solidFill>
              </a:rPr>
              <a:t>Струје, </a:t>
            </a:r>
          </a:p>
          <a:p>
            <a:r>
              <a:rPr lang="sr-Cyrl-RS" smtClean="0">
                <a:solidFill>
                  <a:srgbClr val="FFC000"/>
                </a:solidFill>
              </a:rPr>
              <a:t>Подлога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560"/>
            <a:ext cx="8676456" cy="4572000"/>
          </a:xfrm>
        </p:spPr>
        <p:txBody>
          <a:bodyPr/>
          <a:lstStyle/>
          <a:p>
            <a:r>
              <a:rPr lang="sr-Cyrl-RS" smtClean="0"/>
              <a:t>И овде се разликују зоне са својом карактеристичном флором и фауном: </a:t>
            </a:r>
          </a:p>
          <a:p>
            <a:r>
              <a:rPr lang="sr-Cyrl-RS" smtClean="0"/>
              <a:t>Обалска зона – </a:t>
            </a:r>
            <a:r>
              <a:rPr lang="sr-Cyrl-RS" smtClean="0">
                <a:solidFill>
                  <a:srgbClr val="FF0000"/>
                </a:solidFill>
              </a:rPr>
              <a:t>литорал</a:t>
            </a:r>
            <a:r>
              <a:rPr lang="sr-Cyrl-RS" smtClean="0"/>
              <a:t> </a:t>
            </a:r>
          </a:p>
          <a:p>
            <a:r>
              <a:rPr lang="sr-Cyrl-RS" smtClean="0"/>
              <a:t>Дно - </a:t>
            </a:r>
            <a:r>
              <a:rPr lang="sr-Cyrl-RS" smtClean="0">
                <a:solidFill>
                  <a:srgbClr val="FF0000"/>
                </a:solidFill>
              </a:rPr>
              <a:t>бентал </a:t>
            </a:r>
          </a:p>
          <a:p>
            <a:r>
              <a:rPr lang="sr-Cyrl-RS" smtClean="0"/>
              <a:t>Водена маса отвореног мора  - </a:t>
            </a:r>
            <a:r>
              <a:rPr lang="sr-Cyrl-RS" smtClean="0">
                <a:solidFill>
                  <a:srgbClr val="FF0000"/>
                </a:solidFill>
              </a:rPr>
              <a:t>пелагијал</a:t>
            </a:r>
          </a:p>
          <a:p>
            <a:r>
              <a:rPr lang="sr-Cyrl-RS" smtClean="0"/>
              <a:t>Врло велике дубине се означавају као </a:t>
            </a:r>
            <a:r>
              <a:rPr lang="sr-Cyrl-RS" smtClean="0">
                <a:solidFill>
                  <a:srgbClr val="FF0000"/>
                </a:solidFill>
              </a:rPr>
              <a:t>абисал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820472" cy="3672408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>
                <a:solidFill>
                  <a:srgbClr val="FF0000"/>
                </a:solidFill>
              </a:rPr>
              <a:t>Литорал</a:t>
            </a:r>
            <a:r>
              <a:rPr lang="sr-Cyrl-RS" smtClean="0"/>
              <a:t> карактерише </a:t>
            </a:r>
            <a:r>
              <a:rPr lang="sr-Cyrl-RS" smtClean="0">
                <a:solidFill>
                  <a:srgbClr val="00B050"/>
                </a:solidFill>
              </a:rPr>
              <a:t>смена плиме и осеке</a:t>
            </a:r>
            <a:r>
              <a:rPr lang="sr-Cyrl-RS" smtClean="0"/>
              <a:t>, односно за време осеке овај део је на сувом а за време плиме под водом; обиље светла и хранљивих материја (донетих рекама) условљава да је живи свет овог дела врло богат и води </a:t>
            </a:r>
            <a:r>
              <a:rPr lang="sr-Cyrl-RS" smtClean="0">
                <a:solidFill>
                  <a:srgbClr val="00B050"/>
                </a:solidFill>
              </a:rPr>
              <a:t>амфибијски начин живота: </a:t>
            </a:r>
            <a:r>
              <a:rPr lang="sr-Cyrl-RS" smtClean="0"/>
              <a:t>мноштво </a:t>
            </a:r>
            <a:r>
              <a:rPr lang="sr-Cyrl-RS" smtClean="0">
                <a:solidFill>
                  <a:srgbClr val="FFFF00"/>
                </a:solidFill>
              </a:rPr>
              <a:t>вишећелијских алги </a:t>
            </a:r>
            <a:r>
              <a:rPr lang="sr-Cyrl-RS" smtClean="0"/>
              <a:t>које покривају и штите од исушивања (за време осеке) многобројне животиње: </a:t>
            </a:r>
            <a:r>
              <a:rPr lang="sr-Cyrl-RS" smtClean="0">
                <a:solidFill>
                  <a:srgbClr val="FFFF00"/>
                </a:solidFill>
              </a:rPr>
              <a:t>мекушце (шкољке, пужеве), црве, рачиће, сунђере; </a:t>
            </a:r>
            <a:r>
              <a:rPr lang="sr-Cyrl-RS" smtClean="0"/>
              <a:t>за време плиме овде су многобројне и </a:t>
            </a:r>
            <a:r>
              <a:rPr lang="sr-Cyrl-RS" smtClean="0">
                <a:solidFill>
                  <a:srgbClr val="FFFF00"/>
                </a:solidFill>
              </a:rPr>
              <a:t>рибе </a:t>
            </a:r>
            <a:r>
              <a:rPr lang="sr-Cyrl-RS" smtClean="0"/>
              <a:t>због обиља хране.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  <p:pic>
        <p:nvPicPr>
          <p:cNvPr id="5" name="Picture 4" descr="&amp;Rcy;&amp;iecy;&amp;zcy;&amp;ucy;&amp;lcy;&amp;tcy;&amp;acy;&amp;tcy; &amp;scy;&amp;lcy;&amp;icy;&amp;kcy;&amp;acy; &amp;zcy;&amp;acy; ocean coast low tide seag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456384" cy="2304257"/>
          </a:xfrm>
          <a:prstGeom prst="rect">
            <a:avLst/>
          </a:prstGeom>
          <a:noFill/>
        </p:spPr>
      </p:pic>
      <p:pic>
        <p:nvPicPr>
          <p:cNvPr id="4098" name="Picture 2" descr="&amp;Rcy;&amp;iecy;&amp;zcy;&amp;ucy;&amp;lcy;&amp;tcy;&amp;acy;&amp;tcy; &amp;scy;&amp;lcy;&amp;icy;&amp;kcy;&amp;acy; &amp;zcy;&amp;acy; ocean coast low tide anim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77072"/>
            <a:ext cx="3171825" cy="2381250"/>
          </a:xfrm>
          <a:prstGeom prst="rect">
            <a:avLst/>
          </a:prstGeom>
          <a:noFill/>
        </p:spPr>
      </p:pic>
      <p:pic>
        <p:nvPicPr>
          <p:cNvPr id="4100" name="Picture 4" descr="&amp;Rcy;&amp;iecy;&amp;zcy;&amp;ucy;&amp;lcy;&amp;tcy;&amp;acy;&amp;tcy; &amp;scy;&amp;lcy;&amp;icy;&amp;kcy;&amp;acy; &amp;zcy;&amp;acy; tide pool fish"/>
          <p:cNvPicPr>
            <a:picLocks noChangeAspect="1" noChangeArrowheads="1"/>
          </p:cNvPicPr>
          <p:nvPr/>
        </p:nvPicPr>
        <p:blipFill>
          <a:blip r:embed="rId4" cstate="print"/>
          <a:srcRect l="11496" r="12630"/>
          <a:stretch>
            <a:fillRect/>
          </a:stretch>
        </p:blipFill>
        <p:spPr bwMode="auto">
          <a:xfrm>
            <a:off x="6767736" y="4149080"/>
            <a:ext cx="2376264" cy="234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877272"/>
          </a:xfrm>
        </p:spPr>
        <p:txBody>
          <a:bodyPr>
            <a:normAutofit fontScale="85000" lnSpcReduction="20000"/>
          </a:bodyPr>
          <a:lstStyle/>
          <a:p>
            <a:r>
              <a:rPr lang="sr-Cyrl-RS" smtClean="0">
                <a:solidFill>
                  <a:srgbClr val="FF0000"/>
                </a:solidFill>
              </a:rPr>
              <a:t>Корални спрудови </a:t>
            </a:r>
            <a:r>
              <a:rPr lang="sr-Cyrl-RS" smtClean="0"/>
              <a:t>представљају посебан екосистем веома богат врстама (око 25% свих морских врста живи ту), па их називају и тропским шумама мора</a:t>
            </a:r>
          </a:p>
          <a:p>
            <a:r>
              <a:rPr lang="sr-Cyrl-RS" smtClean="0"/>
              <a:t>Налазе се у плитким осветљеним приобалним водама океана и мора тропског појаса, </a:t>
            </a:r>
            <a:r>
              <a:rPr lang="sr-Cyrl-RS" smtClean="0"/>
              <a:t>нарочито индо-пацифичке области, јер </a:t>
            </a:r>
            <a:r>
              <a:rPr lang="sr-Cyrl-RS" smtClean="0"/>
              <a:t>корали спадају у </a:t>
            </a:r>
            <a:r>
              <a:rPr lang="sr-Cyrl-RS" smtClean="0">
                <a:solidFill>
                  <a:srgbClr val="FF0000"/>
                </a:solidFill>
              </a:rPr>
              <a:t>стенотермне</a:t>
            </a:r>
            <a:r>
              <a:rPr lang="sr-Cyrl-RS" smtClean="0"/>
              <a:t> организме – толеришу минимална колебања температуре 20-23˚С </a:t>
            </a:r>
          </a:p>
          <a:p>
            <a:r>
              <a:rPr lang="sr-Cyrl-RS" smtClean="0">
                <a:solidFill>
                  <a:srgbClr val="00B050"/>
                </a:solidFill>
              </a:rPr>
              <a:t>Корали су животиње</a:t>
            </a:r>
            <a:r>
              <a:rPr lang="sr-Cyrl-RS" smtClean="0"/>
              <a:t>, бескичмењаци из групе жарњака односно дупљара, који граде велике разгранате колоније од кречњачког егзоскелета. Међу коралима склониште и храну налазе многе животиње: рибе, мекушци, црви, рачићи, бодљокошци, сунђери, итд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КОРАЛНИ СПРУДОВИ</a:t>
            </a:r>
            <a:endParaRPr lang="en-US"/>
          </a:p>
        </p:txBody>
      </p:sp>
      <p:pic>
        <p:nvPicPr>
          <p:cNvPr id="1026" name="Picture 2" descr="Blue Linckia Star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304256" cy="3068850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2/2e/Coral_Outcrop_Flynn_Re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4"/>
            <a:ext cx="4248472" cy="3188031"/>
          </a:xfrm>
          <a:prstGeom prst="rect">
            <a:avLst/>
          </a:prstGeom>
          <a:noFill/>
        </p:spPr>
      </p:pic>
      <p:pic>
        <p:nvPicPr>
          <p:cNvPr id="1028" name="Picture 4" descr="&amp;Rcy;&amp;iecy;&amp;zcy;&amp;ucy;&amp;lcy;&amp;tcy;&amp;acy;&amp;tcy; &amp;scy;&amp;lcy;&amp;icy;&amp;kcy;&amp;acy; &amp;zcy;&amp;acy; coral POLYP anat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23288"/>
            <a:ext cx="3851920" cy="28906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458112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Изглед појединачних коралних полипа који граде колонију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ЖИВОТИЊЕ КОРАЛНИХ СПРУДОВА</a:t>
            </a:r>
            <a:endParaRPr lang="en-US"/>
          </a:p>
        </p:txBody>
      </p:sp>
      <p:pic>
        <p:nvPicPr>
          <p:cNvPr id="53252" name="Picture 4" descr="&amp;Rcy;&amp;iecy;&amp;zcy;&amp;ucy;&amp;lcy;&amp;tcy;&amp;acy;&amp;tcy; &amp;scy;&amp;lcy;&amp;icy;&amp;kcy;&amp;acy; &amp;zcy;&amp;acy; animals of coral re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753802" cy="18448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429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Морска корњача</a:t>
            </a:r>
            <a:endParaRPr lang="en-US"/>
          </a:p>
        </p:txBody>
      </p:sp>
      <p:pic>
        <p:nvPicPr>
          <p:cNvPr id="53254" name="Picture 6" descr="dugong feeding on seagr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2232248" cy="223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21166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Дугонг – сродник слонова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91880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Морски јеж</a:t>
            </a:r>
            <a:endParaRPr lang="en-US"/>
          </a:p>
        </p:txBody>
      </p:sp>
      <p:pic>
        <p:nvPicPr>
          <p:cNvPr id="53258" name="Picture 10" descr="&amp;Rcy;&amp;iecy;&amp;zcy;&amp;ucy;&amp;lcy;&amp;tcy;&amp;acy;&amp;tcy; &amp;scy;&amp;lcy;&amp;icy;&amp;kcy;&amp;acy; &amp;zcy;&amp;acy; sea urch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3201617" cy="2124101"/>
          </a:xfrm>
          <a:prstGeom prst="rect">
            <a:avLst/>
          </a:prstGeom>
          <a:noFill/>
        </p:spPr>
      </p:pic>
      <p:pic>
        <p:nvPicPr>
          <p:cNvPr id="53262" name="Picture 14" descr="&amp;Rcy;&amp;iecy;&amp;zcy;&amp;ucy;&amp;lcy;&amp;tcy;&amp;acy;&amp;tcy; &amp;scy;&amp;lcy;&amp;icy;&amp;kcy;&amp;acy; &amp;zcy;&amp;acy; octop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2729" y="4221088"/>
            <a:ext cx="3091271" cy="20608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88224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Хоботница</a:t>
            </a:r>
            <a:endParaRPr lang="en-US"/>
          </a:p>
        </p:txBody>
      </p:sp>
      <p:pic>
        <p:nvPicPr>
          <p:cNvPr id="53264" name="Picture 16" descr="&amp;Rcy;&amp;iecy;&amp;zcy;&amp;ucy;&amp;lcy;&amp;tcy;&amp;acy;&amp;tcy; &amp;scy;&amp;lcy;&amp;icy;&amp;kcy;&amp;acy; &amp;zcy;&amp;acy; coral reef fi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556792"/>
            <a:ext cx="2987824" cy="213342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372200" y="3789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Риба кловн</a:t>
            </a:r>
            <a:endParaRPr lang="en-US"/>
          </a:p>
        </p:txBody>
      </p:sp>
      <p:pic>
        <p:nvPicPr>
          <p:cNvPr id="53266" name="Picture 18" descr="&amp;Rcy;&amp;iecy;&amp;zcy;&amp;ucy;&amp;lcy;&amp;tcy;&amp;acy;&amp;tcy; &amp;scy;&amp;lcy;&amp;icy;&amp;kcy;&amp;acy; &amp;zcy;&amp;acy; coral reef predato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484784"/>
            <a:ext cx="3024335" cy="201622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63888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Моруна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4093712"/>
          </a:xfrm>
        </p:spPr>
        <p:txBody>
          <a:bodyPr>
            <a:normAutofit fontScale="70000" lnSpcReduction="20000"/>
          </a:bodyPr>
          <a:lstStyle/>
          <a:p>
            <a:r>
              <a:rPr lang="sr-Cyrl-RS" smtClean="0"/>
              <a:t>Састав </a:t>
            </a:r>
            <a:r>
              <a:rPr lang="sr-Cyrl-RS" smtClean="0">
                <a:solidFill>
                  <a:srgbClr val="FFFF00"/>
                </a:solidFill>
              </a:rPr>
              <a:t>живог света дна (бентоса</a:t>
            </a:r>
            <a:r>
              <a:rPr lang="sr-Cyrl-RS" smtClean="0"/>
              <a:t>) зависи од дубине односно продора светлости: у </a:t>
            </a:r>
            <a:r>
              <a:rPr lang="sr-Cyrl-RS" smtClean="0">
                <a:solidFill>
                  <a:srgbClr val="FFFF00"/>
                </a:solidFill>
              </a:rPr>
              <a:t>литоралном делу вишећелијске алге (зелене, мрке, црвене) </a:t>
            </a:r>
            <a:r>
              <a:rPr lang="sr-Cyrl-RS" smtClean="0"/>
              <a:t>причвршћене за дно граде подводне ливаде; простиру се до дубине где је фотосинтеза могућа (макс. 200 метара)</a:t>
            </a:r>
          </a:p>
          <a:p>
            <a:r>
              <a:rPr lang="sr-Cyrl-RS" smtClean="0">
                <a:solidFill>
                  <a:srgbClr val="FFFF00"/>
                </a:solidFill>
              </a:rPr>
              <a:t>Животиње</a:t>
            </a:r>
            <a:r>
              <a:rPr lang="sr-Cyrl-RS" smtClean="0"/>
              <a:t> су пак </a:t>
            </a:r>
            <a:r>
              <a:rPr lang="sr-Cyrl-RS" smtClean="0">
                <a:solidFill>
                  <a:srgbClr val="FFFF00"/>
                </a:solidFill>
              </a:rPr>
              <a:t>распрострањене по читавом дну</a:t>
            </a:r>
            <a:r>
              <a:rPr lang="sr-Cyrl-RS" smtClean="0"/>
              <a:t>, од литорала до дубинске, абисалне зоне; неке животиње су заривене у тло, неке граде кућице или цевчице у којима се скривају, а неке су покретне и пузе или клизе по дну; хране се филтрирајући муљ (биљним и животињским остацима) или активно лове: црви, сунђери, морске звезде, морски јежеви, морски краставци, ракови, лигње, хоботнице, раже, риба лист, итд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  <p:pic>
        <p:nvPicPr>
          <p:cNvPr id="5" name="Picture 6" descr="&amp;Rcy;&amp;iecy;&amp;zcy;&amp;ucy;&amp;lcy;&amp;tcy;&amp;acy;&amp;tcy; &amp;scy;&amp;lcy;&amp;icy;&amp;kcy;&amp;acy; &amp;zcy;&amp;acy; sea floor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808312" cy="1752387"/>
          </a:xfrm>
          <a:prstGeom prst="rect">
            <a:avLst/>
          </a:prstGeom>
          <a:noFill/>
        </p:spPr>
      </p:pic>
      <p:pic>
        <p:nvPicPr>
          <p:cNvPr id="6" name="Picture 8" descr="&amp;Rcy;&amp;iecy;&amp;zcy;&amp;ucy;&amp;lcy;&amp;tcy;&amp;acy;&amp;tcy; &amp;scy;&amp;lcy;&amp;icy;&amp;kcy;&amp;acy; &amp;zcy;&amp;acy; lob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2592288" cy="1945397"/>
          </a:xfrm>
          <a:prstGeom prst="rect">
            <a:avLst/>
          </a:prstGeom>
          <a:noFill/>
        </p:spPr>
      </p:pic>
      <p:pic>
        <p:nvPicPr>
          <p:cNvPr id="54274" name="Picture 2" descr="&amp;Rcy;&amp;iecy;&amp;zcy;&amp;ucy;&amp;lcy;&amp;tcy;&amp;acy;&amp;tcy; &amp;scy;&amp;lcy;&amp;icy;&amp;kcy;&amp;acy; &amp;zcy;&amp;acy; seas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0164"/>
            <a:ext cx="2699792" cy="21478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1840" y="14127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Ража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7784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Јастог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7784" y="53012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Морска звезда</a:t>
            </a:r>
            <a:endParaRPr lang="en-US"/>
          </a:p>
        </p:txBody>
      </p:sp>
      <p:pic>
        <p:nvPicPr>
          <p:cNvPr id="54276" name="Picture 4" descr="&amp;Rcy;&amp;iecy;&amp;zcy;&amp;ucy;&amp;lcy;&amp;tcy;&amp;acy;&amp;tcy; &amp;scy;&amp;lcy;&amp;icy;&amp;kcy;&amp;acy; &amp;zcy;&amp;acy; shellfish  under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653" y="836712"/>
            <a:ext cx="3132347" cy="20882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16016" y="13407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Шкољка</a:t>
            </a:r>
            <a:endParaRPr lang="en-US"/>
          </a:p>
        </p:txBody>
      </p:sp>
      <p:pic>
        <p:nvPicPr>
          <p:cNvPr id="54278" name="Picture 6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924" y="3284984"/>
            <a:ext cx="4194076" cy="20970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20272" y="55172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Риба жаба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3456384"/>
          </a:xfrm>
        </p:spPr>
        <p:txBody>
          <a:bodyPr>
            <a:normAutofit fontScale="85000" lnSpcReduction="20000"/>
          </a:bodyPr>
          <a:lstStyle/>
          <a:p>
            <a:r>
              <a:rPr lang="sr-Cyrl-RS" smtClean="0"/>
              <a:t>Фауна пелагијала:</a:t>
            </a:r>
          </a:p>
          <a:p>
            <a:r>
              <a:rPr lang="sr-Cyrl-RS" smtClean="0"/>
              <a:t>У слободној воденој маси пелагијала у горњих 340 метара развијен је ФИТОПЛАНКТОН и ЗООПЛАНКТОН – микроскопске лебдеће једноћелијске алге и животињице; фитопланктон врши фотосинтезу и представља примарног произвођача органске материје овог дела океана и основу ланца исхране: силикатне алге и перидине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  <p:pic>
        <p:nvPicPr>
          <p:cNvPr id="55298" name="Picture 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97442"/>
            <a:ext cx="2592288" cy="15605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486916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Једна врста перидине</a:t>
            </a:r>
            <a:endParaRPr lang="en-US"/>
          </a:p>
        </p:txBody>
      </p:sp>
      <p:pic>
        <p:nvPicPr>
          <p:cNvPr id="55300" name="Picture 4" descr="&amp;Rcy;&amp;iecy;&amp;zcy;&amp;ucy;&amp;lcy;&amp;tcy;&amp;acy;&amp;tcy; &amp;scy;&amp;lcy;&amp;icy;&amp;kcy;&amp;acy; &amp;zcy;&amp;acy; alge silikat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647171" cy="17008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7971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Силикатне алге</a:t>
            </a:r>
            <a:endParaRPr lang="en-US"/>
          </a:p>
        </p:txBody>
      </p:sp>
      <p:pic>
        <p:nvPicPr>
          <p:cNvPr id="55302" name="Picture 6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8887" y="4277849"/>
            <a:ext cx="1935113" cy="25801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42930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mtClean="0"/>
              <a:t>Зоопланктон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БИОСФЕРА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43608" y="1268760"/>
            <a:ext cx="7200800" cy="5159846"/>
            <a:chOff x="0" y="4005064"/>
            <a:chExt cx="3635896" cy="2639566"/>
          </a:xfrm>
        </p:grpSpPr>
        <p:pic>
          <p:nvPicPr>
            <p:cNvPr id="5" name="irc_mi" descr="http://fany.savina.net/wp-content/uploads/2010/02/biosphere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05064"/>
              <a:ext cx="3600400" cy="263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18102" y="4226083"/>
              <a:ext cx="1345282" cy="3550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mtClean="0">
                  <a:latin typeface="Arial Black" pitchFamily="34" charset="0"/>
                </a:rPr>
                <a:t>Горњи слојеви атмосфере</a:t>
              </a:r>
              <a:endParaRPr lang="en-US" smtClean="0">
                <a:latin typeface="Arial Black" pitchFamily="34" charset="0"/>
              </a:endParaRPr>
            </a:p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9025" y="4262918"/>
              <a:ext cx="1584176" cy="125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latin typeface="Arial Black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9592" y="4797152"/>
              <a:ext cx="720080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solidFill>
                    <a:schemeClr val="tx1"/>
                  </a:solidFill>
                  <a:latin typeface="Arial Black" pitchFamily="34" charset="0"/>
                </a:rPr>
                <a:t>Ваздух</a:t>
              </a:r>
              <a:endParaRPr lang="en-US" sz="1000" b="1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1979712" y="5661248"/>
              <a:ext cx="504056" cy="1440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bg1"/>
                  </a:solidFill>
                  <a:latin typeface="Arial Black" pitchFamily="34" charset="0"/>
                </a:rPr>
                <a:t>Вода</a:t>
              </a:r>
              <a:endParaRPr lang="en-US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0" y="5589240"/>
              <a:ext cx="504056" cy="2160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 smtClean="0">
                  <a:solidFill>
                    <a:schemeClr val="bg1"/>
                  </a:solidFill>
                  <a:latin typeface="Arial Black" pitchFamily="34" charset="0"/>
                </a:rPr>
                <a:t>Вода</a:t>
              </a:r>
              <a:endParaRPr lang="en-US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5661248"/>
              <a:ext cx="1008112" cy="2160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>
                  <a:latin typeface="Arial Black" pitchFamily="34" charset="0"/>
                </a:rPr>
                <a:t>Земљиште</a:t>
              </a:r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3568" y="6165304"/>
              <a:ext cx="1080120" cy="2880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>
                  <a:solidFill>
                    <a:schemeClr val="tx1"/>
                  </a:solidFill>
                  <a:latin typeface="Arial Black" pitchFamily="34" charset="0"/>
                </a:rPr>
                <a:t>Земљин омотач</a:t>
              </a:r>
              <a:endParaRPr lang="en-US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71800" y="5301208"/>
              <a:ext cx="864096" cy="28803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>
                  <a:solidFill>
                    <a:schemeClr val="tx1"/>
                  </a:solidFill>
                  <a:latin typeface="Arial Black" pitchFamily="34" charset="0"/>
                </a:rPr>
                <a:t>Биосфера</a:t>
              </a:r>
              <a:endParaRPr lang="en-US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3560"/>
            <a:ext cx="8820472" cy="4572000"/>
          </a:xfrm>
        </p:spPr>
        <p:txBody>
          <a:bodyPr>
            <a:normAutofit fontScale="62500" lnSpcReduction="20000"/>
          </a:bodyPr>
          <a:lstStyle/>
          <a:p>
            <a:r>
              <a:rPr lang="sr-Cyrl-RS" smtClean="0"/>
              <a:t>Од активнопливајућих облика пелагијала распрострањене су сипе, медузе, морске корњаче, разне врсте риба – ајкуле, раже, сабљарке, туњ, баракуде, сарделе, скуше, итд.</a:t>
            </a:r>
          </a:p>
          <a:p>
            <a:r>
              <a:rPr lang="sr-Cyrl-RS" smtClean="0"/>
              <a:t>неки сисари (китови, делфини)</a:t>
            </a:r>
          </a:p>
          <a:p>
            <a:r>
              <a:rPr lang="sr-Cyrl-RS" smtClean="0"/>
              <a:t>Живот на великим дубинама – абисал: влада вечити мрак, велики притисак, сиромаштво у органским материјама</a:t>
            </a:r>
          </a:p>
          <a:p>
            <a:r>
              <a:rPr lang="sr-Cyrl-RS" smtClean="0"/>
              <a:t>Мали број животиња је прилагођен на ове услове, али живот је прилично бујан око </a:t>
            </a:r>
            <a:r>
              <a:rPr lang="sr-Cyrl-RS" b="1" smtClean="0">
                <a:solidFill>
                  <a:srgbClr val="FFFF00"/>
                </a:solidFill>
              </a:rPr>
              <a:t>сумпорних извора </a:t>
            </a:r>
            <a:r>
              <a:rPr lang="sr-Cyrl-RS" smtClean="0"/>
              <a:t>на великим дубинама, где су </a:t>
            </a:r>
            <a:r>
              <a:rPr lang="sr-Cyrl-RS" b="1" smtClean="0">
                <a:solidFill>
                  <a:srgbClr val="FFFF00"/>
                </a:solidFill>
              </a:rPr>
              <a:t>примарни произвођачи органске материје бактерије</a:t>
            </a:r>
            <a:r>
              <a:rPr lang="sr-Cyrl-RS" smtClean="0"/>
              <a:t> које користе сумпорна једињења као извор енергије.</a:t>
            </a:r>
          </a:p>
          <a:p>
            <a:r>
              <a:rPr lang="sr-Cyrl-RS" smtClean="0"/>
              <a:t>Комуникација између животиња је омогућена помоћу </a:t>
            </a:r>
            <a:r>
              <a:rPr lang="sr-Cyrl-RS" b="1" smtClean="0">
                <a:solidFill>
                  <a:srgbClr val="FFFF00"/>
                </a:solidFill>
              </a:rPr>
              <a:t>светлећих органа или луминисценције</a:t>
            </a:r>
          </a:p>
          <a:p>
            <a:r>
              <a:rPr lang="sr-Cyrl-RS" smtClean="0"/>
              <a:t>Срећу се </a:t>
            </a:r>
            <a:r>
              <a:rPr lang="sr-Cyrl-RS" smtClean="0">
                <a:solidFill>
                  <a:srgbClr val="FFFF00"/>
                </a:solidFill>
              </a:rPr>
              <a:t>дугачки црви, сунђери, морски кринови, морски пауци, ракови сипе, рибе фантастичних облика, израштаја, неки провидни или бели</a:t>
            </a:r>
            <a:r>
              <a:rPr lang="sr-Cyrl-RS" smtClean="0"/>
              <a:t>. 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ЖИВОТИЊЕ ВЕЛИКИХ ДУБИНА</a:t>
            </a:r>
            <a:endParaRPr lang="en-US"/>
          </a:p>
        </p:txBody>
      </p:sp>
      <p:pic>
        <p:nvPicPr>
          <p:cNvPr id="57348" name="Picture 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5527"/>
            <a:ext cx="7236296" cy="4162473"/>
          </a:xfrm>
          <a:prstGeom prst="rect">
            <a:avLst/>
          </a:prstGeom>
          <a:noFill/>
        </p:spPr>
      </p:pic>
      <p:pic>
        <p:nvPicPr>
          <p:cNvPr id="57350" name="Picture 6" descr="&amp;Rcy;&amp;iecy;&amp;zcy;&amp;ucy;&amp;lcy;&amp;tcy;&amp;acy;&amp;tcy; &amp;scy;&amp;lcy;&amp;icy;&amp;kcy;&amp;acy; &amp;zcy;&amp;acy; abyssal spec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3788" y="4581128"/>
            <a:ext cx="1840212" cy="2276872"/>
          </a:xfrm>
          <a:prstGeom prst="rect">
            <a:avLst/>
          </a:prstGeom>
          <a:noFill/>
        </p:spPr>
      </p:pic>
      <p:pic>
        <p:nvPicPr>
          <p:cNvPr id="57352" name="Picture 8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132856"/>
            <a:ext cx="1675146" cy="2556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4572000"/>
          </a:xfrm>
        </p:spPr>
        <p:txBody>
          <a:bodyPr/>
          <a:lstStyle/>
          <a:p>
            <a:r>
              <a:rPr lang="sr-Cyrl-RS" smtClean="0"/>
              <a:t>Генерално се обалска зона океана биогеографски може поделити на регионе:</a:t>
            </a:r>
          </a:p>
          <a:p>
            <a:r>
              <a:rPr lang="sr-Cyrl-RS" smtClean="0">
                <a:solidFill>
                  <a:srgbClr val="FF3300"/>
                </a:solidFill>
              </a:rPr>
              <a:t>Тропски</a:t>
            </a:r>
            <a:r>
              <a:rPr lang="sr-Cyrl-RS" smtClean="0"/>
              <a:t> (у пределу тропске климе) </a:t>
            </a:r>
          </a:p>
          <a:p>
            <a:r>
              <a:rPr lang="sr-Cyrl-RS" smtClean="0">
                <a:solidFill>
                  <a:srgbClr val="FFFF00"/>
                </a:solidFill>
              </a:rPr>
              <a:t>Бореални</a:t>
            </a:r>
            <a:r>
              <a:rPr lang="sr-Cyrl-RS" smtClean="0"/>
              <a:t> (северно од тропског) и </a:t>
            </a:r>
          </a:p>
          <a:p>
            <a:r>
              <a:rPr lang="sr-Cyrl-R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Антибореални </a:t>
            </a:r>
            <a:r>
              <a:rPr lang="sr-Cyrl-RS" smtClean="0"/>
              <a:t>(јужно од тропског) регион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МОРА И ОКЕАНИ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ТРОПСКИ РЕГИОН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4572000"/>
          </a:xfrm>
        </p:spPr>
        <p:txBody>
          <a:bodyPr>
            <a:normAutofit fontScale="92500" lnSpcReduction="10000"/>
          </a:bodyPr>
          <a:lstStyle/>
          <a:p>
            <a:r>
              <a:rPr lang="sr-Cyrl-RS" smtClean="0"/>
              <a:t>Повољни услови за велики биодиверзитет – велике површине плитких вода, оптимална температура током </a:t>
            </a:r>
            <a:r>
              <a:rPr lang="sr-Cyrl-RS" smtClean="0"/>
              <a:t>целе </a:t>
            </a:r>
            <a:r>
              <a:rPr lang="sr-Cyrl-RS" smtClean="0"/>
              <a:t>године; карактеристичне врсте животиња за овај регион:</a:t>
            </a:r>
          </a:p>
          <a:p>
            <a:r>
              <a:rPr lang="sr-Cyrl-RS" smtClean="0"/>
              <a:t> сисари дугонзи, рибе папагаји, рибе јежеви, </a:t>
            </a:r>
            <a:r>
              <a:rPr lang="sr-Cyrl-RS" smtClean="0"/>
              <a:t>морски </a:t>
            </a:r>
            <a:r>
              <a:rPr lang="sr-Cyrl-RS" smtClean="0"/>
              <a:t>коњици, сабљарке морске змије, птице албатроси, корали (индо-пацифичка област), сисари ламантини, фоке, раже, скуше, јегуље(атлантска област); 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БОРЕАЛНИ РЕГИОН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4572000"/>
          </a:xfrm>
        </p:spPr>
        <p:txBody>
          <a:bodyPr>
            <a:normAutofit fontScale="25000" lnSpcReduction="20000"/>
          </a:bodyPr>
          <a:lstStyle/>
          <a:p>
            <a:r>
              <a:rPr lang="ru-RU" sz="8000" smtClean="0"/>
              <a:t>Обухвата северне делове Атланског и Тихог океана.</a:t>
            </a:r>
          </a:p>
          <a:p>
            <a:r>
              <a:rPr lang="ru-RU" sz="8000" smtClean="0"/>
              <a:t>Већим </a:t>
            </a:r>
            <a:r>
              <a:rPr lang="ru-RU" sz="8000" smtClean="0"/>
              <a:t>делом године </a:t>
            </a:r>
            <a:r>
              <a:rPr lang="ru-RU" sz="8000" smtClean="0"/>
              <a:t>овде </a:t>
            </a:r>
            <a:r>
              <a:rPr lang="ru-RU" sz="8000" smtClean="0"/>
              <a:t>се задржава </a:t>
            </a:r>
            <a:r>
              <a:rPr lang="ru-RU" sz="8000" smtClean="0"/>
              <a:t>ледени </a:t>
            </a:r>
            <a:r>
              <a:rPr lang="ru-RU" sz="8000" smtClean="0"/>
              <a:t>покривач, воде су хладне. </a:t>
            </a:r>
            <a:r>
              <a:rPr lang="ru-RU" sz="8000" smtClean="0"/>
              <a:t>Животињски </a:t>
            </a:r>
            <a:r>
              <a:rPr lang="ru-RU" sz="8000" smtClean="0"/>
              <a:t>свет </a:t>
            </a:r>
            <a:r>
              <a:rPr lang="ru-RU" sz="8000" smtClean="0"/>
              <a:t>је сиромашан </a:t>
            </a:r>
            <a:r>
              <a:rPr lang="ru-RU" sz="8000" smtClean="0"/>
              <a:t>и монотон.</a:t>
            </a:r>
          </a:p>
          <a:p>
            <a:r>
              <a:rPr lang="ru-RU" sz="8000" smtClean="0"/>
              <a:t>Сисари: моржеви</a:t>
            </a:r>
            <a:r>
              <a:rPr lang="ru-RU" sz="8000" smtClean="0"/>
              <a:t>, мехурасте фоке</a:t>
            </a:r>
            <a:r>
              <a:rPr lang="ru-RU" sz="8000" smtClean="0"/>
              <a:t>, </a:t>
            </a:r>
            <a:r>
              <a:rPr lang="ru-RU" sz="8000" smtClean="0"/>
              <a:t>морски лавови, поларни и гренландски </a:t>
            </a:r>
            <a:r>
              <a:rPr lang="ru-RU" sz="8000" smtClean="0"/>
              <a:t>кит</a:t>
            </a:r>
            <a:r>
              <a:rPr lang="ru-RU" sz="8000" smtClean="0"/>
              <a:t>, бели медвед; нарвал </a:t>
            </a:r>
            <a:r>
              <a:rPr lang="ru-RU" sz="8000" smtClean="0"/>
              <a:t>(</a:t>
            </a:r>
            <a:r>
              <a:rPr lang="ru-RU" sz="8000" smtClean="0"/>
              <a:t>делфин </a:t>
            </a:r>
            <a:r>
              <a:rPr lang="ru-RU" sz="8000" smtClean="0"/>
              <a:t>са хипертрофираним левим очњаком </a:t>
            </a:r>
            <a:r>
              <a:rPr lang="ru-RU" sz="8000" smtClean="0"/>
              <a:t>у </a:t>
            </a:r>
            <a:r>
              <a:rPr lang="ru-RU" sz="8000" smtClean="0"/>
              <a:t>виду </a:t>
            </a:r>
            <a:r>
              <a:rPr lang="ru-RU" sz="8000" smtClean="0"/>
              <a:t>правог рога)</a:t>
            </a:r>
            <a:endParaRPr lang="ru-RU" sz="8000" smtClean="0"/>
          </a:p>
          <a:p>
            <a:r>
              <a:rPr lang="ru-RU" sz="8000" smtClean="0"/>
              <a:t>Птице-галебови и </a:t>
            </a:r>
            <a:r>
              <a:rPr lang="ru-RU" sz="8000" smtClean="0"/>
              <a:t>њорке </a:t>
            </a:r>
            <a:endParaRPr lang="ru-RU" sz="8000" smtClean="0"/>
          </a:p>
          <a:p>
            <a:r>
              <a:rPr lang="ru-RU" sz="8000" smtClean="0"/>
              <a:t>Рибе-сиромашно, чести </a:t>
            </a:r>
            <a:r>
              <a:rPr lang="ru-RU" sz="8000" smtClean="0"/>
              <a:t>су </a:t>
            </a:r>
            <a:r>
              <a:rPr lang="ru-RU" sz="8000" smtClean="0"/>
              <a:t>бакалари, харинге </a:t>
            </a:r>
            <a:r>
              <a:rPr lang="ru-RU" sz="8000" smtClean="0"/>
              <a:t>и </a:t>
            </a:r>
            <a:r>
              <a:rPr lang="ru-RU" sz="8000" smtClean="0"/>
              <a:t>поларни </a:t>
            </a:r>
            <a:r>
              <a:rPr lang="ru-RU" sz="8000" smtClean="0"/>
              <a:t>иверак, </a:t>
            </a:r>
            <a:endParaRPr lang="ru-RU" sz="8000" smtClean="0"/>
          </a:p>
          <a:p>
            <a:r>
              <a:rPr lang="ru-RU" sz="8000" smtClean="0"/>
              <a:t>Бескичмењаци-мали </a:t>
            </a:r>
            <a:r>
              <a:rPr lang="ru-RU" sz="8000" smtClean="0"/>
              <a:t>број врста риба се компензује</a:t>
            </a:r>
          </a:p>
          <a:p>
            <a:r>
              <a:rPr lang="ru-RU" sz="8000" smtClean="0"/>
              <a:t>богатством </a:t>
            </a:r>
            <a:r>
              <a:rPr lang="ru-RU" sz="8000" smtClean="0"/>
              <a:t>бескичмењака</a:t>
            </a:r>
            <a:r>
              <a:rPr lang="ru-RU" sz="8000" smtClean="0"/>
              <a:t>, много </a:t>
            </a:r>
            <a:r>
              <a:rPr lang="ru-RU" sz="8000" smtClean="0"/>
              <a:t>актинија, много</a:t>
            </a:r>
          </a:p>
          <a:p>
            <a:r>
              <a:rPr lang="ru-RU" sz="8000" smtClean="0"/>
              <a:t>бодљокожаца</a:t>
            </a:r>
            <a:r>
              <a:rPr lang="ru-RU" sz="8000" smtClean="0"/>
              <a:t>, </a:t>
            </a:r>
            <a:r>
              <a:rPr lang="ru-RU" sz="8000" smtClean="0"/>
              <a:t>анелида, јастози, крабе</a:t>
            </a:r>
            <a:endParaRPr lang="ru-RU" sz="8000" smtClean="0"/>
          </a:p>
          <a:p>
            <a:pPr>
              <a:buNone/>
            </a:pPr>
            <a:endParaRPr lang="en-US" sz="8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АНТИБОРЕАЛНИ РЕГИОН</a:t>
            </a:r>
            <a:br>
              <a:rPr lang="sr-Cyrl-R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4572000"/>
          </a:xfrm>
        </p:spPr>
        <p:txBody>
          <a:bodyPr>
            <a:normAutofit fontScale="70000" lnSpcReduction="20000"/>
          </a:bodyPr>
          <a:lstStyle/>
          <a:p>
            <a:r>
              <a:rPr lang="sr-Cyrl-RS" smtClean="0"/>
              <a:t>Јужно </a:t>
            </a:r>
            <a:r>
              <a:rPr lang="sr-Cyrl-RS" smtClean="0"/>
              <a:t>од </a:t>
            </a:r>
            <a:r>
              <a:rPr lang="sr-Cyrl-RS" smtClean="0"/>
              <a:t>Тропског </a:t>
            </a:r>
            <a:r>
              <a:rPr lang="sr-Cyrl-RS" smtClean="0"/>
              <a:t>региона, обале Антарктика, Новог Зеланда, Јуожне Америке, Аустралије, југа Африке</a:t>
            </a:r>
            <a:endParaRPr lang="sr-Cyrl-RS" smtClean="0"/>
          </a:p>
          <a:p>
            <a:r>
              <a:rPr lang="sr-Cyrl-RS" smtClean="0"/>
              <a:t>Одликује се суровим условима средине. </a:t>
            </a:r>
            <a:r>
              <a:rPr lang="sr-Cyrl-RS" smtClean="0"/>
              <a:t>Пелагијска </a:t>
            </a:r>
            <a:r>
              <a:rPr lang="sr-Cyrl-RS" smtClean="0"/>
              <a:t>зона овог </a:t>
            </a:r>
            <a:r>
              <a:rPr lang="sr-Cyrl-RS" smtClean="0"/>
              <a:t>региона је насељена јединственом фауном јер</a:t>
            </a:r>
          </a:p>
          <a:p>
            <a:r>
              <a:rPr lang="sr-Cyrl-RS" smtClean="0"/>
              <a:t>између вода океана овде </a:t>
            </a:r>
            <a:r>
              <a:rPr lang="sr-Cyrl-RS" smtClean="0"/>
              <a:t>нема </a:t>
            </a:r>
            <a:r>
              <a:rPr lang="sr-Cyrl-RS" smtClean="0"/>
              <a:t>копна.</a:t>
            </a:r>
            <a:endParaRPr lang="sr-Cyrl-RS" smtClean="0"/>
          </a:p>
          <a:p>
            <a:r>
              <a:rPr lang="sr-Cyrl-RS" smtClean="0"/>
              <a:t>Карактеристични су:</a:t>
            </a:r>
          </a:p>
          <a:p>
            <a:r>
              <a:rPr lang="sr-Cyrl-RS" smtClean="0"/>
              <a:t>Бескичмењаци: јастози</a:t>
            </a:r>
          </a:p>
          <a:p>
            <a:r>
              <a:rPr lang="sr-Cyrl-RS" smtClean="0"/>
              <a:t>Рибе: јата сардина, </a:t>
            </a:r>
          </a:p>
          <a:p>
            <a:r>
              <a:rPr lang="sr-Cyrl-RS" smtClean="0"/>
              <a:t>Птице: све врсте пингвина</a:t>
            </a:r>
          </a:p>
          <a:p>
            <a:r>
              <a:rPr lang="sr-Cyrl-RS" smtClean="0"/>
              <a:t>Сисари: китови (уљешуре, </a:t>
            </a:r>
            <a:r>
              <a:rPr lang="sr-Cyrl-RS" smtClean="0"/>
              <a:t>грбави </a:t>
            </a:r>
            <a:r>
              <a:rPr lang="sr-Cyrl-RS" smtClean="0"/>
              <a:t>кит), морски слонови, фоке (друге врсте у односу на бореални регион);  </a:t>
            </a:r>
            <a:endParaRPr lang="sr-Cyrl-RS" smtClean="0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2400" dirty="0" smtClean="0">
                <a:latin typeface="Arial Black" pitchFamily="34" charset="0"/>
              </a:rPr>
              <a:t>Нивои организације живих бића и област проучавања екологије</a:t>
            </a:r>
            <a:r>
              <a:rPr lang="en-US" sz="2400" dirty="0" smtClean="0">
                <a:latin typeface="Arial Black" pitchFamily="34" charset="0"/>
              </a:rPr>
              <a:t/>
            </a:r>
            <a:br>
              <a:rPr lang="en-US" sz="2400" dirty="0" smtClean="0">
                <a:latin typeface="Arial Black" pitchFamily="34" charset="0"/>
              </a:rPr>
            </a:br>
            <a:endParaRPr lang="en-US" sz="2400" dirty="0"/>
          </a:p>
        </p:txBody>
      </p:sp>
      <p:pic>
        <p:nvPicPr>
          <p:cNvPr id="4" name="irc_mi" descr="http://www.goldiesroom.org/Multimedia/Bio_Images/22%20Ecology/02%20Ecological%20Organiz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619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5013176"/>
            <a:ext cx="792088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solidFill>
                  <a:schemeClr val="tx1"/>
                </a:solidFill>
                <a:latin typeface="Arial Black" pitchFamily="34" charset="0"/>
              </a:rPr>
              <a:t>Јединка</a:t>
            </a:r>
            <a:endParaRPr lang="en-US" sz="1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4725144"/>
            <a:ext cx="1080120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solidFill>
                  <a:schemeClr val="tx1"/>
                </a:solidFill>
                <a:latin typeface="Arial Black" pitchFamily="34" charset="0"/>
              </a:rPr>
              <a:t>Популација</a:t>
            </a:r>
            <a:endParaRPr lang="en-US" sz="1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3789040"/>
            <a:ext cx="1080120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solidFill>
                  <a:schemeClr val="tx1"/>
                </a:solidFill>
                <a:latin typeface="Arial Black" pitchFamily="34" charset="0"/>
              </a:rPr>
              <a:t>Биоценоза</a:t>
            </a:r>
            <a:endParaRPr lang="en-US" sz="1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3068960"/>
            <a:ext cx="1080120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solidFill>
                  <a:schemeClr val="tx1"/>
                </a:solidFill>
                <a:latin typeface="Arial Black" pitchFamily="34" charset="0"/>
              </a:rPr>
              <a:t>Екосистем</a:t>
            </a:r>
            <a:endParaRPr lang="en-US" sz="1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2276872"/>
            <a:ext cx="64807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solidFill>
                  <a:schemeClr val="bg1"/>
                </a:solidFill>
                <a:latin typeface="Arial Black" pitchFamily="34" charset="0"/>
              </a:rPr>
              <a:t>Биом</a:t>
            </a:r>
            <a:endParaRPr lang="en-US" sz="1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340768"/>
            <a:ext cx="93610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Black" pitchFamily="34" charset="0"/>
              </a:rPr>
              <a:t>Биосфера</a:t>
            </a:r>
            <a:endParaRPr lang="en-US" sz="1000" dirty="0">
              <a:solidFill>
                <a:schemeClr val="bg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rodneyjonesme.files.wordpress.com/2012/02/ife-organiz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563888" cy="56102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Rectangle 12"/>
          <p:cNvSpPr/>
          <p:nvPr/>
        </p:nvSpPr>
        <p:spPr>
          <a:xfrm>
            <a:off x="5652120" y="1124744"/>
            <a:ext cx="1368152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Нивои организације</a:t>
            </a: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2120" y="3068960"/>
            <a:ext cx="1368152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rgbClr val="00B050"/>
                </a:solidFill>
                <a:latin typeface="Arial Narrow" pitchFamily="34" charset="0"/>
              </a:rPr>
              <a:t>ЕКОЛОГИЈА</a:t>
            </a:r>
            <a:endParaRPr lang="en-US" sz="16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304" y="1268760"/>
            <a:ext cx="7920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Галаксије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35888" y="1052736"/>
            <a:ext cx="1008112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Космос</a:t>
            </a:r>
            <a:endParaRPr lang="en-US" sz="16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6296" y="1628800"/>
            <a:ext cx="864096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Соларни системи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4" y="2060848"/>
            <a:ext cx="72008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Земља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08304" y="2420888"/>
            <a:ext cx="7920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Биосфера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08304" y="2780928"/>
            <a:ext cx="7920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Биоми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08304" y="3212976"/>
            <a:ext cx="86409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Екосистеми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3573016"/>
            <a:ext cx="936104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Биоценозе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6" y="3933056"/>
            <a:ext cx="864096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Популације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8304" y="4365104"/>
            <a:ext cx="86409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Организми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08304" y="4725144"/>
            <a:ext cx="7920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Органи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8304" y="5157192"/>
            <a:ext cx="7920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Ткива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08304" y="5517232"/>
            <a:ext cx="7920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Ћелије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4288" y="5877272"/>
            <a:ext cx="108012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Протоплазма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08304" y="6309320"/>
            <a:ext cx="792088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Молекули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2200" y="6237312"/>
            <a:ext cx="792088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itchFamily="34" charset="0"/>
              </a:rPr>
              <a:t>АТОМИ</a:t>
            </a:r>
            <a:endParaRPr lang="en-US" sz="1100" b="1" dirty="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mtClean="0"/>
              <a:t>ХИДРОСФЕРА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5301208"/>
          </a:xfrm>
        </p:spPr>
        <p:txBody>
          <a:bodyPr>
            <a:normAutofit fontScale="92500"/>
          </a:bodyPr>
          <a:lstStyle/>
          <a:p>
            <a:r>
              <a:rPr lang="sr-Cyrl-RS" smtClean="0"/>
              <a:t>Хидросфера представља све водене површине на Земљи. </a:t>
            </a:r>
          </a:p>
          <a:p>
            <a:r>
              <a:rPr lang="sr-Cyrl-RS" smtClean="0"/>
              <a:t>Обухвата </a:t>
            </a:r>
            <a:r>
              <a:rPr lang="sr-Cyrl-RS" smtClean="0">
                <a:solidFill>
                  <a:schemeClr val="tx2">
                    <a:lumMod val="50000"/>
                  </a:schemeClr>
                </a:solidFill>
              </a:rPr>
              <a:t>копнене воде </a:t>
            </a:r>
            <a:r>
              <a:rPr lang="sr-Cyrl-RS" smtClean="0"/>
              <a:t>с једне стране, а с друге </a:t>
            </a:r>
            <a:r>
              <a:rPr lang="sr-Cyrl-R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мора и океане.</a:t>
            </a:r>
          </a:p>
          <a:p>
            <a:r>
              <a:rPr lang="sr-Cyrl-R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Мора и океани </a:t>
            </a:r>
            <a:r>
              <a:rPr lang="sr-Cyrl-RS" smtClean="0"/>
              <a:t>заузимају преко две трећине површине Земље, а копнене воде само 1/50.</a:t>
            </a:r>
            <a:endParaRPr lang="sr-Cyrl-RS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sr-Cyrl-RS" smtClean="0"/>
              <a:t>Копнене воде су углавном слатководне, али постоје и слана језера и баре на копну</a:t>
            </a:r>
          </a:p>
          <a:p>
            <a:r>
              <a:rPr lang="sr-Cyrl-RS" smtClean="0"/>
              <a:t>Мора и океане карактерише слана вода.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72000"/>
          </a:xfrm>
        </p:spPr>
        <p:txBody>
          <a:bodyPr>
            <a:normAutofit fontScale="77500" lnSpcReduction="20000"/>
          </a:bodyPr>
          <a:lstStyle/>
          <a:p>
            <a:r>
              <a:rPr lang="sr-Cyrl-RS" smtClean="0"/>
              <a:t>Хемијски састав се јако разликује, од готово чисте воде у високопланинским језерима до </a:t>
            </a:r>
            <a:r>
              <a:rPr lang="sr-Cyrl-RS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Мртвог Мора </a:t>
            </a:r>
            <a:r>
              <a:rPr lang="sr-Cyrl-RS" smtClean="0"/>
              <a:t>(које је уствари језеро између Јордана и Израела) </a:t>
            </a:r>
            <a:r>
              <a:rPr lang="sr-Cyrl-R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са највећом концентрацијом соли на свету</a:t>
            </a:r>
            <a:r>
              <a:rPr lang="sr-Cyrl-RS" smtClean="0"/>
              <a:t>, где практично нема живих бића сем бактерија (9 пута сланије од морске воде – 234 грама соли на литар воде).</a:t>
            </a:r>
            <a:endParaRPr lang="en-US" smtClean="0"/>
          </a:p>
          <a:p>
            <a:r>
              <a:rPr lang="sr-Cyrl-R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Вода мора и океана </a:t>
            </a:r>
            <a:r>
              <a:rPr lang="sr-Cyrl-RS" smtClean="0"/>
              <a:t>– уједначеног је салинитета, </a:t>
            </a:r>
            <a:r>
              <a:rPr lang="sr-Cyrl-RS" smtClean="0">
                <a:solidFill>
                  <a:srgbClr val="FFC000"/>
                </a:solidFill>
              </a:rPr>
              <a:t>најзаступљенији су анјони хлора (55% - отуда је слан укус), сулфата, те катјони натријум (31%) и мало магнезијума</a:t>
            </a:r>
            <a:r>
              <a:rPr lang="sr-Cyrl-RS" smtClean="0"/>
              <a:t>.</a:t>
            </a:r>
          </a:p>
          <a:p>
            <a:r>
              <a:rPr lang="sr-Cyrl-RS" smtClean="0">
                <a:solidFill>
                  <a:srgbClr val="0070C0"/>
                </a:solidFill>
              </a:rPr>
              <a:t>Слатка вода копнених вода </a:t>
            </a:r>
            <a:r>
              <a:rPr lang="sr-Cyrl-RS" smtClean="0"/>
              <a:t>– </a:t>
            </a:r>
            <a:r>
              <a:rPr lang="sr-Cyrl-RS" smtClean="0">
                <a:solidFill>
                  <a:srgbClr val="FFFF00"/>
                </a:solidFill>
              </a:rPr>
              <a:t>преовлађују карбонатни јони, а од катјона калцијум и магнезијум</a:t>
            </a:r>
            <a:r>
              <a:rPr lang="sr-Cyrl-RS" smtClean="0"/>
              <a:t>. Зато се ове воде зову још и </a:t>
            </a:r>
            <a:r>
              <a:rPr lang="sr-Cyrl-RS" b="1" smtClean="0">
                <a:solidFill>
                  <a:srgbClr val="FFFF00"/>
                </a:solidFill>
              </a:rPr>
              <a:t>БИКАРБОНАТНЕ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ХИДРОСФЕРА – ХЕМИЈСКИ САСТАВ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83560"/>
            <a:ext cx="8748464" cy="4572000"/>
          </a:xfrm>
        </p:spPr>
        <p:txBody>
          <a:bodyPr>
            <a:normAutofit fontScale="85000" lnSpcReduction="10000"/>
          </a:bodyPr>
          <a:lstStyle/>
          <a:p>
            <a:r>
              <a:rPr lang="sr-Cyrl-RS" smtClean="0"/>
              <a:t>Услови у воденим екосистемима су мање различити на различитим географским ширинама него у копненим екосистемима па је водена вегетација је слична у копненим водама Северне Хемисфере и у шумској и у степској и у пустињској зони. Уз то и проток воде (реке, водене струје у морима и језерима) омогућава распростирање водених биљака и животиња, што условљава појаву сличних акватичних заједница (биоценоза).</a:t>
            </a:r>
          </a:p>
          <a:p>
            <a:r>
              <a:rPr lang="sr-Cyrl-RS" smtClean="0"/>
              <a:t>Али разлике постоје.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УСЛОВИ ЗА ЖИВОТ У ХИДРОСФЕРИ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УСЛОВИ ЗА ЖИВОТ У ХИДРОСФЕРИ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1573432"/>
          </a:xfrm>
        </p:spPr>
        <p:txBody>
          <a:bodyPr/>
          <a:lstStyle/>
          <a:p>
            <a:r>
              <a:rPr lang="sr-Cyrl-RS" sz="2800" smtClean="0"/>
              <a:t>Шта утиче на распрострањење живих бића у копненим водама, морима и океанима?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2708920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smtClean="0">
                <a:solidFill>
                  <a:srgbClr val="FFFF00"/>
                </a:solidFill>
              </a:rPr>
              <a:t>Абиотички фактори</a:t>
            </a:r>
            <a:r>
              <a:rPr lang="sr-Cyrl-RS" sz="2800" smtClean="0"/>
              <a:t>: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467544" y="3429000"/>
            <a:ext cx="8676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smtClean="0">
                <a:solidFill>
                  <a:srgbClr val="00B0F0"/>
                </a:solidFill>
              </a:rPr>
              <a:t>Температура воде (климатске разлике) </a:t>
            </a:r>
          </a:p>
          <a:p>
            <a:pPr>
              <a:buFont typeface="Arial" pitchFamily="34" charset="0"/>
              <a:buChar char="•"/>
            </a:pPr>
            <a:r>
              <a:rPr lang="sr-Cyrl-RS" sz="2400" smtClean="0">
                <a:solidFill>
                  <a:srgbClr val="00B0F0"/>
                </a:solidFill>
              </a:rPr>
              <a:t>Топлотни капацитет воде</a:t>
            </a:r>
          </a:p>
          <a:p>
            <a:pPr>
              <a:buFont typeface="Arial" pitchFamily="34" charset="0"/>
              <a:buChar char="•"/>
            </a:pPr>
            <a:r>
              <a:rPr lang="sr-Cyrl-RS" sz="2400" smtClean="0">
                <a:solidFill>
                  <a:srgbClr val="00B0F0"/>
                </a:solidFill>
              </a:rPr>
              <a:t>Дубина – продирање светлости,</a:t>
            </a:r>
          </a:p>
          <a:p>
            <a:r>
              <a:rPr lang="sr-Cyrl-RS" sz="2400" smtClean="0">
                <a:solidFill>
                  <a:srgbClr val="00B0F0"/>
                </a:solidFill>
              </a:rPr>
              <a:t> притисак воде</a:t>
            </a:r>
          </a:p>
          <a:p>
            <a:pPr>
              <a:buFont typeface="Arial" pitchFamily="34" charset="0"/>
              <a:buChar char="•"/>
            </a:pPr>
            <a:r>
              <a:rPr lang="sr-Cyrl-RS" sz="2400" smtClean="0">
                <a:solidFill>
                  <a:srgbClr val="00B0F0"/>
                </a:solidFill>
              </a:rPr>
              <a:t>Хемијски састав – салинитет, присуство органских и неорганских молекула</a:t>
            </a:r>
          </a:p>
          <a:p>
            <a:pPr>
              <a:buFont typeface="Arial" pitchFamily="34" charset="0"/>
              <a:buChar char="•"/>
            </a:pPr>
            <a:r>
              <a:rPr lang="sr-Cyrl-RS" sz="2400" smtClean="0">
                <a:solidFill>
                  <a:srgbClr val="00B0F0"/>
                </a:solidFill>
              </a:rPr>
              <a:t>Струјање воде</a:t>
            </a:r>
          </a:p>
          <a:p>
            <a:pPr>
              <a:buFont typeface="Arial" pitchFamily="34" charset="0"/>
              <a:buChar char="•"/>
            </a:pPr>
            <a:r>
              <a:rPr lang="sr-Cyrl-RS" sz="2400" smtClean="0">
                <a:solidFill>
                  <a:srgbClr val="00B0F0"/>
                </a:solidFill>
              </a:rPr>
              <a:t>Подлога дна</a:t>
            </a:r>
            <a:endParaRPr lang="en-US" sz="240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mtClean="0"/>
              <a:t>КОПНЕНЕ ВОДЕ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smtClean="0"/>
              <a:t>Деле се на: </a:t>
            </a:r>
            <a:r>
              <a:rPr lang="sr-Cyrl-RS" sz="2800" smtClean="0">
                <a:solidFill>
                  <a:srgbClr val="FF0000"/>
                </a:solidFill>
              </a:rPr>
              <a:t>подземне и површинске</a:t>
            </a:r>
          </a:p>
          <a:p>
            <a:r>
              <a:rPr lang="sr-Cyrl-RS" sz="2800" smtClean="0">
                <a:solidFill>
                  <a:srgbClr val="FF0000"/>
                </a:solidFill>
              </a:rPr>
              <a:t>стајаће (језера, баре, мочваре) и текуће (реке, потоци) 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7650" name="Picture 2" descr="&amp;Rcy;&amp;iecy;&amp;zcy;&amp;ucy;&amp;lcy;&amp;tcy;&amp;acy;&amp;tcy; &amp;scy;&amp;lcy;&amp;icy;&amp;kcy;&amp;acy; &amp;zcy;&amp;acy; cr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37112"/>
            <a:ext cx="3225891" cy="2420888"/>
          </a:xfrm>
          <a:prstGeom prst="rect">
            <a:avLst/>
          </a:prstGeom>
          <a:noFill/>
        </p:spPr>
      </p:pic>
      <p:pic>
        <p:nvPicPr>
          <p:cNvPr id="27652" name="Picture 4" descr="&amp;Rcy;&amp;iecy;&amp;zcy;&amp;ucy;&amp;lcy;&amp;tcy;&amp;acy;&amp;tcy; &amp;scy;&amp;lcy;&amp;icy;&amp;kcy;&amp;acy; &amp;zcy;&amp;acy; l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26254"/>
            <a:ext cx="3240360" cy="2431746"/>
          </a:xfrm>
          <a:prstGeom prst="rect">
            <a:avLst/>
          </a:prstGeom>
          <a:noFill/>
        </p:spPr>
      </p:pic>
      <p:pic>
        <p:nvPicPr>
          <p:cNvPr id="27654" name="Picture 6" descr="&amp;Rcy;&amp;iecy;&amp;zcy;&amp;ucy;&amp;lcy;&amp;tcy;&amp;acy;&amp;tcy; &amp;scy;&amp;lcy;&amp;icy;&amp;kcy;&amp;acy; &amp;zcy;&amp;acy; underground 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3148608" cy="2361456"/>
          </a:xfrm>
          <a:prstGeom prst="rect">
            <a:avLst/>
          </a:prstGeom>
          <a:noFill/>
        </p:spPr>
      </p:pic>
      <p:pic>
        <p:nvPicPr>
          <p:cNvPr id="27656" name="Picture 8" descr="&amp;Rcy;&amp;iecy;&amp;zcy;&amp;ucy;&amp;lcy;&amp;tcy;&amp;acy;&amp;tcy; &amp;scy;&amp;lcy;&amp;icy;&amp;kcy;&amp;acy; &amp;zcy;&amp;acy; po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348880"/>
            <a:ext cx="3390078" cy="1908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3">
      <a:majorFont>
        <a:latin typeface="Gungsuh"/>
        <a:ea typeface=""/>
        <a:cs typeface=""/>
      </a:majorFont>
      <a:minorFont>
        <a:latin typeface="Gungsuh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2527</TotalTime>
  <Words>2688</Words>
  <Application>Microsoft Office PowerPoint</Application>
  <PresentationFormat>On-screen Show (4:3)</PresentationFormat>
  <Paragraphs>204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Животне области мора, океана и копнених вода </vt:lpstr>
      <vt:lpstr>БИОСФЕРА</vt:lpstr>
      <vt:lpstr>БИОСФЕРА</vt:lpstr>
      <vt:lpstr>Нивои организације живих бића и област проучавања екологије </vt:lpstr>
      <vt:lpstr>ХИДРОСФЕРА</vt:lpstr>
      <vt:lpstr>ХИДРОСФЕРА – ХЕМИЈСКИ САСТАВ</vt:lpstr>
      <vt:lpstr>УСЛОВИ ЗА ЖИВОТ У ХИДРОСФЕРИ</vt:lpstr>
      <vt:lpstr>УСЛОВИ ЗА ЖИВОТ У ХИДРОСФЕРИ</vt:lpstr>
      <vt:lpstr>КОПНЕНЕ ВОДЕ</vt:lpstr>
      <vt:lpstr>ЈЕЗЕРА</vt:lpstr>
      <vt:lpstr>ЈЕЗЕРА</vt:lpstr>
      <vt:lpstr>ЈЕЗЕРА</vt:lpstr>
      <vt:lpstr>ЈЕЗЕРА</vt:lpstr>
      <vt:lpstr>Флора и фауна језера</vt:lpstr>
      <vt:lpstr>Флора и фауна језера</vt:lpstr>
      <vt:lpstr>Флора и фауна језера</vt:lpstr>
      <vt:lpstr>БАРЕ</vt:lpstr>
      <vt:lpstr>ТЕКУЋЕ ВОДЕ</vt:lpstr>
      <vt:lpstr>ПОДЗЕМНЕ ВОДЕ</vt:lpstr>
      <vt:lpstr>МОРА И ОКЕАНИ</vt:lpstr>
      <vt:lpstr>МОРА И ОКЕАНИ</vt:lpstr>
      <vt:lpstr>МОРА И ОКЕАНИ</vt:lpstr>
      <vt:lpstr>МОРА И ОКЕАНИ</vt:lpstr>
      <vt:lpstr>МОРА И ОКЕАНИ</vt:lpstr>
      <vt:lpstr>КОРАЛНИ СПРУДОВИ</vt:lpstr>
      <vt:lpstr>ЖИВОТИЊЕ КОРАЛНИХ СПРУДОВА</vt:lpstr>
      <vt:lpstr>МОРА И ОКЕАНИ</vt:lpstr>
      <vt:lpstr>МОРА И ОКЕАНИ</vt:lpstr>
      <vt:lpstr>МОРА И ОКЕАНИ</vt:lpstr>
      <vt:lpstr>МОРА И ОКЕАНИ</vt:lpstr>
      <vt:lpstr>ЖИВОТИЊЕ ВЕЛИКИХ ДУБИНА</vt:lpstr>
      <vt:lpstr>МОРА И ОКЕАНИ</vt:lpstr>
      <vt:lpstr>ТРОПСКИ РЕГИОН</vt:lpstr>
      <vt:lpstr>БОРЕАЛНИ РЕГИОН</vt:lpstr>
      <vt:lpstr>АНТИБОРЕАЛНИ РЕГИОН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Животне области мора, океана и копнених вода</dc:title>
  <dc:creator>Stojkov</dc:creator>
  <cp:lastModifiedBy>Stojkov</cp:lastModifiedBy>
  <cp:revision>168</cp:revision>
  <dcterms:created xsi:type="dcterms:W3CDTF">2017-05-05T08:34:08Z</dcterms:created>
  <dcterms:modified xsi:type="dcterms:W3CDTF">2017-06-03T11:00:07Z</dcterms:modified>
</cp:coreProperties>
</file>