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4" r:id="rId6"/>
    <p:sldId id="411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3" r:id="rId15"/>
    <p:sldId id="275" r:id="rId16"/>
    <p:sldId id="262" r:id="rId17"/>
    <p:sldId id="263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6" r:id="rId28"/>
    <p:sldId id="288" r:id="rId29"/>
    <p:sldId id="289" r:id="rId30"/>
    <p:sldId id="291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1" r:id="rId39"/>
    <p:sldId id="303" r:id="rId40"/>
    <p:sldId id="304" r:id="rId41"/>
    <p:sldId id="306" r:id="rId42"/>
    <p:sldId id="307" r:id="rId43"/>
    <p:sldId id="309" r:id="rId44"/>
    <p:sldId id="310" r:id="rId45"/>
    <p:sldId id="311" r:id="rId46"/>
    <p:sldId id="312" r:id="rId47"/>
    <p:sldId id="4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2" r:id="rId68"/>
    <p:sldId id="333" r:id="rId69"/>
    <p:sldId id="334" r:id="rId70"/>
    <p:sldId id="335" r:id="rId71"/>
    <p:sldId id="336" r:id="rId72"/>
    <p:sldId id="337" r:id="rId73"/>
    <p:sldId id="338" r:id="rId74"/>
    <p:sldId id="339" r:id="rId75"/>
    <p:sldId id="340" r:id="rId76"/>
    <p:sldId id="341" r:id="rId77"/>
    <p:sldId id="342" r:id="rId78"/>
    <p:sldId id="343" r:id="rId79"/>
    <p:sldId id="344" r:id="rId80"/>
    <p:sldId id="345" r:id="rId81"/>
    <p:sldId id="346" r:id="rId82"/>
    <p:sldId id="347" r:id="rId83"/>
    <p:sldId id="348" r:id="rId84"/>
    <p:sldId id="349" r:id="rId85"/>
    <p:sldId id="350" r:id="rId86"/>
    <p:sldId id="351" r:id="rId87"/>
    <p:sldId id="352" r:id="rId88"/>
    <p:sldId id="353" r:id="rId89"/>
    <p:sldId id="354" r:id="rId90"/>
    <p:sldId id="355" r:id="rId91"/>
    <p:sldId id="356" r:id="rId92"/>
    <p:sldId id="357" r:id="rId93"/>
    <p:sldId id="358" r:id="rId94"/>
    <p:sldId id="359" r:id="rId95"/>
    <p:sldId id="360" r:id="rId96"/>
    <p:sldId id="361" r:id="rId97"/>
    <p:sldId id="362" r:id="rId98"/>
    <p:sldId id="363" r:id="rId99"/>
    <p:sldId id="364" r:id="rId100"/>
    <p:sldId id="365" r:id="rId101"/>
    <p:sldId id="366" r:id="rId102"/>
    <p:sldId id="367" r:id="rId103"/>
    <p:sldId id="368" r:id="rId104"/>
    <p:sldId id="369" r:id="rId105"/>
    <p:sldId id="370" r:id="rId106"/>
    <p:sldId id="371" r:id="rId107"/>
    <p:sldId id="372" r:id="rId108"/>
    <p:sldId id="373" r:id="rId109"/>
    <p:sldId id="374" r:id="rId110"/>
    <p:sldId id="375" r:id="rId111"/>
    <p:sldId id="376" r:id="rId112"/>
    <p:sldId id="377" r:id="rId113"/>
    <p:sldId id="378" r:id="rId114"/>
    <p:sldId id="379" r:id="rId115"/>
    <p:sldId id="380" r:id="rId116"/>
    <p:sldId id="381" r:id="rId117"/>
    <p:sldId id="382" r:id="rId118"/>
    <p:sldId id="383" r:id="rId119"/>
    <p:sldId id="384" r:id="rId120"/>
    <p:sldId id="385" r:id="rId121"/>
    <p:sldId id="386" r:id="rId122"/>
    <p:sldId id="387" r:id="rId123"/>
    <p:sldId id="388" r:id="rId124"/>
    <p:sldId id="389" r:id="rId125"/>
    <p:sldId id="390" r:id="rId126"/>
    <p:sldId id="391" r:id="rId127"/>
    <p:sldId id="392" r:id="rId128"/>
    <p:sldId id="393" r:id="rId129"/>
    <p:sldId id="394" r:id="rId130"/>
    <p:sldId id="395" r:id="rId131"/>
    <p:sldId id="396" r:id="rId132"/>
    <p:sldId id="397" r:id="rId133"/>
    <p:sldId id="398" r:id="rId134"/>
    <p:sldId id="399" r:id="rId135"/>
    <p:sldId id="400" r:id="rId136"/>
    <p:sldId id="401" r:id="rId137"/>
    <p:sldId id="402" r:id="rId138"/>
    <p:sldId id="403" r:id="rId139"/>
    <p:sldId id="404" r:id="rId140"/>
    <p:sldId id="405" r:id="rId141"/>
    <p:sldId id="406" r:id="rId142"/>
    <p:sldId id="407" r:id="rId143"/>
    <p:sldId id="408" r:id="rId144"/>
    <p:sldId id="409" r:id="rId145"/>
    <p:sldId id="410" r:id="rId1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theme" Target="theme/theme1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98E036-7658-4CDC-B061-1F38C60E06C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002628-14C0-4DC5-89C9-02BA151305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057400"/>
            <a:ext cx="8458200" cy="1219200"/>
          </a:xfrm>
        </p:spPr>
        <p:txBody>
          <a:bodyPr>
            <a:normAutofit/>
          </a:bodyPr>
          <a:lstStyle/>
          <a:p>
            <a:pPr algn="ctr"/>
            <a:r>
              <a:rPr lang="sr-Latn-CS" sz="7200" b="1" dirty="0">
                <a:solidFill>
                  <a:srgbClr val="04617B"/>
                </a:solidFill>
                <a:latin typeface="Calibri"/>
              </a:rPr>
              <a:t> </a:t>
            </a:r>
            <a:r>
              <a:rPr lang="x-none" sz="7200" b="1" dirty="0">
                <a:solidFill>
                  <a:srgbClr val="04617B"/>
                </a:solidFill>
                <a:latin typeface="Calibri"/>
              </a:rPr>
              <a:t>БИБЛИОГРАФИЈА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763000" cy="6629400"/>
          </a:xfrm>
        </p:spPr>
        <p:txBody>
          <a:bodyPr>
            <a:normAutofit lnSpcReduction="10000"/>
          </a:bodyPr>
          <a:lstStyle/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sr-Cyrl-CS" sz="24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 опис старе и ретке књиге</a:t>
            </a:r>
            <a:r>
              <a:rPr lang="sr-Cyrl-CS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(рукописне књиге, инкунабуле, србуље) - по методологији описа рукописа у Археографском одељењу Народне библиотеке Србије:</a:t>
            </a: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sr-Cyrl-C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Наслов (према стварном садржају или по имену писара) и време настанка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Материјал, број листова, величина листова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Интегритет рукописа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Водени знаци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Повез, материјал, време повеза, аутор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Писар, место и година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Тип писма (у два ступца – устав, полуустав, брзопис, канцеларијски брзопис, типографско писмо)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Редакција и правопис (српска, бугарска, македонска, влашка, молдавска, руска, црквенословенска)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Орнаментика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Садржај (подаци о врсти рукописа, односно тексту, типу књижевног састава или жанру)</a:t>
            </a:r>
          </a:p>
          <a:p>
            <a:pPr marL="609600" lvl="0" indent="-6096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Записи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2116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389437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Павле Јозеф Шафарик: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Преглед словенски црквени књига које су од конца петнајстог до почетка седамнајстог века у Венецији, Сербии, Влашкој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Ердељу печатане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"Сербскиј летопис", 1831, частица перва, стр. 34-46</a:t>
            </a:r>
          </a:p>
          <a:p>
            <a:pPr algn="just"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Стојан Новаковић: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Псалтир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епистола Виценца Вуковића. Прилог к библиографији штампаних књига српских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Годишњица Николе Чупића, Београд, 1887, књ.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IX,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стр. 200-213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9518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91600" cy="5105400"/>
          </a:xfrm>
        </p:spPr>
        <p:txBody>
          <a:bodyPr/>
          <a:lstStyle/>
          <a:p>
            <a:pPr algn="ctr"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БИБЛИОГРАФИЈА СРБУЉА</a:t>
            </a:r>
          </a:p>
          <a:p>
            <a:pPr algn="ctr">
              <a:buNone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Назив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србуље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у једнини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-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србуља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)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већ одавно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устаљен за означавање првих српских штампаних (старопечатаних) књига насталих од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XV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до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XVII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века, углавном богословске садржине, к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су стваране на српскословенском (старословенски језик српске редакције)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Термин србуље у науци се употребљава већ од првих деценија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XIX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века, када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почело интензивно научно занимање за старе српске рукописне и штампане књиге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576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060" y="1981200"/>
            <a:ext cx="9129215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Означавајући под овим појмом искључиво црквене књиге у којима су се очувале ознаке народног српског језика, за разлику од црквенословенског који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дошао преко руских текстова, Вук Караџић је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реч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србуља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унео у друго издање свога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Српског рјечника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(Беч, 1852)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Поред штампаних, србуље истовремено означавају и српске рукописне књиге из истог, али и из знатно старијих периода, а т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ствара одређену сложеност у њиховом ближем и потпунијем библиографском  обележавању у науци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2557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688" y="2133600"/>
            <a:ext cx="9073487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Карактер, садржина и облик србуља траже и учешће других наука у њиховом описивању, као што су палеографија, археографија, филологија и књижевна историја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Право научно интересовање за старе српске штампане ("србуљске") књиге из штампарија у Цетињу, Горажду, Милешеви, Венецији, Београду, Скадру и из других места, почело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 првим годинама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XIX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века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3612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09" y="1752600"/>
            <a:ext cx="9051878" cy="4389437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Међу библиографима истраживачима, код нас су се истицали: Вук Караџић, Лукијан Мушицки, Иван Кукуљевић Сакцински, Ђура Даничић, Стојан Новаковић, Нићифор Дучић, Ватрослав Јагић, Љубомир Стојановић, као и неки значајни странци -Павле Јозеф Шафарик, Петар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A.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Лавров и др.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Истраживања нису окончана ни у новије доба, када су се посебно истицали палеографи руског порекла (А. Соловјев, С. Куљбакин и В. Мошин), али и нова генерација српских научника: Димитрије Богдановић, Петар Момировић, Дејан Медаковић и други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4522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041642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Већину ових научника нису подстицале библиографске побуде, већ шири културно-историјски и књижевни разлози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недостатку чврстих властитих принципа библиографског описа србуља, наши научници су се углавном поводили за схватањима руских палеографа и библиографа који су посвећивали посебну пажњу описима словенских ћирилских (и глагољских) књига и рукописа уопште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6579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 поред интензивног пописивања и описивања, теоријска литература о србуљама је још увек нецеловита и оскудна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Прихватање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ISBD(A)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Међународног стандардног описа старих монографских публикација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(насталих до 1801. године) уједначило  је принципе библиографске обраде србуља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5192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91600" cy="51054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Стојан Новаковић: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Божидара Вуковића зборници за путнике, издања позната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непозната, библиографски извештај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Гласник Српског ученог друштва, Београд, 1877, књ.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XLV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стр.129-167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Љубомир Стојановић: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Каталог Народне библиотеке у Београду.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IV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Рукописи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старе штампане књиге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Београд, 1903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група аутора: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Ћирилске рукописне књиге Библиотске Матице српске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I-IV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Нови Сад, 1988, 1991, 1992. и 1993.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18225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067800" cy="50292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СЕЛЕКТИВНА БИБЛИОГРАФИЈА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Иако библиографија тежи да донесе што обухватнији и потпунији попис књига или других штампаних и рукописних радова, бројни су случајеви да се због одређених потреба или конкретне условљености раде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селективне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(или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пробране,изборне)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Поред обављања основног стручног посла, библиограф се јавља и у улози оцењивача или прецизније речено, одабирача грађе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3806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2" y="1828800"/>
            <a:ext cx="8988188" cy="4389437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 из неутралне или пасивне позиције постаје активни, креативни фактор који има и  егзактан однос једног стручног селектора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 преузима и сав ризик који се може јавити као последица субјективности или чак недовољне стручности и упућености у презентовану грађу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Настанку селективног типа библиографије претходе неки конкретни разлози, а понекад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то и немоћ библиографа да пронађе и обради сву грађу која се односи на неки стручни предмет или на неку особу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0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009797" cy="5486400"/>
          </a:xfrm>
        </p:spPr>
        <p:txBody>
          <a:bodyPr/>
          <a:lstStyle/>
          <a:p>
            <a:pPr lvl="0" algn="just" eaLnBrk="1" fontAlgn="auto" hangingPunct="1"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sr-Cyrl-CS" sz="24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 опис старе штампане књиге:</a:t>
            </a:r>
          </a:p>
          <a:p>
            <a:pPr marL="342900" lvl="0" indent="-342900" algn="just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sr-Cyrl-CS" sz="24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09600" lvl="0" indent="-609600" algn="just" eaLnBrk="1" fontAlgn="auto" hangingPunct="1"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Наслов ( у облику у коме је познат у науци)</a:t>
            </a:r>
          </a:p>
          <a:p>
            <a:pPr marL="609600" lvl="0" indent="-609600" algn="just" eaLnBrk="1" fontAlgn="auto" hangingPunct="1"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Место и година штампања</a:t>
            </a:r>
          </a:p>
          <a:p>
            <a:pPr marL="609600" lvl="0" indent="-609600" algn="just" eaLnBrk="1" fontAlgn="auto" hangingPunct="1"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Подаци о штампарији и штампару</a:t>
            </a:r>
          </a:p>
          <a:p>
            <a:pPr marL="609600" lvl="0" indent="-609600" algn="just" eaLnBrk="1" fontAlgn="auto" hangingPunct="1"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Број листова</a:t>
            </a:r>
          </a:p>
          <a:p>
            <a:pPr marL="609600" lvl="0" indent="-609600" algn="just" eaLnBrk="1" fontAlgn="auto" hangingPunct="1"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Величина</a:t>
            </a:r>
          </a:p>
          <a:p>
            <a:pPr marL="609600" lvl="0" indent="-609600" algn="just" eaLnBrk="1" fontAlgn="auto" hangingPunct="1"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Подаци о интегритету</a:t>
            </a:r>
          </a:p>
          <a:p>
            <a:pPr marL="609600" lvl="0" indent="-609600" algn="just" eaLnBrk="1" fontAlgn="auto" hangingPunct="1"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Повез</a:t>
            </a:r>
          </a:p>
          <a:p>
            <a:pPr marL="609600" lvl="0" indent="-609600" algn="just" eaLnBrk="1" fontAlgn="auto" hangingPunct="1"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Записи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9559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060" y="2209800"/>
            <a:ext cx="916106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Селекција библиографског материјала много чешће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условљена практичним стручним потребама, јер бављење одређеном струком или науком не тражи свеукупно познавање материје, него само једног конкретног дела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 се прилагођава таквим суженим захтевима, па у селективну библиографију уноси само оно што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његовом мишљењу, нужно и најбитније,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изоставља све што сматра периферним или сувишним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8970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884" y="2209800"/>
            <a:ext cx="9015484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дужан да у уводу или у напоменама за библиографију назначи разлоге за селективни поступак, као и принципе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којима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вршена селекција, упућујући при томе и на основни карактер изостављеног материјала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Израда селективних библиографија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прихватљива само онда када није могуће створити неки други тип библиографског рада, без обзира који су конкретни разлози били у питању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3895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Значај селективне библиографије посебно се испољава у тзв. примењеним наукама (техници, медицини, агрономији, ветерини, шумарству итд.)</a:t>
            </a:r>
          </a:p>
          <a:p>
            <a:pPr algn="just">
              <a:spcBef>
                <a:spcPct val="0"/>
              </a:spcBef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Вршећи селекцију грађе у наукама те врсте, библиографија прави разграничења између старих схватања и нових научних сазнања, и тако успоставља кључне критеријуме за савремена вредновања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49553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6" y="2133600"/>
            <a:ext cx="8973403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Дејан Ђуричковић: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Босанска вила 1885-1914. Библиографија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I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II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"Свјетлост", Сарајево, 1975 (попис текстова који се односе на књижевност и општу културу)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Boris Ćorić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: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"Nada"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-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bibliografija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8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85-1903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"Svjetlost", Sarajevo,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1978 (комплетан попис садржине периодике)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73107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38230" cy="57150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КРИТИЧКА БИБЛИОГРАФИЈА</a:t>
            </a: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изради селективне библиографије састављач се делимично јавља и у улози критичара, самим тим што један део грађе узима,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други оставља или занемарује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Међутим, праву функцију критичара и оцењивача библиограф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добија тек онда када, поред исписивања библиографских јединица, у краћим или дужим резимеима (или рефератима)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износи свој суд о вредности садржине текстова које </a:t>
            </a:r>
            <a:r>
              <a:rPr lang="hr-HR" sz="2400" u="sng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библиографисао</a:t>
            </a:r>
            <a:r>
              <a:rPr lang="en-US" sz="2400" u="sng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таква врста библиографије се назива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критичка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или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резонујућа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888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5021" y="2451503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Дакле, није само важан обим и обухватност грађе него и објективност библиографовог критичког става и његова спремност да исправно просуђује о одређеним текстовима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 је у прилици да се потпуно независно поставља према садржини и карактеру текста, да га афирмативно или негативно оцењује и да га на тај начин презентује корисницима неке библиографије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3234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4" y="2209800"/>
            <a:ext cx="9043916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Критичка библиографија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директно или посредно утиче на правце научних истраживања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на оним темама или подручјима чији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библиографски попис рађен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Она даје неку врсту енциклопедијске информације која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до те мере сажета да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више намењена ширем кругу читалаца него самосталним и озбиљним стручњацима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9497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Да би умањио евентуалне приговоре на критичке оцене које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изрекао о грађи која сачињава његову библиографију, састављач мора настојати да његови судови буду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непристрасни и јасно образложени</a:t>
            </a: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Критичка библиографија захтева не само властите методе у изради него и посебан тип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библиографа-специјалисте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1721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None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Самосталан и критички приступ у раду, који истовремено значи и изрицање оцена о одређеном тексту, подразумева и изузетно познавање науке на коју се текстови односе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Ha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тај начин библиограф-специјалиста мора да буде, поред општег знања, и подробно упућен у ужу научну област која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предмет његовог критичко-библиографског интересовања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9702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0588" cy="4389437"/>
          </a:xfrm>
        </p:spPr>
        <p:txBody>
          <a:bodyPr/>
          <a:lstStyle/>
          <a:p>
            <a:pPr algn="ctr"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СКРИВЕНА БИБЛИОГРАФИЈА</a:t>
            </a:r>
          </a:p>
          <a:p>
            <a:pPr algn="ctr"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Овом врстом библиографије сматра се онај облик библиографског рада који се јавља као додатак у некој студији или чланку, најчешће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у форми фусноте на маргини или у облику коришћене литературе на крају неког текста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Под овом врстом се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подразумева свака она библиографија која није објављена у облику самосталне публикације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18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991600" cy="6629400"/>
          </a:xfrm>
        </p:spPr>
        <p:txBody>
          <a:bodyPr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800" b="1" u="sng" dirty="0">
                <a:latin typeface="Arial" pitchFamily="34" charset="0"/>
                <a:cs typeface="Arial" pitchFamily="34" charset="0"/>
              </a:rPr>
              <a:t>МЕЂУНАРОДНИ СТАНДАРД ЗА БИБЛИОГРАФСКИ ОПИС (</a:t>
            </a:r>
            <a:r>
              <a:rPr lang="sr-Latn-CS" sz="2800" b="1" u="sng" dirty="0">
                <a:latin typeface="Arial" pitchFamily="34" charset="0"/>
                <a:cs typeface="Arial" pitchFamily="34" charset="0"/>
              </a:rPr>
              <a:t>ISBD)</a:t>
            </a:r>
            <a:r>
              <a:rPr lang="sr-Cyrl-CS" sz="2800" b="1" u="sng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r-Latn-CS" sz="2400" dirty="0">
                <a:latin typeface="Arial" pitchFamily="34" charset="0"/>
                <a:cs typeface="Arial" pitchFamily="34" charset="0"/>
              </a:rPr>
              <a:t>(International Standard Bibliographic Description)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225425" indent="-225425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Прихваћен од Међународног савеза библиотечких друштава (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IFLA)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1974. године, а  најважнији смисао се огледа у стварању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универзалне библиографске контроле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UBC)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или заједничког међународног информативног система</a:t>
            </a:r>
          </a:p>
          <a:p>
            <a:pPr marL="609600" indent="-6096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225425" indent="-225425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ISBD(M)</a:t>
            </a:r>
            <a:r>
              <a:rPr 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-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Међународни стандардни библиографски опис монографских публикација</a:t>
            </a:r>
          </a:p>
          <a:p>
            <a:pPr marL="344488" indent="-344488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344488" indent="-344488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Основна сврха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ISBD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јесте да помаже међународну комуникацију библиографских информација тако што:</a:t>
            </a:r>
          </a:p>
          <a:p>
            <a:pPr marL="344488" indent="-344488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1. омогућује да се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размењују записи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из различитих извора,</a:t>
            </a:r>
          </a:p>
          <a:p>
            <a:pPr marL="609600" indent="-609600" algn="just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2. помаже да се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премосте језичке препреке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у тумачењу записа и</a:t>
            </a:r>
          </a:p>
          <a:p>
            <a:pPr marL="609600" indent="-609600" algn="just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3. помаже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претварање библиографских записа у машински читљив облик</a:t>
            </a:r>
            <a:r>
              <a:rPr lang="sr-Latn-CS" sz="2400" u="sng" dirty="0">
                <a:latin typeface="Arial" pitchFamily="34" charset="0"/>
                <a:cs typeface="Arial" pitchFamily="34" charset="0"/>
              </a:rPr>
              <a:t> </a:t>
            </a:r>
            <a:endParaRPr lang="x-none" sz="2400" u="sng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0128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981200"/>
            <a:ext cx="92202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Скривена библиографија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не значи, у правом смислу, самосталан нити издвојен библиографски рад, који је распоређен у неки од разних начина класификовања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Она заправо представља већ примењену библиографску творевину,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шаролико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расута на маргинама неке студије или се јавља као њен додатак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Њена примена условљава да се она најчешће исказује у делимичном или скраћеном облику, без свих потребних елемената који чине пуну библиографску јединицу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7054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746" y="2286000"/>
            <a:ext cx="911443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Пошто има засебно, издвојено место и облик, који су везани за неки текст (студија, монографија или било који други стручни и научни рад), скривена библиографија се често схвата само као помоћни материјал у ширим библиографским истраживањима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Овим се ипак не умањује њен важан информативни значај, макар и у непотпуном облику њених библиографских јединица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6615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648" y="1524000"/>
            <a:ext cx="9132627" cy="57150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Засебан вид скривене библиографије означавају и доста дуги или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проширени наслови старих (рукописних) књига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где се посредно дају и основни библиографски елементи о њима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Такав пример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Живот Светог Саве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од монаха Теодосија, чији пуни наслов, заправо почетак,  гласи: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Живот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подвизи у пустињи с оцем,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посебна путовања,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од чести причања о чудесима међу свецима оца нашег Саве, првога архиепископа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учитеља српског, сказани пречасним Доментианом, јеромонахом манастира званог Хиландара,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списани Теодосијем монахом тога манастира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2604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91600" cy="46482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БИБЛИОГРАФИЈА БИБЛИОГРАФИЈА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Означава систематизован попис већ урађених библиографија, које се односе на поједину научну или уметничку област, на неко уже или шире географско подручје или пак на неког истакнутог аутора, чија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библиографија у више наврата рађена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Прави циљ у овом случају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попис свих библиографија у једној земљи или у одређеном народу, које су урађене у једном периоду или у свевремену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1052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Израда библиографије библиографија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прилика да се уоче, назначе,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исправе грешке претходних библиографа 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Она се, бар у нашој средини, ређе или само повремено ради, пошто се и сада још осећа елементарна потреба да се обаве основна библиографска пописивања у разним подручјима наука и уметности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4316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884" y="2286000"/>
            <a:ext cx="9113293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Иако библиографија библиографија значи нови квалитет у библиографском раду, њена информативна улога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доста скромна,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употребна вредност у стручном раду релативно мала и сведена на ужи круг корисника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Овај тип библиографије често даје само посредну информацију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упућивањем на поједину библиографију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чију пунију садржину не може озбиљније да искаже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9632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75" y="2057400"/>
            <a:ext cx="9060976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Француски библиограф Лујза Н. Малклес дефинисала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библиографију библиографија као "водич кроз свет библиографија“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Прави образац овакве библиографије објављен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 Француској још 1664. године, када се појавило дело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Bibliotheca bibliothecarum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Филипа Лабеа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а класичну форму дао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joj je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Јулиус Пехолт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књигом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Bibliotheca bibliographica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(Лајпциг, 1866)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673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687" y="1600200"/>
            <a:ext cx="9144000" cy="4389437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buFont typeface="Wingdings" pitchFamily="2" charset="2"/>
              <a:buChar char="§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публикације Југословенског библиографског института у Београду: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југословенских библиографија 1945-1955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Београд,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1958</a:t>
            </a:r>
          </a:p>
          <a:p>
            <a:pPr algn="just">
              <a:buFont typeface="Wingdings" pitchFamily="2" charset="2"/>
              <a:buChar char="ü"/>
            </a:pPr>
            <a:endParaRPr lang="sr-Cyrl-CS" sz="2400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југословенских библиографија 1956-1960,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Београд, 1975</a:t>
            </a:r>
          </a:p>
          <a:p>
            <a:pPr algn="just"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Живорад П. Јовановић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библиографија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"Библиотекар", Београд, 1951,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III,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1-2, стр. 62-69.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4000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905000"/>
            <a:ext cx="9144000" cy="4389437"/>
          </a:xfrm>
        </p:spPr>
        <p:txBody>
          <a:bodyPr/>
          <a:lstStyle/>
          <a:p>
            <a:pPr algn="ctr"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ИЗВОРИ ЗА БИБЛИОГРАФИЈУ</a:t>
            </a:r>
          </a:p>
          <a:p>
            <a:pPr algn="ctr"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Kao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особена наука, са посебним методским поступцима, библиографија природно има и засебне изворе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којима се разликује од других научних облика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Основни библиографски извори су све врсте библиографија, јер оне носе замашно обиље разноврсних података, неопходних за израду нових библиографија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0441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236" y="990600"/>
            <a:ext cx="9078036" cy="57150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Такође, библиографски извори су и: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разни облици енциклопедија (опште и посебне),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специјални приручници,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лексикони,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библиотечки каталози,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каталози издавачких кућа,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каталози антикварних књига,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разни архивски материјали (нарочито ако се обавља библиографски попис рукописа),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музејска писана грађа,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разноврсна периодика,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мемоаристика, </a:t>
            </a: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преписка итд.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98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991600" cy="6324600"/>
          </a:xfrm>
        </p:spPr>
        <p:txBody>
          <a:bodyPr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000" u="sng" dirty="0">
                <a:latin typeface="Arial" pitchFamily="34" charset="0"/>
                <a:cs typeface="Arial" pitchFamily="34" charset="0"/>
              </a:rPr>
              <a:t>Подручја описа у стандарду </a:t>
            </a:r>
            <a:r>
              <a:rPr lang="sr-Latn-CS" sz="2000" u="sng" dirty="0">
                <a:latin typeface="Arial" pitchFamily="34" charset="0"/>
                <a:cs typeface="Arial" pitchFamily="34" charset="0"/>
              </a:rPr>
              <a:t>ISBD(M)</a:t>
            </a:r>
            <a:r>
              <a:rPr lang="sr-Cyrl-CS" sz="2000" u="sng" dirty="0">
                <a:latin typeface="Arial" pitchFamily="34" charset="0"/>
                <a:cs typeface="Arial" pitchFamily="34" charset="0"/>
              </a:rPr>
              <a:t> и елементи који у њих улазе:</a:t>
            </a:r>
          </a:p>
          <a:p>
            <a:pPr algn="just" fontAlgn="auto">
              <a:spcAft>
                <a:spcPts val="0"/>
              </a:spcAft>
              <a:defRPr/>
            </a:pPr>
            <a:endParaRPr lang="sr-Cyrl-CS" sz="2000" b="1" u="sng" dirty="0">
              <a:latin typeface="Arial" pitchFamily="34" charset="0"/>
              <a:cs typeface="Arial" pitchFamily="34" charset="0"/>
            </a:endParaRPr>
          </a:p>
          <a:p>
            <a:pPr marL="793750" indent="-793750" algn="just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1. Подручје наслова и података о ауторству</a:t>
            </a: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1.1  Главни наслов</a:t>
            </a: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1.2 Упоредни наслови, споредни наслови и остале насловне информације</a:t>
            </a: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1.3 Подаци о ауторству</a:t>
            </a: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2.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Подручје издања</a:t>
            </a: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2.1  Податак о издању</a:t>
            </a: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2.2  Подаци о ауторству у вези са издањем</a:t>
            </a: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3.Подручје импресума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Cyrl-CS" sz="2000" b="1" dirty="0">
              <a:latin typeface="Arial" pitchFamily="34" charset="0"/>
              <a:cs typeface="Arial" pitchFamily="34" charset="0"/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3.1 Место издања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3.2 Име издавача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3.3 Датум издања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3.4 Место штампања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3.5 Име штампара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198858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 мора истовремено да рачуна на већину ових извора, мора да их комбинује и упоређује, ако му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циљ да његова библиографија буде што потпунија и кориснија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Сви извори за настанак библиографија могу паралелно да буду и извори за одређену науку на коју се односе и тиме се испољава њихова вишеструкост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94764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Принципи и начини за проналажење и систематизовање библиографских извора предмет су и посебног теоријског односа, који најпуније исказује такозвана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библиографска хеуристика </a:t>
            </a:r>
          </a:p>
          <a:p>
            <a:pPr algn="just">
              <a:buNone/>
            </a:pPr>
            <a:endParaRPr lang="sr-Cyrl-CS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ширем смислу, хеуристика означава вештину и науку о методама којима се долази до нових научних чињеница и сазнања,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према томе и до научних извора уопште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6289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394" y="1143000"/>
            <a:ext cx="9144000" cy="5562600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Неки извори за библиографију имају шире и засебно значење, јер им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намена веома одређена,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невезана за библиографски рад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доста случајева они имају практичну функцију (издавачки каталози, нпр.), тако да су им односи са библиографијом у другом плану или су сасвим споредни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 оцену њиховог општег значаја није важно да ли непосредно служе као извори за библиографију или се, пак, са њом додирују самим својим обликом или садржином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библиографском смислу, битна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њихова употребљивост као примарних или (чешће)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само секундарних штампаних извора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3434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7150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РАДОВИ СРОДНИ БИБЛИОГРАФИЈИ</a:t>
            </a:r>
          </a:p>
          <a:p>
            <a:pPr algn="just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Пописи текстова (чланака или књига) не јављају се увек у "чистој" форми са свим елементима који карактеришу једну библиографију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Од почетака штампарске делатности и првог умножавања књига, осећала се потреба за њиховим пописивањем, како би се постигао што бољи и читалачки и комерцијални ефекат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To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се обично чини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у каталозима или издавачким проспектима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(огласима и објавама)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2111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2863" cy="56388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 поред посебне намене, 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каталози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су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основној форми сродни библиографији, а исказују се и као њени важни извори, као нпр: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штампани каталози библиотека,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издавачки каталози (централни или посебни),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сајамски каталози,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каталози антикварних књига,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каталози рукописа,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каталози (или прегледи) издања појединих научних институција и сл.</a:t>
            </a:r>
          </a:p>
          <a:p>
            <a:pPr algn="just"/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Од праве библиографије их одваја недостатак неких библиографских елемената, као и нешто другачија и ужа намена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854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067800" cy="4389437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Без обзира што их не сматрамо библиографијама у правом смислу, каталози имају веома добру улогу у ближем упознавању са књигама једног или више издавача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ранијим временима они су често преузимали и целокупну функцију библиографије, а код многих народа књижарски каталози су управо претходили изради првих библиографија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To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се види из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Библиографије српских књижарских каталога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(Библиотекар, Београд, 1956,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VIII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3-4, стр. 211-229)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Љубомира Дурковића - Јакшића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1424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48006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Каталози су од велике користи за израду ретроспективних библиографија,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нарочито оних које обухватају књиге из старијих периода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Каталози имају и знатну информативну функцију за сваког корисника,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према томе и за оне који научно приступају изучавању одређених штампаних или рукописних текстова 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Kao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пример вредних књига ове врсте може да се узме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Каталог ретких српских књига 1741-1941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Београд, 1971, чији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аутор некада познати београдски антиквар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Јанко Хркаловић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3711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91600" cy="4800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Велики и озбиљни издавачи и књижари су увек придавали прави значај изгледу, садржини и начину каталошког представљања својих књига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Главни каталог целокупне српске књижевности Дворске књижаре Мите Стајића у Београду.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IV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издање,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Београд, 1912</a:t>
            </a:r>
          </a:p>
          <a:p>
            <a:pPr algn="just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Кашалог издања 1901-1935. Издавачког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књижарског предузећа Гец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e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Кон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A.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Д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.,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Београд, 1935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28907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8006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Иако понекад и у називу носе ознаку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пописи књига једног издавача у основи су само обимнији и сређенији књижарски каталози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Милан Ж. Живановић: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Српске књижевне задруге,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Београд, 1967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Dragoljub Popović: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Nolit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1928-1979.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Bibliografija,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Beograd,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1978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9375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609" y="1981200"/>
            <a:ext cx="9067800" cy="4389437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РЕЛАТИВНА ОБУХВАТНОСТ БИБЛИОГРАФСКЕ ГРАЂЕ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 правом се може рећи да не постоје сасвим потпуне, савршене и беспрекорне библиографије, оне које су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тако урађене да им се баш ништа не може приговорити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Чак и када се ограниче на скроман или врло узак обим грађе, библиографије увек треба прихватити као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релативно потпун збир библиографских јединица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326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477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CS" sz="2000" b="1" dirty="0">
                <a:latin typeface="Arial" panose="020B0604020202020204" pitchFamily="34" charset="0"/>
                <a:cs typeface="Arial" pitchFamily="34" charset="0"/>
              </a:rPr>
              <a:t>4. Подручје колације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4.1 Број страна и/или број томова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4.2 Податак о илустрацијама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4.3 Формат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4.4 Пропратни материјал</a:t>
            </a:r>
          </a:p>
          <a:p>
            <a:pPr marL="0" indent="0">
              <a:buNone/>
            </a:pPr>
            <a:endParaRPr lang="sr-Cyrl-CS" sz="2000" b="1" dirty="0"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Cyrl-CS" sz="2000" b="1" dirty="0">
                <a:latin typeface="Arial" panose="020B0604020202020204" pitchFamily="34" charset="0"/>
                <a:cs typeface="Arial" pitchFamily="34" charset="0"/>
              </a:rPr>
              <a:t>5. Подручје збирки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5.1 Подаци о збирци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5.2 Подаци о подзбирци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5.3 Број у збирци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5.4 Међународни стандардни серијски број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b="1" dirty="0">
                <a:latin typeface="Arial" panose="020B0604020202020204" pitchFamily="34" charset="0"/>
                <a:cs typeface="Arial" pitchFamily="34" charset="0"/>
              </a:rPr>
              <a:t>6. Подручје напомена</a:t>
            </a:r>
            <a:br>
              <a:rPr lang="sr-Cyrl-CS" sz="2000" b="1" dirty="0">
                <a:latin typeface="Arial" panose="020B0604020202020204" pitchFamily="34" charset="0"/>
                <a:cs typeface="Arial" pitchFamily="34" charset="0"/>
              </a:rPr>
            </a:br>
            <a:br>
              <a:rPr lang="sr-Cyrl-CS" sz="2000" b="1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b="1" dirty="0">
                <a:latin typeface="Arial" panose="020B0604020202020204" pitchFamily="34" charset="0"/>
                <a:cs typeface="Arial" pitchFamily="34" charset="0"/>
              </a:rPr>
              <a:t>7. Подручје међународног стандардног броја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7.1 </a:t>
            </a:r>
            <a:r>
              <a:rPr lang="sr-Latn-CS" sz="2000" dirty="0">
                <a:latin typeface="Arial" panose="020B0604020202020204" pitchFamily="34" charset="0"/>
                <a:cs typeface="Arial" pitchFamily="34" charset="0"/>
              </a:rPr>
              <a:t>ISBN</a:t>
            </a:r>
            <a:br>
              <a:rPr lang="sr-Latn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Latn-CS" sz="2000" dirty="0">
                <a:latin typeface="Arial" panose="020B0604020202020204" pitchFamily="34" charset="0"/>
                <a:cs typeface="Arial" pitchFamily="34" charset="0"/>
              </a:rPr>
              <a:t>7.2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Повез</a:t>
            </a:r>
            <a:br>
              <a:rPr lang="sr-Cyrl-CS" sz="2000" dirty="0">
                <a:latin typeface="Arial" panose="020B0604020202020204" pitchFamily="34" charset="0"/>
                <a:cs typeface="Arial" pitchFamily="34" charset="0"/>
              </a:rPr>
            </a:b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7.3 Цена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345579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8991600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 сами састављачи су свесни те релативне потпуности,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тиме и релативног значаја посла који су обавили</a:t>
            </a:r>
          </a:p>
          <a:p>
            <a:pPr algn="just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Они ту релативност исказују спрегама речи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прилози за библиографију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или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грађа за библиографију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које стављају у наслове или поднаслове својих радова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98617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0" y="2209800"/>
            <a:ext cx="9048750" cy="438943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Осећање релативности у библиографском истраживању не сме и не треба да буде и знак ниподаштавања вредности целог овог врло напорног посла, који тражи пуно стрпљења и дугог и сталног откривања нових детаља и нове грађе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Стварање библиографија представља тежак и често незахвалан посао за онога који се бави овом врстом истраживања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84580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Иако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несумњив допринос библиографије у свакој науци, библиографски рад у ширем друштвеном смислу ретко добија и праву оцену и вредност, а веома је мало библиографа, који су за свој рад стекли адекватну репутацију научних истраживача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 само свест да без ове врсте стручног и научног рада не може бити праве науке,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сходно томе и културе једног народа, подстиче библиографе на предану, напорну и непрекидну делатност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69655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2" y="1676400"/>
            <a:ext cx="9140588" cy="51816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ПРИМЕНА БИБЛИОГРАФИЈЕ У НАУЧНОМ И СТРУЧНОМ РАДУ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Без практичне везе са научним истраживањима и потребама, библиографија би била само пуки збир исписаних наслова разних текстова, са основним подацима о њима, била би само један писани облик који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сам себи сврха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Значај библиографија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много шири, без обзира у којој су прилици настале и шта им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била првобитна сврха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8141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067800" cy="4389437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Библиографије никада не "застаревају", јер се не прекида њихова практична употреба, без обзира када су настале и колико доносе релевантних података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Раније урађене библиографије само могу бити допуњене и обогаћене новом и испуштеном садржином, али оне у ствари увек задржавају свој основни значај за науку и стално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joj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могу корисно послужити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Њихови подаци не морају бити свежи, али се могу користити за ретроспективно резимирање неких претходних научних елемената и тврдњи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1865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" y="1981200"/>
            <a:ext cx="9139451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Стручну страну у раду на библиографијама неоспорно најбоље могу оценити сами библиографи, али њихов практични значај најсигурније утврђују они који се библиографијама служе у стручном или научном послу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сваком научном и стручном раду, без обзира на његову форму (чланак или студија), библиографски подаци су обично издвојени из целине (они су најчешће ван директног текста) и наводе се на маргинама,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некада и на крају тога рада у такозваним белешкама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98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922" y="304800"/>
            <a:ext cx="9109881" cy="65532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Стандарди за друге врсте библиографских описа:</a:t>
            </a:r>
          </a:p>
          <a:p>
            <a:pPr algn="just"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b="1" dirty="0">
                <a:latin typeface="Arial" pitchFamily="34" charset="0"/>
                <a:cs typeface="Arial" pitchFamily="34" charset="0"/>
              </a:rPr>
              <a:t>(G)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општи међународни стандард за библиографски опис </a:t>
            </a:r>
          </a:p>
          <a:p>
            <a:pPr algn="just">
              <a:buFont typeface="Wingdings" pitchFamily="2" charset="2"/>
              <a:buChar char="ü"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b="1" dirty="0">
                <a:latin typeface="Arial" pitchFamily="34" charset="0"/>
                <a:cs typeface="Arial" pitchFamily="34" charset="0"/>
              </a:rPr>
              <a:t>(CR)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за серијске публикације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друге континуиране изворе </a:t>
            </a:r>
          </a:p>
          <a:p>
            <a:pPr algn="just">
              <a:buFont typeface="Wingdings" pitchFamily="2" charset="2"/>
              <a:buChar char="ü"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 (NBM)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за некњижну библиотечку грађу</a:t>
            </a:r>
          </a:p>
          <a:p>
            <a:pPr algn="just">
              <a:buFont typeface="Wingdings" pitchFamily="2" charset="2"/>
              <a:buChar char="ü"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 (CM)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за картографску грађу</a:t>
            </a:r>
          </a:p>
          <a:p>
            <a:pPr algn="just">
              <a:buFont typeface="Wingdings" pitchFamily="2" charset="2"/>
              <a:buChar char="ü"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 (A)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за старе монографске публикације</a:t>
            </a:r>
          </a:p>
          <a:p>
            <a:pPr algn="just">
              <a:buFont typeface="Wingdings" pitchFamily="2" charset="2"/>
              <a:buChar char="ü"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 (PM)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за омеђене музичке публикације</a:t>
            </a:r>
          </a:p>
          <a:p>
            <a:pPr algn="just">
              <a:buFont typeface="Wingdings" pitchFamily="2" charset="2"/>
              <a:buChar char="ü"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 (CP)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за опис саставних делова публикација</a:t>
            </a:r>
          </a:p>
          <a:p>
            <a:pPr algn="just">
              <a:buFont typeface="Wingdings" pitchFamily="2" charset="2"/>
              <a:buChar char="ü"/>
            </a:pPr>
            <a:r>
              <a:rPr lang="sr-Latn-CS" sz="2400" b="1" dirty="0">
                <a:latin typeface="Arial" pitchFamily="34" charset="0"/>
                <a:cs typeface="Arial" pitchFamily="34" charset="0"/>
              </a:rPr>
              <a:t>ISBD (CF)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за машински читљив запис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41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8" y="228600"/>
            <a:ext cx="9130352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Cyrl-CS" sz="2800" b="1" u="sng" dirty="0">
                <a:latin typeface="Arial" pitchFamily="34" charset="0"/>
                <a:cs typeface="Arial" pitchFamily="34" charset="0"/>
              </a:rPr>
              <a:t>БИБЛИОГРАФСКА ЈЕДИНИЦА</a:t>
            </a:r>
          </a:p>
          <a:p>
            <a:pPr>
              <a:buNone/>
            </a:pPr>
            <a:endParaRPr lang="sr-Cyrl-CS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Библиографска јединица је збир библиографских елемената интегрисаних у самосталну и сврсисходну целину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Збир библиографских јединица чини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библиографију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Форма или облик библиографске јединице: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	-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основна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(елементарна)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	-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анотирана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	-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резимирана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(реферативна или садржајна)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09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Сврха и улога анотације:</a:t>
            </a:r>
          </a:p>
          <a:p>
            <a:pPr algn="just">
              <a:spcBef>
                <a:spcPct val="0"/>
              </a:spcBef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лат. аnotatio = напомена, белешка, примедба</a:t>
            </a:r>
          </a:p>
          <a:p>
            <a:pPr algn="just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Карактер анотације: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прецизна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јасна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кратка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Од основних библиографских јединица одваја се новим редом</a:t>
            </a:r>
          </a:p>
          <a:p>
            <a:pPr algn="just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Пример: Анотације о српској штампи у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Библиографији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Стојана Новаковића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Резиме – садржај – сумар – реферат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43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" y="1066800"/>
            <a:ext cx="9115567" cy="5791200"/>
          </a:xfrm>
        </p:spPr>
        <p:txBody>
          <a:bodyPr/>
          <a:lstStyle/>
          <a:p>
            <a:pPr algn="ctr">
              <a:buNone/>
            </a:pPr>
            <a:r>
              <a:rPr lang="sr-Cyrl-CS" sz="2800" b="1" u="sng" dirty="0">
                <a:latin typeface="Arial" pitchFamily="34" charset="0"/>
                <a:cs typeface="Arial" pitchFamily="34" charset="0"/>
              </a:rPr>
              <a:t>РАЗРЕШАВАЊЕ ПСЕУДОНИМА , ИНИЦИЈАЛА И ШИФАРА У БИБЛИОГРАФИЈИ</a:t>
            </a:r>
          </a:p>
          <a:p>
            <a:pPr algn="ctr">
              <a:buNone/>
            </a:pPr>
            <a:endParaRPr lang="sr-Cyrl-CS" sz="28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Псеудоним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лажно име, надимак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Иницијал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(лат. initialia) - почетна слова имена и презимена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Шифра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(франц.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c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hiffre) - бројка, цифра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Постоје многи разлози зашто се псеудоними користе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Када аутор не жели да открива свој идентитет, користи уметничко (књижевно) име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35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9334" y="838200"/>
            <a:ext cx="9134901" cy="624840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Псеудоними</a:t>
            </a:r>
            <a:r>
              <a:rPr lang="sr-Latn-CS" sz="2400" u="sng" dirty="0">
                <a:latin typeface="Arial" pitchFamily="34" charset="0"/>
                <a:cs typeface="Arial" pitchFamily="34" charset="0"/>
              </a:rPr>
              <a:t> познат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их </a:t>
            </a:r>
            <a:r>
              <a:rPr lang="sr-Latn-CS" sz="2400" u="sng" dirty="0">
                <a:latin typeface="Arial" pitchFamily="34" charset="0"/>
                <a:cs typeface="Arial" pitchFamily="34" charset="0"/>
              </a:rPr>
              <a:t>писаца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Плашон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Аристокле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Молијер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Жан Батист Поклен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Волшер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Франсоа Мари Аруе 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Максим Горки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-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Алексеј Максимович Пјешков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Анашол Франс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- 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Жак Анатол Франсоа Тибо 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Џек Лон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д</a:t>
            </a:r>
            <a:r>
              <a:rPr lang="sr-Latn-CS" sz="2400" b="1" i="1" dirty="0">
                <a:latin typeface="Arial" pitchFamily="34" charset="0"/>
                <a:cs typeface="Arial" pitchFamily="34" charset="0"/>
              </a:rPr>
              <a:t>он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Џон Грифит 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Марк Твен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С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е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мјуел Л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е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нгхорн Клеменс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Џорџ Орвел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– Ерик Артур Блер</a:t>
            </a: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Ђура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b="1" i="1" dirty="0">
                <a:latin typeface="Arial" pitchFamily="34" charset="0"/>
                <a:cs typeface="Arial" pitchFamily="34" charset="0"/>
              </a:rPr>
              <a:t>Даничић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Ђорђе Поповић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Прежихов Воранц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Ловро Кухар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Коча Рацин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Коста Апостолов Солев 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r-Latn-CS" sz="2400" b="1" i="1" dirty="0">
                <a:latin typeface="Arial" pitchFamily="34" charset="0"/>
                <a:cs typeface="Arial" pitchFamily="34" charset="0"/>
              </a:rPr>
              <a:t>Ра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д</a:t>
            </a:r>
            <a:r>
              <a:rPr lang="sr-Latn-CS" sz="2400" b="1" i="1" dirty="0">
                <a:latin typeface="Arial" pitchFamily="34" charset="0"/>
                <a:cs typeface="Arial" pitchFamily="34" charset="0"/>
              </a:rPr>
              <a:t>е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b="1" i="1" dirty="0">
                <a:latin typeface="Arial" pitchFamily="34" charset="0"/>
                <a:cs typeface="Arial" pitchFamily="34" charset="0"/>
              </a:rPr>
              <a:t>Драинац</a:t>
            </a:r>
            <a:r>
              <a:rPr lang="sr-Latn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Радојко Јовановић</a:t>
            </a:r>
            <a:endParaRPr lang="sr-Latn-CS" sz="2400" b="1" i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29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0" y="228600"/>
            <a:ext cx="9131490" cy="5989637"/>
          </a:xfrm>
        </p:spPr>
        <p:txBody>
          <a:bodyPr>
            <a:normAutofit/>
          </a:bodyPr>
          <a:lstStyle/>
          <a:p>
            <a:pPr marL="6350" indent="22225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Cyrl-CS" sz="2800" b="1" u="sng" dirty="0">
                <a:latin typeface="Arial" pitchFamily="34" charset="0"/>
                <a:cs typeface="Arial" pitchFamily="34" charset="0"/>
              </a:rPr>
              <a:t>ПРЕДМЕТ БИБЛИОГРАФИЈЕ</a:t>
            </a:r>
            <a:endParaRPr lang="sr-Cyrl-CS" sz="3200" b="1" u="sng" dirty="0">
              <a:latin typeface="Arial" pitchFamily="34" charset="0"/>
              <a:cs typeface="Arial" pitchFamily="34" charset="0"/>
            </a:endParaRPr>
          </a:p>
          <a:p>
            <a:pPr marL="6350" indent="22225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marL="6350" indent="22225"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marL="6350" indent="22225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 предмет или објекат библиографског истраживања и пописа може се узети било који вид људског стваралаштва, у писаној или електронској форми, намењен јавности и умножен било којом графичком техником (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поједини лист, брошура, сепарат, књига, часопис, новина или прилог у периодици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)- В. Максимовић</a:t>
            </a:r>
          </a:p>
          <a:p>
            <a:pPr marL="6350" indent="22225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6350" indent="22225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Посматрајући промену предмета библиографије у историјском контексту (од рукописне књиге, преко штампане књиге и часописа), Вера Сечански закључује – „Библиографија се обавезно бави целокупношћу производа писмености, одабраних по одређеном критеријуму“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47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54152" cy="5105400"/>
          </a:xfr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u="sng" dirty="0">
                <a:latin typeface="Arial" pitchFamily="34" charset="0"/>
                <a:cs typeface="Arial" pitchFamily="34" charset="0"/>
              </a:rPr>
              <a:t>Разликовање псеудонима на основу </a:t>
            </a:r>
            <a:r>
              <a:rPr lang="ru-RU" sz="2400" b="1" i="1" u="sng" dirty="0">
                <a:latin typeface="Arial" pitchFamily="34" charset="0"/>
                <a:cs typeface="Arial" pitchFamily="34" charset="0"/>
              </a:rPr>
              <a:t>начина обликовања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а) прву групу чине псеудоними који своје основне елементе изводе из правог пишчевог имена и презимена (анаграм, ананим, апоконим, ателоним, цифроним, иницијали)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60325" indent="-60325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б) у другу групу спадају псеудоними који су право пишчево име и презиме заменили псеудознацима, (псеудоиницијали,псеудоапоконим,псеудопреноним)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в)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рећу групу чине псеудоними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загонетке (астроним, сидероним, инкогнитоним, хагионим)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0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u="sng" dirty="0">
                <a:latin typeface="Arial" pitchFamily="34" charset="0"/>
                <a:cs typeface="Arial" pitchFamily="34" charset="0"/>
              </a:rPr>
              <a:t>Разликовање псеудонима на основу </a:t>
            </a:r>
            <a:r>
              <a:rPr lang="ru-RU" sz="2400" b="1" i="1" u="sng" dirty="0">
                <a:latin typeface="Arial" pitchFamily="34" charset="0"/>
                <a:cs typeface="Arial" pitchFamily="34" charset="0"/>
              </a:rPr>
              <a:t>значења: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u="sng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а) у прву групу спадају псеудоними који дају неку карактеристичну пишчеву ознаку - физичку, психичку, националну, завичајну, социјалну, књижевну итд. (френоним, етноним, геоним, хидроним, фитоним, орнитоним, хероним,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оиноним, титлоним, аристоним)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б) другу групу чине псеудоними који дају нетачну, погрешну пишчеву ознаку (псеудоетноним, псеудогиним, псеудоандроним, псеудокоиноним, неутроним)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52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2" y="1143000"/>
            <a:ext cx="8991600" cy="57150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b="1" i="1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b="1" i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Анаграм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настаје када се нечије име или презиме, слободним преметањем или распоређивањем појединих слогова или слова преобраћа у неко друго име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нпр.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др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Тихомир Р. Ђорђевић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Др Трђић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Ананим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је тип псеудонима у коме је право пишчево име написано обрнутим редом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нпр.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Крамер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 Ремарк Ерих Марија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Апоконим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настаје одбацивањем почетка или краја пишчевог имена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   нпр.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Ј. М. Про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 Јаша Продановић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Љ. С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т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 Љубомир Стојановић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87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50292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Френоним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означава неку пишчеву психичку или карактерну особину: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  нпр.Несшор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Жучн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u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 Прока Јовкић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         Максим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Горки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 Алексеј Максимович Пјешков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Етнон</a:t>
            </a:r>
            <a:r>
              <a:rPr lang="x-none" sz="2400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указује на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националну, географску или етничку припадност писца: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нпр. Милица Стојадиновић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Српкиња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 Сима Милутиновић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Сарајл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u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ја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Х</a:t>
            </a:r>
            <a:r>
              <a:rPr lang="x-none" sz="2400" b="1" dirty="0">
                <a:latin typeface="Arial" pitchFamily="34" charset="0"/>
                <a:cs typeface="Arial" pitchFamily="34" charset="0"/>
              </a:rPr>
              <a:t>и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роним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је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сачињен на основу имена реке или мора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  нпр.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Драгиша Лапчевић =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Моравац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 Милан Јовановић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Морски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52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648" y="1600200"/>
            <a:ext cx="89916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Псеу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ог</a:t>
            </a:r>
            <a:r>
              <a:rPr lang="x-none" sz="2400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ним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се јавља када писац уместо свога мушког имена, у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зима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женско име: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нпр.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Проспер Мериме =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Клара Газул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Псеу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оан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роним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настаје када се мушко име употреби уместо женског: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нпр.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Џорџ Елиот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Мери Ен Еванс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(Mary Ann Evans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           Жорж Санд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= Орор Дипен (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Aurore Dupin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Псеудоним из заблуде</a:t>
            </a:r>
            <a:r>
              <a:rPr lang="sr-Latn-CS" sz="2400" b="1" i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  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нпр. </a:t>
            </a:r>
            <a:r>
              <a:rPr lang="de-AT" sz="2400" b="1" i="1" dirty="0">
                <a:latin typeface="Arial" pitchFamily="34" charset="0"/>
                <a:cs typeface="Arial" pitchFamily="34" charset="0"/>
              </a:rPr>
              <a:t>3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. мај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 Јован Јовановић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Змај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48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493" y="1066800"/>
            <a:ext cx="9180394" cy="6553200"/>
          </a:xfrm>
        </p:spPr>
        <p:txBody>
          <a:bodyPr/>
          <a:lstStyle/>
          <a:p>
            <a:pPr algn="ctr">
              <a:buNone/>
            </a:pPr>
            <a:r>
              <a:rPr lang="ru-RU" sz="2400" b="1" u="sng" dirty="0">
                <a:latin typeface="Arial" pitchFamily="34" charset="0"/>
                <a:cs typeface="Arial" pitchFamily="34" charset="0"/>
              </a:rPr>
              <a:t>АНОНИМ У БИБЛИОГРАФИЈИ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b="1" i="1" dirty="0">
                <a:latin typeface="Arial" pitchFamily="34" charset="0"/>
                <a:cs typeface="Arial" pitchFamily="34" charset="0"/>
              </a:rPr>
              <a:t>Аноним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(лат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. anonymus)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обухвата све текстове којима се не зна аутор, тј. његово право име и презиме</a:t>
            </a:r>
          </a:p>
          <a:p>
            <a:pPr algn="just">
              <a:spcBef>
                <a:spcPct val="0"/>
              </a:spcBef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u="sng" dirty="0">
                <a:latin typeface="Arial" pitchFamily="34" charset="0"/>
                <a:cs typeface="Arial" pitchFamily="34" charset="0"/>
              </a:rPr>
              <a:t>Различита схватања појма </a:t>
            </a:r>
            <a:r>
              <a:rPr lang="ru-RU" sz="2400" i="1" u="sng" dirty="0">
                <a:latin typeface="Arial" pitchFamily="34" charset="0"/>
                <a:cs typeface="Arial" pitchFamily="34" charset="0"/>
              </a:rPr>
              <a:t>аноним: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400" i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анониман је искључиво онај текст у коме аутор није потписан (ни словима, ни бројкама нити неким другим знаком)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друго тумачење - анониман је и текст који на почетку или на крају има евентуалну ознаку (слово, бројка, звездица итд.) уместо пишчевог имена (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шифроним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асшероним, асшроним)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28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019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b="1" u="sng" dirty="0">
                <a:latin typeface="Arial" pitchFamily="34" charset="0"/>
                <a:cs typeface="Arial" pitchFamily="34" charset="0"/>
              </a:rPr>
              <a:t>БИБЛИОГРАФИЈА И БИБЛИОТЕЧКИ КАТАЛОЗИ</a:t>
            </a:r>
          </a:p>
          <a:p>
            <a:pPr algn="just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Сродност између библиотечких каталога и библиографских јединица је евидентна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каталошки листић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има сличну форму као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библиографска јединица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Ипак, каталог у библиотеци (без обзира да ли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ауторско-именски или предметни) није идентичан правој библиографији, ни у стварном ни у формалном смислу 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u="sng" dirty="0">
                <a:latin typeface="Arial" pitchFamily="34" charset="0"/>
                <a:cs typeface="Arial" pitchFamily="34" charset="0"/>
              </a:rPr>
              <a:t>У односу на библиотечки каталог</a:t>
            </a:r>
            <a:r>
              <a:rPr lang="ru-RU" sz="2400" i="1" u="sng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u="sng" dirty="0">
                <a:latin typeface="Arial" pitchFamily="34" charset="0"/>
                <a:cs typeface="Arial" pitchFamily="34" charset="0"/>
              </a:rPr>
              <a:t>библиографија је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знатно ш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ира,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разноврснија,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тематски усмеренија 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богатија садржином пописаних штампаних или рукописних радова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Библиографија има и знатно сложенију унутрашњу структуру и класификацију грађе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8911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21823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Пошто обухвата (или може да обухвата) све врсте текстова, без обзира на њихову форму (књига, чланак и сл.) библиографија знатно превазилази оно што чини садржину једног библиотечког каталога</a:t>
            </a:r>
          </a:p>
          <a:p>
            <a:pPr algn="just"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Самим тим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 њена информативна и сазнајна улога у науци знатно већа, него што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могу дати библиотеке и њихови каталози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0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u="sng" dirty="0">
                <a:latin typeface="Arial" pitchFamily="34" charset="0"/>
                <a:cs typeface="Arial" pitchFamily="34" charset="0"/>
              </a:rPr>
              <a:t>Библиотечки каталог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се ослања на систем класификације  -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УДК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u="sng" dirty="0">
                <a:latin typeface="Arial" pitchFamily="34" charset="0"/>
                <a:cs typeface="Arial" pitchFamily="34" charset="0"/>
              </a:rPr>
              <a:t>Библиографија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нема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строго утврђен нити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јединствен систем класификације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hr-HR" sz="2000" dirty="0">
                <a:latin typeface="Arial" pitchFamily="34" charset="0"/>
                <a:cs typeface="Arial" pitchFamily="34" charset="0"/>
              </a:rPr>
              <a:t>Kao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што библиотечки каталог може бити полазиште за неке врсте библиографског рада, бар за материју која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објављена у самосталним књигама, тако и библиографија има знатну информативну корист и за библиотекара и за шири круг читалаца, који се служе одређеном библиотеком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Библиографија може корисно да послужи и код попуњавања књижних фондова у било којој библиотеци, а многе библиотеке повремено штампају каталоге, најчешће приновљених књига у својим фондовима,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понекад и свих књига које поседују</a:t>
            </a: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Димитрије Кириловић: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Каталог Библиотеке Матице српске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I.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Српске књиге 1494-1847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Матица српска, Нови Сад, 1950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Димитрије Кириловић: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Каталог Библиотеке Матице српске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II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.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Српске књиге 1848-1880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Матица српска, Нови Сад, 1955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53243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000" b="1" u="sng" dirty="0">
                <a:latin typeface="Arial" pitchFamily="34" charset="0"/>
                <a:cs typeface="Arial" pitchFamily="34" charset="0"/>
              </a:rPr>
              <a:t>ОДНОС БИБЛИОГРАФИЈЕ И</a:t>
            </a: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u="sng" dirty="0">
                <a:latin typeface="Arial" pitchFamily="34" charset="0"/>
                <a:cs typeface="Arial" pitchFamily="34" charset="0"/>
              </a:rPr>
              <a:t>ЕНЦИКЛОПЕДИЈЕ</a:t>
            </a:r>
            <a:endParaRPr lang="sr-Cyrl-CS" sz="2000" b="1" u="sng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Библиографија и енциклопедија су две форме стручног презентовања података и чињеница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Поред непроцењиве помоћи коју приликом израде енциклопедије даје свака библиографија, енциклопедијски рад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био стално подстицајан за развитак библиографских истраживања</a:t>
            </a:r>
            <a:endParaRPr lang="sr-Cyrl-CS" sz="20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Енциклопедија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је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систематично  представљање свих наука и уметности и целокупног човековог духовног и другог рада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Енциклопедије су неопходне за утврђивање имена аутора, псеудонима, географских имена и појмова приликом израде регистара уз библиографију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Енциклопедија нам помаже да дођемо до података који ће нам омогућити пут до целовитих библиографских извора</a:t>
            </a: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1" y="152400"/>
            <a:ext cx="9144000" cy="64770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endParaRPr lang="sr-Cyrl-CS" sz="2000" u="sng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ЗАДАЦИ БИБЛИОГРАФИЈЕ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У опште задатке сваке библиографије убрајају се: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0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истраживачка акрибичност (систематичност),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тачност,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поузданост,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доследност,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прегледност и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потпуност описивања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sr-Cyrl-CS" sz="20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Посебни задаци зависе од врсте, опсега или намене библиографије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Научност  библиографије је задатак и циљ свих стручних библиографија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Свака библиографија је онолико научна колико је поуздана и обухватна, она подразумева одговоран приступ истраживањима и адекватно образовање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7409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989637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У свету, </a:t>
            </a:r>
            <a:r>
              <a:rPr lang="hr-HR" sz="2000" dirty="0">
                <a:latin typeface="Arial" panose="020B0604020202020204" pitchFamily="34" charset="0"/>
                <a:cs typeface="Arial" pitchFamily="34" charset="0"/>
              </a:rPr>
              <a:t>a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и код нас </a:t>
            </a:r>
            <a:r>
              <a:rPr lang="hr-HR" sz="2000" dirty="0">
                <a:latin typeface="Arial" panose="020B0604020202020204" pitchFamily="34" charset="0"/>
                <a:cs typeface="Arial" pitchFamily="34" charset="0"/>
              </a:rPr>
              <a:t>je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до сада штампано много енциклопедија - поред чувене </a:t>
            </a: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Енциклопедије</a:t>
            </a:r>
            <a:r>
              <a:rPr lang="sr-Cyrl-CS" sz="2000" i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(1751-1780), чији су уредници били француски писци и филозофи Дени </a:t>
            </a:r>
            <a:r>
              <a:rPr lang="sr-Cyrl-CS" sz="2000" b="1" dirty="0">
                <a:latin typeface="Arial" panose="020B0604020202020204" pitchFamily="34" charset="0"/>
                <a:cs typeface="Arial" pitchFamily="34" charset="0"/>
              </a:rPr>
              <a:t>Дидро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 и Жан </a:t>
            </a:r>
            <a:r>
              <a:rPr lang="sr-Cyrl-CS" sz="2000" b="1" dirty="0">
                <a:latin typeface="Arial" panose="020B0604020202020204" pitchFamily="34" charset="0"/>
                <a:cs typeface="Arial" pitchFamily="34" charset="0"/>
              </a:rPr>
              <a:t>Д'Аламбер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, у Француској </a:t>
            </a:r>
            <a:r>
              <a:rPr lang="hr-HR" sz="2000" dirty="0">
                <a:latin typeface="Arial" panose="020B0604020202020204" pitchFamily="34" charset="0"/>
                <a:cs typeface="Arial" pitchFamily="34" charset="0"/>
              </a:rPr>
              <a:t>je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(1885-1902) штампана </a:t>
            </a: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Велика енциклопедија</a:t>
            </a:r>
            <a:r>
              <a:rPr lang="sr-Cyrl-CS" sz="2000" i="1" dirty="0"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која има 31 свеску</a:t>
            </a:r>
          </a:p>
          <a:p>
            <a:pPr algn="just"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Познате су</a:t>
            </a:r>
            <a:r>
              <a:rPr lang="hr-HR" sz="20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и </a:t>
            </a: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Британска енциклопедија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(прво издање из 1771, друго 1910-1911, итд.) и </a:t>
            </a: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Велика совјетска енциклопедија</a:t>
            </a:r>
            <a:r>
              <a:rPr lang="sr-Cyrl-CS" sz="2000" i="1" dirty="0"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која такође има више издања</a:t>
            </a:r>
            <a:endParaRPr lang="en-US" sz="2000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anose="020B0604020202020204" pitchFamily="34" charset="0"/>
                <a:cs typeface="Arial" pitchFamily="34" charset="0"/>
              </a:rPr>
              <a:t>У уској вези са енциклопедијама су општи </a:t>
            </a:r>
            <a:r>
              <a:rPr lang="ru-RU" sz="2000" b="1" dirty="0">
                <a:latin typeface="Arial" panose="020B0604020202020204" pitchFamily="34" charset="0"/>
                <a:cs typeface="Arial" pitchFamily="34" charset="0"/>
              </a:rPr>
              <a:t>лексикони</a:t>
            </a:r>
            <a:r>
              <a:rPr lang="ru-RU" sz="2000" dirty="0">
                <a:latin typeface="Arial" panose="020B0604020202020204" pitchFamily="34" charset="0"/>
                <a:cs typeface="Arial" pitchFamily="34" charset="0"/>
              </a:rPr>
              <a:t>, чија је корист за библиографа значајна, нарочито ако доносе и делимичан библиографски материјал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 (</a:t>
            </a:r>
            <a:r>
              <a:rPr lang="ru-RU" sz="2000" dirty="0">
                <a:latin typeface="Arial" panose="020B0604020202020204" pitchFamily="34" charset="0"/>
                <a:cs typeface="Arial" pitchFamily="34" charset="0"/>
              </a:rPr>
              <a:t>лексикографија = писање, састављање речника)</a:t>
            </a:r>
            <a:endParaRPr lang="en-US" sz="2000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u="sng" dirty="0">
                <a:latin typeface="Arial" panose="020B0604020202020204" pitchFamily="34" charset="0"/>
                <a:cs typeface="Arial" pitchFamily="34" charset="0"/>
              </a:rPr>
              <a:t>Примери:</a:t>
            </a:r>
            <a:endParaRPr lang="sr-Latn-CS" sz="2000" u="sng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000" u="sng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Мала енциклопедија Просвета </a:t>
            </a:r>
            <a:r>
              <a:rPr lang="en-US" sz="2000" b="1" i="1" dirty="0">
                <a:latin typeface="Arial" panose="020B0604020202020204" pitchFamily="34" charset="0"/>
                <a:cs typeface="Arial" pitchFamily="34" charset="0"/>
              </a:rPr>
              <a:t>I</a:t>
            </a:r>
            <a:r>
              <a:rPr lang="sr-Latn-CS" sz="2000" b="1" i="1" dirty="0">
                <a:latin typeface="Arial" panose="020B0604020202020204" pitchFamily="34" charset="0"/>
                <a:cs typeface="Arial" pitchFamily="34" charset="0"/>
              </a:rPr>
              <a:t>-</a:t>
            </a:r>
            <a:r>
              <a:rPr lang="en-US" sz="2000" b="1" i="1" dirty="0">
                <a:latin typeface="Arial" panose="020B0604020202020204" pitchFamily="34" charset="0"/>
                <a:cs typeface="Arial" pitchFamily="34" charset="0"/>
              </a:rPr>
              <a:t>II</a:t>
            </a: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sr-Cyrl-CS" sz="2000" i="1" dirty="0">
                <a:latin typeface="Arial" panose="020B0604020202020204" pitchFamily="34" charset="0"/>
                <a:cs typeface="Arial" pitchFamily="34" charset="0"/>
              </a:rPr>
              <a:t>Београд,1959),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Енциклопедија Лексикографског завода </a:t>
            </a:r>
            <a:r>
              <a:rPr lang="en-US" sz="2000" b="1" i="1" dirty="0">
                <a:latin typeface="Arial" panose="020B0604020202020204" pitchFamily="34" charset="0"/>
                <a:cs typeface="Arial" pitchFamily="34" charset="0"/>
              </a:rPr>
              <a:t>I</a:t>
            </a:r>
            <a:r>
              <a:rPr lang="sr-Latn-CS" sz="2000" b="1" i="1" dirty="0">
                <a:latin typeface="Arial" panose="020B0604020202020204" pitchFamily="34" charset="0"/>
                <a:cs typeface="Arial" pitchFamily="34" charset="0"/>
              </a:rPr>
              <a:t>-</a:t>
            </a:r>
            <a:r>
              <a:rPr lang="en-US" sz="2000" b="1" i="1" dirty="0">
                <a:latin typeface="Arial" panose="020B0604020202020204" pitchFamily="34" charset="0"/>
                <a:cs typeface="Arial" pitchFamily="34" charset="0"/>
              </a:rPr>
              <a:t>VI</a:t>
            </a: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sr-Cyrl-CS" sz="2000" i="1" dirty="0">
                <a:latin typeface="Arial" panose="020B0604020202020204" pitchFamily="34" charset="0"/>
                <a:cs typeface="Arial" pitchFamily="34" charset="0"/>
              </a:rPr>
              <a:t>Загреб 1966-1969),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Лексикон писаца Југославије </a:t>
            </a:r>
            <a:r>
              <a:rPr lang="en-US" sz="2000" b="1" i="1" dirty="0">
                <a:latin typeface="Arial" panose="020B0604020202020204" pitchFamily="34" charset="0"/>
                <a:cs typeface="Arial" pitchFamily="34" charset="0"/>
              </a:rPr>
              <a:t>I</a:t>
            </a:r>
            <a:r>
              <a:rPr lang="sr-Latn-CS" sz="2000" b="1" i="1" dirty="0">
                <a:latin typeface="Arial" panose="020B0604020202020204" pitchFamily="34" charset="0"/>
                <a:cs typeface="Arial" pitchFamily="34" charset="0"/>
              </a:rPr>
              <a:t>-III</a:t>
            </a:r>
            <a:r>
              <a:rPr lang="sr-Cyrl-CS" sz="2000" b="1" i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Latn-CS" sz="2000" i="1" dirty="0">
                <a:latin typeface="Arial" panose="020B0604020202020204" pitchFamily="34" charset="0"/>
                <a:cs typeface="Arial" pitchFamily="34" charset="0"/>
              </a:rPr>
              <a:t>( </a:t>
            </a:r>
            <a:r>
              <a:rPr lang="sr-Cyrl-CS" sz="2000" i="1" dirty="0">
                <a:latin typeface="Arial" panose="020B0604020202020204" pitchFamily="34" charset="0"/>
                <a:cs typeface="Arial" pitchFamily="34" charset="0"/>
              </a:rPr>
              <a:t>Нови Сад, 1972 и 1979).</a:t>
            </a:r>
            <a:endParaRPr lang="en-US" sz="2000" i="1" dirty="0">
              <a:latin typeface="Arial" panose="020B0604020202020204" pitchFamily="34" charset="0"/>
              <a:cs typeface="Arial" pitchFamily="34" charset="0"/>
            </a:endParaRPr>
          </a:p>
          <a:p>
            <a:endParaRPr lang="sr-Latn-C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867400"/>
          </a:xfrm>
        </p:spPr>
        <p:txBody>
          <a:bodyPr/>
          <a:lstStyle/>
          <a:p>
            <a:pPr algn="ctr" eaLnBrk="1" hangingPunct="1"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ОСНОВНЕ ВРСТЕ БИБЛИОГРАФИЈА</a:t>
            </a:r>
          </a:p>
          <a:p>
            <a:pPr algn="ctr" eaLnBrk="1" hangingPunct="1"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Основна и најједноставнија подела издваја две најбитније врсте библиографија:</a:t>
            </a:r>
            <a:endParaRPr lang="sr-Latn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опште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и</a:t>
            </a:r>
            <a:endParaRPr lang="sr-Latn-CS" sz="24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специјалне</a:t>
            </a:r>
          </a:p>
          <a:p>
            <a:pPr algn="just" eaLnBrk="1" hangingPunct="1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Ова подела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заснована на обиму, ширини и врсти предмета које оне библиографски пописују</a:t>
            </a:r>
          </a:p>
          <a:p>
            <a:endParaRPr lang="sr-Latn-C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Општа библиографија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обухвата текстове веома разноврсне и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облику и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садржини, који потичу из разних научних и уметничких дисциплина и саопштавају разне области знања, створене на великом простору (национална или државна територија) и у дугом временском раздобљу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Форма тих текстова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такође различита (књиге, чланци, периодичне публикације итд.)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Ширина предмета опште библиографије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веома велика, такорећи неисцрпна,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њен општи информативни значај неупоредиво већи у односу на специјалне библиографије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Својим предметом пописивања 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специјална библиографија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сведена на једну ширу или веома уску научну област, на једну струку, на само један стручни предмет или чак на једну особу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(персонална библиографија)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Она може да обухвати једну мању и засебну територију (град, регион, област) и може да усмери своје пописивање само на одређену врсту текстова (инкунабуле, дисертације, речнике, библиографије, енциклопедије итд.)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Основна карактеристика специјалне библиографије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веома велика разноврсност предмета њеног библиографског пописа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1"/>
            <a:ext cx="9144000" cy="57912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Поред ове једноставне поделе на опште и специјалне библиографије,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постоје и нарочите поделе којима се оне подробније означавају и систематизују,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 основу неких посебних заједничких и карактеристичних елемената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Према своме облику, садржини и намени библиографије могу бити различите, а теорија библиографије настоји да именује више назива који их ближе и прецизније одређују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Посебна подела библиографија на групе обављена </a:t>
            </a:r>
            <a:r>
              <a:rPr lang="hr-HR" sz="2400" u="sng" dirty="0">
                <a:latin typeface="Arial" pitchFamily="34" charset="0"/>
                <a:cs typeface="Arial" pitchFamily="34" charset="0"/>
              </a:rPr>
              <a:t>je:</a:t>
            </a: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1)према начину библиографског описа односно броју библиографских елемената у њему </a:t>
            </a:r>
          </a:p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2)према обиму и простору или територији коју библиографије обухватају</a:t>
            </a:r>
          </a:p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3) према времену које обухватају </a:t>
            </a:r>
          </a:p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4) према врсти грађе коју доносе</a:t>
            </a:r>
          </a:p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5) према карактеру и намени </a:t>
            </a:r>
          </a:p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6) према начину на који су рађене </a:t>
            </a:r>
          </a:p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7) према распореду и класификацији грађе </a:t>
            </a:r>
          </a:p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8) према форми или облику који имају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344488" indent="-344488" algn="just" eaLnBrk="1" hangingPunct="1">
              <a:spcBef>
                <a:spcPts val="0"/>
              </a:spcBef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1. </a:t>
            </a:r>
            <a:r>
              <a:rPr lang="x-none" sz="2400" u="sng" dirty="0">
                <a:latin typeface="Arial" pitchFamily="34" charset="0"/>
                <a:cs typeface="Arial" pitchFamily="34" charset="0"/>
              </a:rPr>
              <a:t>Подела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према начину библиографског описа односно броју библиографских елемената у њему </a:t>
            </a:r>
          </a:p>
          <a:p>
            <a:pPr marL="344488" indent="-344488" algn="just" eaLnBrk="1" hangingPunct="1">
              <a:spcBef>
                <a:spcPts val="0"/>
              </a:spcBef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Прву групу библиографија одређују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спољни или формални фактори,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посебно број библиографских елемената у њима</a:t>
            </a:r>
          </a:p>
          <a:p>
            <a:pPr marL="514350" indent="-514350" algn="just" eaLnBrk="1" hangingPunct="1">
              <a:spcBef>
                <a:spcPts val="0"/>
              </a:spcBef>
              <a:buNone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To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се изражава у самом облику библиографских јединица као појединачних делова, али и у коначном изгледу библиографије као целине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Њихове разлике су видљиве из самог облика који имају,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намена им може бити иста или слична</a:t>
            </a:r>
          </a:p>
          <a:p>
            <a:endParaRPr lang="sr-Latn-C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8991600" cy="6629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hr-HR" sz="2000" u="sng" dirty="0">
                <a:latin typeface="Arial" pitchFamily="34" charset="0"/>
                <a:cs typeface="Arial" pitchFamily="34" charset="0"/>
              </a:rPr>
              <a:t>Ha </a:t>
            </a:r>
            <a:r>
              <a:rPr lang="sr-Cyrl-CS" sz="2000" u="sng" dirty="0">
                <a:latin typeface="Arial" pitchFamily="34" charset="0"/>
                <a:cs typeface="Arial" pitchFamily="34" charset="0"/>
              </a:rPr>
              <a:t>тај начин разликујемо: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000" b="1" i="1" dirty="0">
                <a:latin typeface="Arial" pitchFamily="34" charset="0"/>
                <a:cs typeface="Arial" pitchFamily="34" charset="0"/>
              </a:rPr>
              <a:t>индикативне,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000" b="1" i="1" dirty="0">
                <a:latin typeface="Arial" pitchFamily="34" charset="0"/>
                <a:cs typeface="Arial" pitchFamily="34" charset="0"/>
              </a:rPr>
              <a:t>дескриптивне,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000" b="1" i="1" dirty="0">
                <a:latin typeface="Arial" pitchFamily="34" charset="0"/>
                <a:cs typeface="Arial" pitchFamily="34" charset="0"/>
              </a:rPr>
              <a:t>анотиране </a:t>
            </a:r>
            <a:r>
              <a:rPr lang="hr-HR" sz="2000" b="1" i="1" dirty="0">
                <a:latin typeface="Arial" pitchFamily="34" charset="0"/>
                <a:cs typeface="Arial" pitchFamily="34" charset="0"/>
              </a:rPr>
              <a:t>u </a:t>
            </a:r>
            <a:endParaRPr lang="sr-Cyrl-CS" sz="20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000" b="1" i="1" dirty="0">
                <a:latin typeface="Arial" pitchFamily="34" charset="0"/>
                <a:cs typeface="Arial" pitchFamily="34" charset="0"/>
              </a:rPr>
              <a:t>резимиране (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ca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д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p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жајне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или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реферативне)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библиографије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endParaRPr lang="sr-Cyrl-CS" sz="20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Индикативне библиографије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доносе основне библиографске елементе, без икаквих бележака или резимеа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0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У</a:t>
            </a:r>
            <a:r>
              <a:rPr lang="sr-Latn-CS" sz="20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дескриптивним библиографијама,</a:t>
            </a:r>
            <a:r>
              <a:rPr lang="sr-Latn-C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основни библиографски елементи допуњени су или појачани описом спољних или физичких ознака неке публикације (папир, повез, врста слога, илустрације итд.)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У анотираним библиографијама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, посебну и важну функцију добијају белешке или напомене (примедбе) везане за пописани текст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RS" sz="2000" b="1" u="sng" dirty="0">
                <a:latin typeface="Arial" pitchFamily="34" charset="0"/>
                <a:cs typeface="Arial" pitchFamily="34" charset="0"/>
              </a:rPr>
              <a:t>Резимирана библиографија 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доноси најпотпунији сазнајни значај; поред основних библиографских елемената она доноси кратак резиме (садржај, реферат) текста, који на тај начин указује на његов основни карактер и сврху.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4" y="381000"/>
            <a:ext cx="9144000" cy="61722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2.</a:t>
            </a:r>
            <a:r>
              <a:rPr lang="x-none" sz="2400" u="sng" dirty="0">
                <a:latin typeface="Arial" pitchFamily="34" charset="0"/>
                <a:cs typeface="Arial" pitchFamily="34" charset="0"/>
              </a:rPr>
              <a:t>Подела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према обиму и простору или територији коју библиографије обухватају</a:t>
            </a:r>
          </a:p>
          <a:p>
            <a:pPr algn="just" eaLnBrk="1" hangingPunct="1">
              <a:buNone/>
            </a:pPr>
            <a:endParaRPr lang="x-none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Зависно од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обима и ширине простора (територије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) на којој обухвата библиографску грађу, издваја се друга скупина у којој су следеће врсте библиографија:</a:t>
            </a:r>
          </a:p>
          <a:p>
            <a:pPr algn="just" eaLnBrk="1" hangingPunct="1">
              <a:buFont typeface="Wingdings 2" pitchFamily="18" charset="2"/>
              <a:buChar char="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персонална, </a:t>
            </a:r>
          </a:p>
          <a:p>
            <a:pPr algn="just" eaLnBrk="1" hangingPunct="1">
              <a:buFont typeface="Wingdings 2" pitchFamily="18" charset="2"/>
              <a:buChar char="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регионална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(локална и завичајна), </a:t>
            </a:r>
          </a:p>
          <a:p>
            <a:pPr algn="just" eaLnBrk="1" hangingPunct="1">
              <a:buFont typeface="Wingdings 2" pitchFamily="18" charset="2"/>
              <a:buChar char="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национална, </a:t>
            </a:r>
          </a:p>
          <a:p>
            <a:pPr algn="just" eaLnBrk="1" hangingPunct="1">
              <a:buFont typeface="Wingdings 2" pitchFamily="18" charset="2"/>
              <a:buChar char="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државна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</a:t>
            </a:r>
          </a:p>
          <a:p>
            <a:pPr algn="just" eaLnBrk="1" hangingPunct="1">
              <a:buFont typeface="Wingdings 2" pitchFamily="18" charset="2"/>
              <a:buChar char="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интернационална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(или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универзална,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како су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некада називали теоретичари и историчари библиографије)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Сами ови називи приближно или само у грубим назнакама одређују простор који поједине врсте библиографија обухватају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Према ширини тога простора, на једној страни и обиму или ширини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(опште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или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специјалне)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 другој, мери се и њихов информативни значај,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укупан стручни допринос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531" y="609600"/>
            <a:ext cx="9144000" cy="5075237"/>
          </a:xfrm>
        </p:spPr>
        <p:txBody>
          <a:bodyPr>
            <a:normAutofit/>
          </a:bodyPr>
          <a:lstStyle/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3.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400" u="sng" dirty="0">
                <a:latin typeface="Arial" pitchFamily="34" charset="0"/>
                <a:cs typeface="Arial" pitchFamily="34" charset="0"/>
              </a:rPr>
              <a:t>Подела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према времену које обухватају </a:t>
            </a:r>
          </a:p>
          <a:p>
            <a:pPr algn="just" eaLnBrk="1" hangingPunct="1">
              <a:buNone/>
            </a:pPr>
            <a:endParaRPr lang="x-none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Ако за критеријум у подели библиографија на специјалне врсте узмемо само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временску одредницу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онда трећу групу чине:</a:t>
            </a:r>
          </a:p>
          <a:p>
            <a:pPr algn="just" eaLnBrk="1" hangingPunct="1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Char char="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ретроспективна</a:t>
            </a:r>
            <a:endParaRPr lang="en-US" sz="2400" i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Char char="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текућа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(са подврстом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текућа кумулативна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) и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Char char="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перспективна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(необјављена) библиографија</a:t>
            </a:r>
          </a:p>
          <a:p>
            <a:pPr algn="just" eaLnBrk="1" hangingPunct="1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Оне се разликују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различитом временском односу и одређењу грађе коју пописују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038230" cy="64008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sr-Cyrl-CS" sz="2800" b="1" u="sng" dirty="0">
                <a:latin typeface="Arial" pitchFamily="34" charset="0"/>
                <a:cs typeface="Arial" pitchFamily="34" charset="0"/>
              </a:rPr>
              <a:t>МЕТОДИ И ФАЗЕ БИБЛИОГРАФСКОГ РАДА: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састављање основног програма рада</a:t>
            </a: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опште сумирање претходних знања о предмету  истраживања</a:t>
            </a: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проналажење и сакупљање грађе</a:t>
            </a: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пописивање грађе и формирање библиографских јединица</a:t>
            </a: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груписање библиографских јединица</a:t>
            </a: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класификовање библиографских јединица</a:t>
            </a: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+mj-lt"/>
              <a:buAutoNum type="arabicParenR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коначно обликовање библиографије као шире и обухватније целине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14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2182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b="1" u="sng" dirty="0">
                <a:latin typeface="Arial" panose="020B0604020202020204" pitchFamily="34" charset="0"/>
                <a:cs typeface="Arial" pitchFamily="34" charset="0"/>
              </a:rPr>
              <a:t>Ретроспективне библиографије</a:t>
            </a:r>
            <a:r>
              <a:rPr lang="sr-Cyrl-CS" sz="2000" b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пописују штампане (ређе и рукописне) текстове и друге облике који су се појавили знатно раније од времена када се тај попис обавља</a:t>
            </a:r>
            <a:endParaRPr lang="sr-Cyrl-CS" sz="2000" b="1" u="sng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000" b="1" u="sng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Текуће библиографије</a:t>
            </a:r>
            <a:r>
              <a:rPr lang="sr-Cyrl-CS" sz="2000" b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се баве пописом штампане продукције или музикалија који настају готово у исто време када се обавља библиографски рад о њима, </a:t>
            </a:r>
            <a:r>
              <a:rPr lang="hr-HR" sz="2000" dirty="0">
                <a:latin typeface="Arial" panose="020B0604020202020204" pitchFamily="34" charset="0"/>
                <a:cs typeface="Arial" pitchFamily="34" charset="0"/>
              </a:rPr>
              <a:t>a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то се чини у одређеним временским размацима</a:t>
            </a:r>
            <a:r>
              <a:rPr lang="sr-Latn-CS" sz="20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- недељно, петнаестодневно, месечно или годишње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anose="020B0604020202020204" pitchFamily="34" charset="0"/>
                <a:cs typeface="Arial" pitchFamily="34" charset="0"/>
              </a:rPr>
              <a:t>Стварање </a:t>
            </a:r>
            <a:r>
              <a:rPr lang="sr-Cyrl-CS" sz="2000" b="1" u="sng" dirty="0">
                <a:latin typeface="Arial" panose="020B0604020202020204" pitchFamily="34" charset="0"/>
                <a:cs typeface="Arial" pitchFamily="34" charset="0"/>
              </a:rPr>
              <a:t>текуће кумулативне библиографије</a:t>
            </a:r>
            <a:r>
              <a:rPr lang="sr-Cyrl-CS" sz="2000" u="sng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стално се продужава, увећава, тако да изгледа као да се она непрекидно допуњује новом грађом која повремено настаје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Сам попис се врши сукцесивно, у временским интервалима (нпр., недељно, петнаестодневно, месечно, тромесечно, полугодишње), да би се на крају постигао заједнички годишњи збир</a:t>
            </a:r>
          </a:p>
          <a:p>
            <a:pPr algn="just"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Сабрана библиографска грађа нараста постепено и до обима који одређују стварне издавачке могућности неке средине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C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lnSpcReduction="10000"/>
          </a:bodyPr>
          <a:lstStyle/>
          <a:p>
            <a:pPr algn="just" eaLnBrk="1" hangingPunct="1"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4.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Подела према врсти грађе коју доносе</a:t>
            </a:r>
          </a:p>
          <a:p>
            <a:pPr algn="just" eaLnBrk="1" hangingPunct="1"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Према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врсти текстова или грађе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коју пописују, разликују се: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периодике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рукописа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енциклопедија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инкунабула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књига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чланака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речника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дисертација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географских к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apama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(или мапа),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sr-Cyrl-CS" sz="2400" i="1" dirty="0">
                <a:latin typeface="Arial" pitchFamily="34" charset="0"/>
                <a:cs typeface="Arial" pitchFamily="34" charset="0"/>
              </a:rPr>
              <a:t> библиографија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музикалија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др. </a:t>
            </a:r>
          </a:p>
          <a:p>
            <a:endParaRPr lang="sr-Latn-C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067800" cy="624840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5.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Подела према карактеру и намени </a:t>
            </a:r>
          </a:p>
          <a:p>
            <a:pPr algn="just">
              <a:spcBef>
                <a:spcPct val="0"/>
              </a:spcBef>
              <a:buNone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Карактер и намена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самог библиографског рада условљава издвајање пете групе, у којој се разликују: 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селективна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(пробрана)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исцрпна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(потпуна)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рекомандирана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или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упућујућа библиографија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критичка библиографија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Под појмом 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исцрпна библиографија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подразумева се она која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за разлику од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селективне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донела комплетну грађу из неке области или предмета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Рекомандирана библиографија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својом наменом настоји да пропагира или истакне одређене текстове из  разних научних и других области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Циљ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joj 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да што боље упути читаоца на конкретну књигу, чланак и друго, како би се постигла боља заинтересованост </a:t>
            </a:r>
          </a:p>
          <a:p>
            <a:endParaRPr lang="en-US" dirty="0"/>
          </a:p>
          <a:p>
            <a:endParaRPr lang="sr-Latn-C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082585" cy="6629400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6.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Подела према начину на који су рађене 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На основу начина рада који 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библиограф применио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приликом њихове припреме, разликују се: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примарне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секундарне библиографије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случају 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примарних библиографија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библиограф непосредно, 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de visu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врши попис, имајући пред собом конкретан текст ("са књигом у руци" 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Секундарне библиографије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настају буквалним преузимањем библиографских јединица из других библиографија и извора, без очигледног проверавања њихове тачности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 разлику од примарних, секундарне библиографије на тај начин не носе пуну стваралачку оригиналност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024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096000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7.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Подела према распореду и класификацији грађе 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На основу библиографског распореда и класификације грађе,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разликују се: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хронолошка библиографија,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ауторска библиографија,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стручна библиографија,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предметна библиографија 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унакрсна библиографија</a:t>
            </a:r>
            <a:endParaRPr lang="en-US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b="1" i="1" dirty="0">
              <a:latin typeface="Arial" pitchFamily="34" charset="0"/>
              <a:cs typeface="Arial" pitchFamily="34" charset="0"/>
            </a:endParaRPr>
          </a:p>
          <a:p>
            <a:pPr marL="27432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Оне самим називом показују који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начин разврставања примењен -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времену, према именима аутора, на основу струке или само одређеног предмета </a:t>
            </a:r>
          </a:p>
          <a:p>
            <a:pPr marL="27432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27432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Унакрсна библиографија подразумева комбинацију у распореду грађе, тако да се имају у виду аутор, струка и предмет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945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58785" cy="5562600"/>
          </a:xfrm>
        </p:spPr>
        <p:txBody>
          <a:bodyPr/>
          <a:lstStyle/>
          <a:p>
            <a:pPr algn="just">
              <a:spcBef>
                <a:spcPct val="0"/>
              </a:spcBef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8.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400" u="sng" dirty="0">
                <a:latin typeface="Arial" pitchFamily="34" charset="0"/>
                <a:cs typeface="Arial" pitchFamily="34" charset="0"/>
              </a:rPr>
              <a:t>Подела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према форми или облику који имају</a:t>
            </a: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x-none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Последња, осма група библиографија, темељена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на њиховом облику или форми у којој су објављене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тако да разликујемо: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самосталне библиографије -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када су штампане као засебне књиге или као издвојени делови у периодичним публикацијама (сепарати), и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скривене библиографије - 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исказане најчешће као неопходан додатак неком тексту, на фусноти или на његовом крају, у форми такозване литературе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072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60" y="1752600"/>
            <a:ext cx="9126940" cy="5486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Подела библиографија на осам поменутих група, настала на основу неких конкретних и засебних критеријума, подразумева и ону основну поделу на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опште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специјалне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библиографије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као и припадање некој од те две врсте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Нпр. резимирана библиографија, на основу осталих ознака (простор, време, врста грађе, карактер и намена, распоред и класификација, форма или облик), може да се испољи и као персонална, регионална, национална, интернационална, односно као ретроспективна, текућа или текућа кумулативна, затим као библиографија радова у периодици, библиографија дисертација итд.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089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D9EA4D8-749E-4CF0-A7C0-1BBC6FF4A9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95400" y="971550"/>
            <a:ext cx="6553200" cy="4914900"/>
          </a:xfrm>
        </p:spPr>
      </p:pic>
    </p:spTree>
    <p:extLst>
      <p:ext uri="{BB962C8B-B14F-4D97-AF65-F5344CB8AC3E}">
        <p14:creationId xmlns:p14="http://schemas.microsoft.com/office/powerpoint/2010/main" val="1715682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2" y="1524000"/>
            <a:ext cx="9064388" cy="50292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РЕЗИМИРАНА (САДРЖАЈНА)   БИБЛИОГРАФИЈА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Од свих библиографских пописа који се у практичном раду јављају, најпунији сазнајни значај има резимирана (или садржајна) библиографска јединица,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следствено томе и резимирана библиографија као целина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Поред основних библиографских елемената, уобичајених код свих библиографских јединица, садржајна библиографска јединица доноси кратак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резиме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(садржај, сумар, реферат) текста, који на тај начин указује на његов основни карактер и сврху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4134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Улога библиографа не треба да се своди на функцију оцењивача вредности текста који пописује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 треба да се са истом дистанцом односи према сваком тексту и да му даје подједнаку пажњу, без обзира на његову величину, садржину и ставове изнесене у њему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45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533400"/>
            <a:ext cx="8609463" cy="6096000"/>
          </a:xfrm>
        </p:spPr>
        <p:txBody>
          <a:bodyPr>
            <a:normAutofit fontScale="92500"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r>
              <a:rPr lang="sr-Cyrl-CS" sz="2800" b="1" u="sng" dirty="0">
                <a:latin typeface="Arial" pitchFamily="34" charset="0"/>
                <a:cs typeface="Arial" pitchFamily="34" charset="0"/>
              </a:rPr>
              <a:t>БИБЛИОГРАФСКИ ЕЛЕМЕНТИ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Библиографским елементима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називамо основне делове из којих се састоји свака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библиографска јединица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Број библиографских елемената није могуће прецизно одредити, али се у пракси обично зна шта све треба да уђе у обраду, како би библиографска јединица била потпуна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Обим и распоред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библиографских елемената у једној библиографској јединици зависи и од карактера текста који пописујемо.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Сваки библиографски елеменат има врло јасну сврху и вредност, и засебно и у склопу библиографске јединице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Од прецизности у исписивању ових елемената зависи и исправност основних података које доноси библиографски текст.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3401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067800" cy="60960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Основне вредности у прављењу резимиране библиографије требало би да се искажу: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способности да се ухвати смисао текста, </a:t>
            </a:r>
          </a:p>
          <a:p>
            <a:pPr algn="just"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вештини да се језгровито и на што мање простора саопшти његова садржина, и</a:t>
            </a:r>
          </a:p>
          <a:p>
            <a:pPr algn="just"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ширем познавању материје коју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одређени текст донео  како би се могла пренети (у кратком садржају) суштина онога што текст доноси </a:t>
            </a:r>
          </a:p>
          <a:p>
            <a:pPr algn="just"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односу на све облике библиографског пописа, резимирана библиографија најуспешније обавља  улогу информатора и посредника између штампаног и рукописног текста и његовог читаоца – корисника</a:t>
            </a:r>
          </a:p>
          <a:p>
            <a:pPr algn="just"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endParaRPr lang="x-non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051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295400"/>
            <a:ext cx="9144000" cy="6400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Потреба да се дође до правовремене информације о најновијим научним достигнућима и нужност размене научних и других података (информација) у оквиру појединих наука, условили су појачану израду садржајних или резимираних библиографија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Пример: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Мирјана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Боговац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Војислав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Максимовић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Лука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Шекара: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радова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о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народној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књижевности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I-VI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Академија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наука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умјетности Босне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Херцеговине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Сарајево,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1972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,1974,1976,1977,1979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1981.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069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389437"/>
          </a:xfrm>
        </p:spPr>
        <p:txBody>
          <a:bodyPr/>
          <a:lstStyle/>
          <a:p>
            <a:pPr algn="ctr"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ПЕРСОНАЛНА БИБЛИОГРАФИЈА</a:t>
            </a:r>
          </a:p>
          <a:p>
            <a:pPr algn="ctr"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Обухвата само једно лице, тј. његове писане радове и текстове  или литературу о њему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Обично се за предмет библиографског рада узимају личности од изузетног или пак посебног значаја у некој духовној области или из јавног живота уопште (истакнути књижевници и значајни научници, али и политичари итд.)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7771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845" y="1387522"/>
            <a:ext cx="9067800" cy="54864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Дакле,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персонална библиографија је: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попис радова неког аутора 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попис текстова о том аутору (обично се назива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литература)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Само у одређеним случајевима ради се један од ова два дела персоналне библиографије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Нпр. постоје личности које нису ништа написале (или су чак биле неписмене), али су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нечему биле истакнуте и значајне у историји неког народа,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су о њима временом настали бројни текстови - персонална библиографија обухвата само литературу о њима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557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5021" y="1752600"/>
            <a:ext cx="9120116" cy="4389437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Персонална библиографија тражи и својеврсну класификацију пописаних библиографских јединица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Ако се неки аутор није бавио само писањем властитих дела него и приређивањем или превођењем туђих, онда се примењује најчешће овај класификациони систем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hr-HR" sz="2400" b="1" dirty="0">
                <a:latin typeface="Arial" pitchFamily="34" charset="0"/>
                <a:cs typeface="Arial" pitchFamily="34" charset="0"/>
              </a:rPr>
              <a:t>a)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самосталне књиге (и сепарати), 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б) прилози у периодици, 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в) приређивачки рад, 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г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)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преводилачка делатност, 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д) литература о аутору чију смо библиографију радили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1274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Има писаца који су сами саставили  своју  библиографију - т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je 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својеврсна 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аутобиблиографија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 :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Димитрије Руварац: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Аутобиографија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"Застава", Нови Сад, 1927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</a:pPr>
            <a:endParaRPr lang="sr-Cyrl-CS" sz="2400" i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Због тематске сведености на једну особу, персонална библиографија има ограничену информативну и сазнајну функцију, што ипак не умањује њен значај за опште оцењивање и истраживање личности на коју се односи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096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Љубомир Дурковић-Јакшић: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о Његошу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"Просвета", Београд, 1951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Иванка Веселинов и Теодора Петровић: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Бранка Радичевића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Матица српска, Нови Сад, 1974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Голуб Добрашиновић: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списа Вука Караџића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Сабрана дела Вука Караџића, књига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XXXVI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"Просвета", Београд, 1974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5303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20116" cy="51816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Силвија Ђурић: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Ђуре Јакшића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Народна библиотека Србије и Библиотека Матице српске, Београд, 1984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Гордана Поповић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Иво Андрић - библиографија дела, превода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литературе,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Српска академија наука и уметности, Београд, 1974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Иве Андрића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: (1911-2011)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/ аутори Љиљана Клевернић (координатор) ... [и др.] ; главни уредник Миро Вуксановић. - Београд : Задужбина Иве Андрића : Српска академија наука и уметности ; Нови Сад : Библиотека Матице српске, 2011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1971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922" y="1828800"/>
            <a:ext cx="9144000" cy="47244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РЕГИОНАЛНА ИЛИ ЛОКАЛНА БИБЛИОГРАФИЈА</a:t>
            </a: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Тематски оквири регионалне библиографије су сведени на уже територијално подручје, на неки мањи или већи регион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То може бити и само један град или градско подручје са његовим природним залеђем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Регионалне библиографије, које су самим својим карактером тематски уске, могу бити сведене и на веома мали предмет пописивања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351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Ова врста библиографије може да обухвати само неки аспект у писаном облику (регионална књижевност, журналистика, наука итд.) из кога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обрађиван, описиван или оцењиван неки регион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Регионалне библиографије се могу свести на краћи или дужи временски период у коме су настали неки текстови који се непосредно тичу конкретног региона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F858F-8768-4940-A624-D8A4090F8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24840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У зависности од предмета библиографије, библиографска јединица садржи следеће елементе: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sr-Cyrl-CS" b="1" u="sng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b="1" u="sng" dirty="0">
                <a:latin typeface="Arial" pitchFamily="34" charset="0"/>
                <a:cs typeface="Arial" pitchFamily="34" charset="0"/>
              </a:rPr>
              <a:t>За опис монографске публикације:</a:t>
            </a:r>
          </a:p>
          <a:p>
            <a:pPr marL="0" indent="0" algn="just" fontAlgn="auto"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ct val="90000"/>
              <a:buNone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1. Презиме и име аутора</a:t>
            </a:r>
          </a:p>
          <a:p>
            <a:pPr marL="0" indent="0" algn="just" fontAlgn="auto"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ct val="90000"/>
              <a:buNone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2. Назив публикације</a:t>
            </a:r>
          </a:p>
          <a:p>
            <a:pPr marL="0" indent="0" algn="just" fontAlgn="auto"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ct val="90000"/>
              <a:buNone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3. Назив издавача</a:t>
            </a:r>
          </a:p>
          <a:p>
            <a:pPr marL="0" indent="0" algn="just" fontAlgn="auto"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ct val="90000"/>
              <a:buNone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4. Место издања</a:t>
            </a:r>
          </a:p>
          <a:p>
            <a:pPr marL="0" indent="0" algn="just" fontAlgn="auto"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ct val="90000"/>
              <a:buNone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5. Година издања</a:t>
            </a:r>
          </a:p>
          <a:p>
            <a:pPr marL="0" indent="0" algn="just" fontAlgn="auto"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ct val="90000"/>
              <a:buNone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6. Број страна</a:t>
            </a:r>
          </a:p>
          <a:p>
            <a:pPr marL="0" indent="0" algn="just" fontAlgn="auto"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ct val="90000"/>
              <a:buNone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7. Формат</a:t>
            </a:r>
          </a:p>
          <a:p>
            <a:pPr marL="0" indent="0" algn="just" fontAlgn="auto"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ct val="90000"/>
              <a:buNone/>
              <a:defRPr/>
            </a:pPr>
            <a:r>
              <a:rPr lang="sr-Cyrl-CS" dirty="0">
                <a:latin typeface="Arial" pitchFamily="34" charset="0"/>
                <a:cs typeface="Arial" pitchFamily="34" charset="0"/>
              </a:rPr>
              <a:t>8. Писмо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932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067800" cy="4389437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Нарочит облик ове врсте библиографије представља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регионална библиографија периодике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 свој предмет пописивања она узима часописе, новине, годишњаке, календаре и сл. који су излазили на неком ужем подручју или у само једном граду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неким случајевима регионалне библиографије се раде и зато што нема комплетних општих или посебних (специјалних) библиографија које обухватају све видове човековог живота и деловања на свеукупним географским просторима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024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34901" cy="5181600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вези са овом врстом библиографије појављују се и појмови </a:t>
            </a:r>
            <a:r>
              <a:rPr lang="sr-Cyrl-CS" sz="2400" b="1" i="1" u="sng" dirty="0">
                <a:latin typeface="Arial" pitchFamily="34" charset="0"/>
                <a:cs typeface="Arial" pitchFamily="34" charset="0"/>
              </a:rPr>
              <a:t>локална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</a:t>
            </a:r>
            <a:r>
              <a:rPr lang="sr-Cyrl-CS" sz="2400" b="1" i="1" u="sng" dirty="0">
                <a:latin typeface="Arial" pitchFamily="34" charset="0"/>
                <a:cs typeface="Arial" pitchFamily="34" charset="0"/>
              </a:rPr>
              <a:t>завичајна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библиографија -означавају исто оно што и регионална библиографија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Миодраг Живанов: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Панчевачка библиографија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: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1833-1960,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Народна библиотека Србије, Београд и Народна библиотека "Вељко Влаховић", Панчево, 1985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Миодраг Живанов, Јелена Јелић и Ксенија Б. Лазић: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Врања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: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1883-1978,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Народна библиотека Србије, Београд и Народна библиотека "Бора Станковић", Врање, 1988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353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828800"/>
            <a:ext cx="9296400" cy="4389437"/>
          </a:xfrm>
        </p:spPr>
        <p:txBody>
          <a:bodyPr>
            <a:normAutofit lnSpcReduction="1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НАЦИОНАЛНА БИБЛИОГРАФИЈА</a:t>
            </a:r>
          </a:p>
          <a:p>
            <a:pPr algn="ctr">
              <a:spcBef>
                <a:spcPct val="0"/>
              </a:spcBef>
              <a:buNone/>
            </a:pP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Национална библиографија обухвата попис пис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не продукције целог једног народа или једне земље (државе) у малом или веома великом временском раздобљу (нпр. од почетка штампарства па све до нашег времена)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Национална (народна) библиографија представља темељан облик библиографске делатности,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joj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 вредносном смислу припада и челна позиција међу врстама библиографија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5077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11018" cy="4389437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Сам појам </a:t>
            </a:r>
            <a:r>
              <a:rPr lang="sr-Cyrl-CS" sz="2400" i="1" u="sng" dirty="0">
                <a:latin typeface="Arial" pitchFamily="34" charset="0"/>
                <a:cs typeface="Arial" pitchFamily="34" charset="0"/>
              </a:rPr>
              <a:t>национална библиографија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различито се схвата у појединим земљама и друштвеним системима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Суштинске разлике у схватањима условиле су одржавање Међународне конференције библиографа, коју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организовала Народна библиотека у Варшави (септембра 1957. године)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Ha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овој конференцији су представници девет европских земаља учинили покушај да се уједначе бар нека основна терминолошка и суштинска поимања појма национална библиографија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827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41267"/>
            <a:ext cx="89916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 варшавској библиографској конференцији није постигнуто јединствено гледиште 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 “Међународна конференција библиографа констатује да постоје разлике у схватању појма национална библиографија и сматра да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немогуће доћи до јединственог схватања. Појам национална библиографија изискивао би нова теоријска проучавања“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787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6" y="1905000"/>
            <a:ext cx="9037093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Неки од критеријума тј. принципа који су изнети на конференцији, а по којима се одређује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предмет националне библиографије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су: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јединство језика или територије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културно богатство једне нације и везе те нације са другим народима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оквири историјских граница неке националне територије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771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912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Примарни задатак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националних ретроспективних библиографија,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јесте: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да прикупе, опишу и среде грађу за проучавање и оцену националне културе у њеном развитку, као и да прикажу национална научна достигнућа</a:t>
            </a: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да дају документацију о доприносу једне нације развитку интернационалне културе и науке у одређеном временском раздобљу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Оне треба да обухвате сва дела националних аутора који су својом делатношћу унапредили своју националну културу и науку, без обзира на границе државе у оквиру којих су та дела штампана и без обзира на ком су језику писана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452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" y="1981200"/>
            <a:ext cx="9055289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Општа национална библиографија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се изражава у две основне врсте створене на временском одређењу: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ретроспективна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 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текућа национална библиографија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 својој основној садржини, национална библиографија има општи карактер, при чему се инсистира на постизању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свеобухватности штампане продукције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било које форме која улази у њен попис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4182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2" y="1066800"/>
            <a:ext cx="9051878" cy="56388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Међутим, тешко је замислити појам "чисте" националне библиографије, то јест оне која би пописивала текстове који су створени само на једном језику и који припадају само једном народу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узимању чинилаца за одређивање појма национална библиографија, неминовно су присутне и историјски условљене теоријске позиције - оне указују на стварне околности у којима су настајале конкретне националне библиографије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Из сасвим условљених односа настали су и различити критеријуми у одређивању онога шта национална, пре свега ретроспективна библиографија обухвата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9799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0" y="1981200"/>
            <a:ext cx="9042779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Основна полазишта се могу свести на неколико кључних захтева, од којих се многи међусобно прожимају и допуњују, али се понекад и искључују: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hr-HR" sz="2400" b="1" dirty="0">
                <a:latin typeface="Arial" pitchFamily="34" charset="0"/>
                <a:cs typeface="Arial" pitchFamily="34" charset="0"/>
              </a:rPr>
              <a:t>a)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национална библиографија обухвата штампане радове на територији једне државе, без обзира на коме су језику настали</a:t>
            </a:r>
          </a:p>
          <a:p>
            <a:pPr algn="just">
              <a:spcBef>
                <a:spcPct val="0"/>
              </a:spcBef>
              <a:buNone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б)национална библиографија пописује штампане текстове створене само на једном језику, без обзира где су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објављени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0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2" y="304800"/>
            <a:ext cx="9128078" cy="6400800"/>
          </a:xfrm>
        </p:spPr>
        <p:txBody>
          <a:bodyPr/>
          <a:lstStyle/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За опис периодичних публикација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(листова, часописа, годишњака, ревија, календара...):</a:t>
            </a:r>
          </a:p>
          <a:p>
            <a:pPr algn="just" fontAlgn="auto">
              <a:spcAft>
                <a:spcPts val="0"/>
              </a:spcAft>
              <a:defRPr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1. Назив периодичне публикације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2. Поднаслов (ближе одређује карактер и намену)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3. Место издавања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4. Годишта када је излазила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5.Начин излажења (дневно, недељно, двонедељно, месечно...)</a:t>
            </a:r>
            <a:endParaRPr lang="x-none" sz="24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x-none" sz="2400" dirty="0">
                <a:latin typeface="Arial" pitchFamily="34" charset="0"/>
                <a:cs typeface="Arial" pitchFamily="34" charset="0"/>
              </a:rPr>
              <a:t>6.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Назив или име издавача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7. Име и презиме главног и одговорног уредника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8. Писмо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5235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389437"/>
          </a:xfrm>
        </p:spPr>
        <p:txBody>
          <a:bodyPr/>
          <a:lstStyle/>
          <a:p>
            <a:pPr algn="just">
              <a:buNone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в) предмет националне библиографије :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попис штампаних публикација на територији једне државе који су настали на разним језицима,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затим штампани радови грађана те државе који су објављени било где у свету,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сви штампани радови на националном језику без обзира где су публиковани и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она 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попис свега што 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о одређеној држави и о њеним људима објављено на било коме месту и на било ком језику у свету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338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785" y="1447800"/>
            <a:ext cx="9144000" cy="57150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Улогу националне библиографије треба најпре посматрати у оквирима једног народа или на територији једне земље која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своме саставу најчешће вишенационална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Значај националне библиографије </a:t>
            </a:r>
            <a:r>
              <a:rPr lang="hr-HR" sz="2400" u="sng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вишестран јер она помаже: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афирмацији културе једног народа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утемељењу духовних чинилаца националне свести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доказивању културног и стваралачког континуитета једног народа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Национална библиографија представља велики извор података за спознавање неког народа или земље у целини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3352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510" y="1905000"/>
            <a:ext cx="9080310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Због обима и великог броја писаних текстова, у врло интензивној данашњој издавачкој делатности, готово да се и не може постићи такав домет да нека национална библиографија буде заиста свеобухватна и потпуна, без озбиљнијих пропуста и мањкавости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треба занемарити ни чињеницу да она, поред књига, обухвата и обимну продукцију серијских (периодичних) публикација, као и разне врсте такозваног некњижног и другог материјала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4352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067800" cy="4724400"/>
          </a:xfrm>
        </p:spPr>
        <p:txBody>
          <a:bodyPr/>
          <a:lstStyle/>
          <a:p>
            <a:pPr algn="ctr"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РЕТРОСПЕКТИВНА БИБЛИОГРАФИЈА</a:t>
            </a:r>
          </a:p>
          <a:p>
            <a:pPr algn="ctr"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Најстарије библиографије су имале ретроспективни карактер, јер су пописивале она дела која су настала много раније него што се тај попис обављао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временима када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било мало писаних текстова,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нарочито књига, библиографи су имали амбицију да попишу све оно што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пре њих написано или пак објављено у једном народу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6062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 унапред зна временски оквир који ће бити предмет његовог истраживања, а у границама одређеног периода он се опредељује и за сам карактер библиографије - за избор конкретног предмета пописивања или пак настоји да у свој рад укључи све оно што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дала писана реч у одређеном раздобљу, а у оквирима једне земље или једног народа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Стојан Новаковић: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Српска библијографија за новију књижевност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Београд, 1869.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група аутора: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Српска библиографија. Књиге 1868-1944.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XVI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Београд, 1989 -1996, 1998, 1999. и 2002.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8384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389437"/>
          </a:xfrm>
        </p:spPr>
        <p:txBody>
          <a:bodyPr/>
          <a:lstStyle/>
          <a:p>
            <a:pPr algn="ctr"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ТЕКУЋА БИБЛИОГРАФИЈА</a:t>
            </a:r>
          </a:p>
          <a:p>
            <a:pPr algn="ctr"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Основну ознаку текуће библиографије такође одређује временска компонента, а по форми може бити веома различита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Она даје правовремену информацију, упућује на најновије радове из једне или више научних области, а незаобилазна је и њена документарна вредност за наредне генерације корисника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29434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8" y="2209800"/>
            <a:ext cx="8991600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Текућа библиографија може бити полазиште за израду општих или посебних ретроспективних библиографија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Огромна писана продукција ствара проблем око благовремене израде текуће библиографије, тако да су ретке земље у којима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овај рад достигао праву усклађеност, свеобухватност и пуни континуитет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47729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6865" y="1981200"/>
            <a:ext cx="9170158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Библиографска грађа која се свакодневно сакупља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у библиографским институцијама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најближа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појму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текућа библиографија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Чим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истекао и најмањи временски период, она се већ може сматрати нечим другим, што делимично излази из оквира онога чему најуже одговара сам појам текућа библиографија</a:t>
            </a:r>
          </a:p>
          <a:p>
            <a:pPr algn="just">
              <a:spcBef>
                <a:spcPct val="0"/>
              </a:spcBef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Бољи и прецизнији израз је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периодична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библиографија,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јер се на тај начин ближе одређује њена временска ознака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9975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75678" cy="4389437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 израду текућих библиографија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потребни су бројни стручни тимови и изузетни материјални потенцијали, као и синхронизован рад многих институција (зато се и стварају специјализоване библиографске институције, којима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превасходни циљ израда серије текућих библиографија)</a:t>
            </a:r>
          </a:p>
          <a:p>
            <a:pPr algn="just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Стојан Новаковић: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српске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u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хрватске књижевности с додатком оног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што су странци о нама писали за 1868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"Гласник Српског ученог друштва", Београд, 1869, књ.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IX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свеска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XXVI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старогреда, стр. 256-308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549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389437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i="1" u="sng" dirty="0">
                <a:latin typeface="Arial" pitchFamily="34" charset="0"/>
                <a:cs typeface="Arial" pitchFamily="34" charset="0"/>
              </a:rPr>
              <a:t>ТЕКУЋА БИБЛИОГРАФИЈА СРБИЈЕ</a:t>
            </a:r>
          </a:p>
          <a:p>
            <a:pPr>
              <a:spcBef>
                <a:spcPct val="0"/>
              </a:spcBef>
              <a:buNone/>
            </a:pPr>
            <a:endParaRPr lang="sr-Cyrl-CS" sz="2400" b="1" i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sr-Cyrl-CS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Библиографски попис свих врста грађе и публикација које се током године објаве на територији Републике Србије</a:t>
            </a:r>
          </a:p>
          <a:p>
            <a:pPr algn="just">
              <a:spcBef>
                <a:spcPct val="0"/>
              </a:spcBef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Текућа библиографија Србије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се од 2005. више не објављује као штампано издање, већ само као електронско издање доступно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online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www.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nb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rs</a:t>
            </a: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7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9067800" cy="6172200"/>
          </a:xfrm>
        </p:spPr>
        <p:txBody>
          <a:bodyPr/>
          <a:lstStyle/>
          <a:p>
            <a:pPr lvl="0" algn="just" eaLnBrk="1" fontAlgn="auto" hangingPunct="1"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sr-Cyrl-CS" sz="24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 опис чланака у периодичној публикацији:</a:t>
            </a:r>
          </a:p>
          <a:p>
            <a:pPr marL="342900" lvl="0" indent="-342900" algn="just" eaLnBrk="1" fontAlgn="auto" hangingPunct="1">
              <a:spcAft>
                <a:spcPts val="0"/>
              </a:spcAft>
              <a:buClrTx/>
              <a:buSzTx/>
              <a:buNone/>
              <a:defRPr/>
            </a:pPr>
            <a:endParaRPr lang="sr-Cyrl-CS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Презиме и име аутора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Назив чланка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Назив периодичне публикације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Место издавања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Датум (дан, месец, година)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Годиште излажења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Књига или том (за часописе)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Број свеске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Страна на којој је чланак</a:t>
            </a:r>
          </a:p>
          <a:p>
            <a:pPr marL="609600" lvl="0" indent="-609600" algn="just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Писмо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7557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981200"/>
            <a:ext cx="91440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Ова дигитална збирка обухвата сва издања и све серије текуће библиографије од 2003. године до данас: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а) Серија А: Друштвене науке</a:t>
            </a:r>
          </a:p>
          <a:p>
            <a:pPr algn="just">
              <a:spcBef>
                <a:spcPct val="0"/>
              </a:spcBef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б) Серија Б: Природне, примењене, медицинске и техничке науке</a:t>
            </a:r>
          </a:p>
          <a:p>
            <a:pPr algn="just">
              <a:spcBef>
                <a:spcPct val="0"/>
              </a:spcBef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ц) Серија Ц: Уметност, спорт, филологија и    књижевност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35378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" y="1600200"/>
            <a:ext cx="9144000" cy="51054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БИБЛИОГРАФИЈА ПЕРИОДИКЕ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Периодичне публикације имају доста сродности,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ли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знатних међусобних разлика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Зависно од грађе коју објављују,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од времена излажења, разликујемо више врста периодичних публикација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 основу формалних,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ли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садржинских ознака, разликујемо: 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лист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или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новине, часопис, ревију, годишњак (анал), календар, зборник, алманах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итд.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6132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09881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Периодику одликује претходна програмираност, временска одређеност у појављивању - свакодневно, седмично, петнаестодневно, месечно, двомесечно, полугодишње и годишње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Има и неких врста периодике које излазе с времена на време и неодређено, што зависи од више фактора (материјални или технички разлози, нпр.)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359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570" y="1828800"/>
            <a:ext cx="9138313" cy="64770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Зависно од тога у ком временском размаку излази, периодика има и различиту намену,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другачији сазнајни и информативни карактер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 самој својој форми и намени, часописи обично имају ужу или специјалну тематику,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засебан начин интерпретирања одређене грађе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Сваки примерак периодике, формално гледано, представља засебну целину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9497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73112"/>
            <a:ext cx="903823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Гледано са културно-историјског аспекта, периодика која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настала на одређеном простору доживљава се као мозаичка целина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том смислу и долази у теорији библиографије до поделе периодике на регионалну или завичајну, националну итд.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4197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916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Сам карактер периодике условљава и друге поделе,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посебно према стручној тематској основи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Тако имамо књижевну, медицинску, техничку, пољопривредну, шумарску, педагошку, спортску и другу периодику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Некада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издваја и одређује њена непосредна намена ужем кругу читалаца,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 тој основи и разликујемо (војна периодика, дечија периодика итд.)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927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824" y="1219200"/>
            <a:ext cx="9085997" cy="56388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Сматра се да је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библиографија периодике успешно обављена ако су сви листови, часописи и сродне публикације представљени са свим основним библиографским елементима - наслов, поднаслов, година, годиште, место и начин излажења, имена издавача и уредника и др.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Вук Драговић: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Српска штампа између два рата.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I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. Основа за библиографију српске периодике 1915-1945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Српска академија наука, Београд, 1956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Милица Кисић и Бранка Булатовић: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београдске штампе 1835-1991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"Новинарски летопис", Београд, 1991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300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БИБЛИОГРАФИЈА ПРИЛОГА У ПЕРИОДИЦИ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 који се упућује на пописивање садржине периодике, мора да зна све њене битне ознаке :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њен основни профил,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разлоге за њено покретање,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њену садржину, 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прилике у којима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излазила, 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чему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уже или шире била намењена,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профил њене читалачке публике,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људе који су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уређивали и на њој оставили свој стваралачки печат  итд.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8012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828800"/>
            <a:ext cx="91440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Конкретном пописивању целокупне или делимичне садржине периодике (ако вршимо планирану селекцију) приступа се са јасно утврђеним библиографским методама прилагођеним овој врсти публикација, а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попис грађе обавља се према хронолошком реду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којим је дотична периодика излазила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Огроман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обим знања и података који се налазе у периодици и због тога се осећа нужност да се библиографски попише и представи све то мноштво текстова који се налазе у разноврсној периодици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12133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916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Библиографија прилога у периодици може да буде:</a:t>
            </a:r>
          </a:p>
          <a:p>
            <a:pPr algn="just">
              <a:spcBef>
                <a:spcPct val="0"/>
              </a:spcBef>
              <a:buNone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општа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(текућа или ретроспективна) - пописује садржину свих листова и часописа у одређеном времену и у одређеној средини (град, регион, покрајина, држава) или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dirty="0">
                <a:latin typeface="Arial" pitchFamily="34" charset="0"/>
                <a:cs typeface="Arial" pitchFamily="34" charset="0"/>
              </a:rPr>
              <a:t>специјална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- предмет њеног пописа су прилози у само једној периодици (библиографија једног листа или часописа) или само одређена врста текстова објављених у једној или више периодичних публикација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34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915400" cy="67818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sr-Cyrl-CS" sz="24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 опис рукописа:</a:t>
            </a:r>
          </a:p>
          <a:p>
            <a:pPr marL="342900" lvl="0" indent="-342900" eaLnBrk="1" fontAlgn="auto" hangingPunct="1">
              <a:spcAft>
                <a:spcPts val="0"/>
              </a:spcAft>
              <a:buClrTx/>
              <a:buSzTx/>
              <a:buNone/>
              <a:defRPr/>
            </a:pPr>
            <a:endParaRPr lang="sr-Cyrl-CS" sz="24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Презиме и име аутора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Назив-наслов рукописа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Број страна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Опис садржаја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Језик и писмо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Време настанка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Место настанка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Место где се тренутно налази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Сигнатура и инвентарски број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Формат</a:t>
            </a:r>
          </a:p>
          <a:p>
            <a:pPr marL="609600" lvl="0" indent="-609600" eaLnBrk="1" fontAlgn="auto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sr-Cyrl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Повез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26590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374" y="2133600"/>
            <a:ext cx="9002973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Селекција прилога у периодици може да има разлоге који су условљени конкретним стручним и научним потребама, а који ће бити задовољени ако се библиографски попише само она грађа за коју постоји непосредан интерес корисника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Сама израда библиографије прилога у периодици тражи тимско и институционално организовање које ангажује велики број библиографа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2142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916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Марко Малетин: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Садржај Летописа Матице српске 1825-1950.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I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д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eo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Матица српска, Нови Сад, 1968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Љубица Ђорђевић: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Библиографија Српског књижевног гласника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НБ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С, Београд, 1982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Косовка Перовић, Љиљана Брчић: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Војин : најстарији српски војни часопис : 1864-1870 : библиографија прилога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Војноиздавачки завод, Београд, 2002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0703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87134" cy="56388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БИБЛИОГРАФИЈА РУКОПИСА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Под појмом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рукопис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подразумевају се ауторови својеручни текстови, манускрипти (лат.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manuscriptum),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текстови откуцани на писаћој машини, са могућим пишчевим исправкама, допунама и личним потписом, а у оба случаја реч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 оригиналним, изворним делима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библиографском пописивању, према преписима (или копијама, дупликатима и слично) примењује се исти поступак као и према оригиналима, уз назнаку да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 питању препис са неког аутентичног предлошка или изворника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0638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067800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досадашњој пракси уопште, па и код нас, често су обављани пописи рукописа који су настали у старини, нарочито пре појаве првих штампарија, а ти су пописи понекад означени и појмом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каталог </a:t>
            </a:r>
          </a:p>
          <a:p>
            <a:pPr algn="just">
              <a:buFont typeface="Wingdings" pitchFamily="2" charset="2"/>
              <a:buChar char="Ø"/>
            </a:pPr>
            <a:endParaRPr lang="sr-Cyrl-CS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Израда каталога или библиографија рукописа најчешће прелази елементарни библиографски значај и сврстава се у оне облике стварања који помажу темељном познавању културе целог једног народа,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се у том погледу могу сматрати капиталним научним радовима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1738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Пописивање рукописа није искључиво задатак библиографије, јер се тиме још непосредније бави засебна научна грана –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археографија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en-US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Археографија има и властите методе описивања рукописа,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задатке и принципе који су донекле различити од библиографских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2383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Примери: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Вук Ст. Караџић: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Почетак описанија српски намастира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"Даница", забавник за годину 1826, Беч,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I,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стр. 1-40;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Димитрије Богдановић и Дејан Медаковић: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Каталог ћирилских рукописа манастира Хиландара, 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САНУ и Народна библиотека Србије, Београд, 1978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група аутора: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Ћирилске рукописне књиге Библиотеке Матице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cp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п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c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к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e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b="1" i="1" dirty="0">
                <a:latin typeface="Arial" pitchFamily="34" charset="0"/>
                <a:cs typeface="Arial" pitchFamily="34" charset="0"/>
              </a:rPr>
              <a:t>l-IV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Нови Сад, 1988, 1991, 1992. и 1993.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3730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197" y="2133600"/>
            <a:ext cx="9144000" cy="4389437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БИБЛИОГРАФИЈА ИНКУНАБУЛА</a:t>
            </a:r>
          </a:p>
          <a:p>
            <a:pPr algn="ctr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Веома значајан подстицај развоју библиографског рада дала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појава штампарства, и тек након тога може се заправо говорити о првим правим библиографијама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Основно етимолошко значење речи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инкунабула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(лат.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incunabula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колевка, почетак) означава почетак или настанак нечега уопште, па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према томе и настанак првих штампаних књига (првотисак)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04013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032543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Термин инкунабуле, као ознаку за књиге, најпре је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употребио француски библиограф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Филип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Лабе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Philippe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Labbe,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1607-1667)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Данас се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под појмом инкунабула подразумевају пре свега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књиге штампане у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XV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веку, до 1500. године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Према неким подацима, у свету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сачувано укупно око 450.000 примерака инкунабула (око 35.000 издања) штампаних у 1100-1200 штампарија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05839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50366"/>
            <a:ext cx="9050740" cy="4389437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Постоје две врсте инкунабула: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табуларне -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штампане помоћу плоча, у којима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текст за поједину страницу био урезан једнако као код дрвореза, 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b="1" i="1" dirty="0">
                <a:latin typeface="Arial" pitchFamily="34" charset="0"/>
                <a:cs typeface="Arial" pitchFamily="34" charset="0"/>
              </a:rPr>
              <a:t>типографске -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штампане помичним словима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Гутенберговом поступку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6713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374" y="1828800"/>
            <a:ext cx="9079173" cy="4389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Интересовање за инкунабуле било је изразито интензивно у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XIX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веку, када су откривене у великом броју и када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 њима настала бројна литература, п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и многи библиографски пописи</a:t>
            </a:r>
          </a:p>
          <a:p>
            <a:pPr algn="just"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Посебну тешкоћу у библиографском пописивању инкунабула представљају чести деформитети на њима, као и недостатак основних података о некој старој штампаној књизи (изостављање насловне стране, датума, места штампања и слично)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69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9550</Words>
  <Application>Microsoft Office PowerPoint</Application>
  <PresentationFormat>On-screen Show (4:3)</PresentationFormat>
  <Paragraphs>964</Paragraphs>
  <Slides>145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145</vt:i4>
      </vt:variant>
    </vt:vector>
  </HeadingPairs>
  <TitlesOfParts>
    <vt:vector size="152" baseType="lpstr">
      <vt:lpstr>Arial</vt:lpstr>
      <vt:lpstr>Calibri</vt:lpstr>
      <vt:lpstr>Franklin Gothic Book</vt:lpstr>
      <vt:lpstr>Franklin Gothic Medium</vt:lpstr>
      <vt:lpstr>Wingdings</vt:lpstr>
      <vt:lpstr>Wingdings 2</vt:lpstr>
      <vt:lpstr>Trek</vt:lpstr>
      <vt:lpstr> БИБЛИОГРАФИЈА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БИБЛИОГРАФИЈА</dc:title>
  <dc:creator>Karla</dc:creator>
  <cp:lastModifiedBy>Karla Selihar</cp:lastModifiedBy>
  <cp:revision>13</cp:revision>
  <dcterms:created xsi:type="dcterms:W3CDTF">2019-02-14T19:36:28Z</dcterms:created>
  <dcterms:modified xsi:type="dcterms:W3CDTF">2021-03-03T18:28:01Z</dcterms:modified>
</cp:coreProperties>
</file>