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notesMasterIdLst>
    <p:notesMasterId r:id="rId97"/>
  </p:notesMasterIdLst>
  <p:sldIdLst>
    <p:sldId id="256" r:id="rId2"/>
    <p:sldId id="572" r:id="rId3"/>
    <p:sldId id="751" r:id="rId4"/>
    <p:sldId id="752" r:id="rId5"/>
    <p:sldId id="754" r:id="rId6"/>
    <p:sldId id="755" r:id="rId7"/>
    <p:sldId id="756" r:id="rId8"/>
    <p:sldId id="757" r:id="rId9"/>
    <p:sldId id="484" r:id="rId10"/>
    <p:sldId id="758" r:id="rId11"/>
    <p:sldId id="579" r:id="rId12"/>
    <p:sldId id="759" r:id="rId13"/>
    <p:sldId id="485" r:id="rId14"/>
    <p:sldId id="760" r:id="rId15"/>
    <p:sldId id="761" r:id="rId16"/>
    <p:sldId id="601" r:id="rId17"/>
    <p:sldId id="457" r:id="rId18"/>
    <p:sldId id="602" r:id="rId19"/>
    <p:sldId id="762" r:id="rId20"/>
    <p:sldId id="465" r:id="rId21"/>
    <p:sldId id="468" r:id="rId22"/>
    <p:sldId id="475" r:id="rId23"/>
    <p:sldId id="469" r:id="rId24"/>
    <p:sldId id="477" r:id="rId25"/>
    <p:sldId id="472" r:id="rId26"/>
    <p:sldId id="480" r:id="rId27"/>
    <p:sldId id="610" r:id="rId28"/>
    <p:sldId id="763" r:id="rId29"/>
    <p:sldId id="628" r:id="rId30"/>
    <p:sldId id="630" r:id="rId31"/>
    <p:sldId id="764" r:id="rId32"/>
    <p:sldId id="767" r:id="rId33"/>
    <p:sldId id="613" r:id="rId34"/>
    <p:sldId id="615" r:id="rId35"/>
    <p:sldId id="617" r:id="rId36"/>
    <p:sldId id="768" r:id="rId37"/>
    <p:sldId id="765" r:id="rId38"/>
    <p:sldId id="582" r:id="rId39"/>
    <p:sldId id="493" r:id="rId40"/>
    <p:sldId id="641" r:id="rId41"/>
    <p:sldId id="645" r:id="rId42"/>
    <p:sldId id="640" r:id="rId43"/>
    <p:sldId id="496" r:id="rId44"/>
    <p:sldId id="636" r:id="rId45"/>
    <p:sldId id="638" r:id="rId46"/>
    <p:sldId id="632" r:id="rId47"/>
    <p:sldId id="634" r:id="rId48"/>
    <p:sldId id="622" r:id="rId49"/>
    <p:sldId id="647" r:id="rId50"/>
    <p:sldId id="662" r:id="rId51"/>
    <p:sldId id="661" r:id="rId52"/>
    <p:sldId id="663" r:id="rId53"/>
    <p:sldId id="667" r:id="rId54"/>
    <p:sldId id="678" r:id="rId55"/>
    <p:sldId id="680" r:id="rId56"/>
    <p:sldId id="682" r:id="rId57"/>
    <p:sldId id="649" r:id="rId58"/>
    <p:sldId id="668" r:id="rId59"/>
    <p:sldId id="669" r:id="rId60"/>
    <p:sldId id="671" r:id="rId61"/>
    <p:sldId id="672" r:id="rId62"/>
    <p:sldId id="675" r:id="rId63"/>
    <p:sldId id="676" r:id="rId64"/>
    <p:sldId id="657" r:id="rId65"/>
    <p:sldId id="659" r:id="rId66"/>
    <p:sldId id="766" r:id="rId67"/>
    <p:sldId id="686" r:id="rId68"/>
    <p:sldId id="688" r:id="rId69"/>
    <p:sldId id="690" r:id="rId70"/>
    <p:sldId id="769" r:id="rId71"/>
    <p:sldId id="693" r:id="rId72"/>
    <p:sldId id="770" r:id="rId73"/>
    <p:sldId id="706" r:id="rId74"/>
    <p:sldId id="708" r:id="rId75"/>
    <p:sldId id="711" r:id="rId76"/>
    <p:sldId id="713" r:id="rId77"/>
    <p:sldId id="740" r:id="rId78"/>
    <p:sldId id="771" r:id="rId79"/>
    <p:sldId id="716" r:id="rId80"/>
    <p:sldId id="719" r:id="rId81"/>
    <p:sldId id="721" r:id="rId82"/>
    <p:sldId id="723" r:id="rId83"/>
    <p:sldId id="725" r:id="rId84"/>
    <p:sldId id="696" r:id="rId85"/>
    <p:sldId id="730" r:id="rId86"/>
    <p:sldId id="731" r:id="rId87"/>
    <p:sldId id="733" r:id="rId88"/>
    <p:sldId id="734" r:id="rId89"/>
    <p:sldId id="736" r:id="rId90"/>
    <p:sldId id="699" r:id="rId91"/>
    <p:sldId id="701" r:id="rId92"/>
    <p:sldId id="704" r:id="rId93"/>
    <p:sldId id="772" r:id="rId94"/>
    <p:sldId id="773" r:id="rId95"/>
    <p:sldId id="774" r:id="rId9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C10BA7D-9357-42ED-8581-1A85CE77DEDB}">
          <p14:sldIdLst>
            <p14:sldId id="256"/>
            <p14:sldId id="572"/>
            <p14:sldId id="751"/>
            <p14:sldId id="752"/>
            <p14:sldId id="754"/>
            <p14:sldId id="755"/>
            <p14:sldId id="756"/>
            <p14:sldId id="757"/>
            <p14:sldId id="484"/>
            <p14:sldId id="758"/>
            <p14:sldId id="579"/>
            <p14:sldId id="759"/>
            <p14:sldId id="485"/>
            <p14:sldId id="760"/>
            <p14:sldId id="761"/>
            <p14:sldId id="601"/>
            <p14:sldId id="457"/>
            <p14:sldId id="602"/>
            <p14:sldId id="762"/>
            <p14:sldId id="465"/>
            <p14:sldId id="468"/>
            <p14:sldId id="475"/>
            <p14:sldId id="469"/>
            <p14:sldId id="477"/>
            <p14:sldId id="472"/>
            <p14:sldId id="480"/>
            <p14:sldId id="610"/>
            <p14:sldId id="763"/>
            <p14:sldId id="628"/>
            <p14:sldId id="630"/>
            <p14:sldId id="764"/>
            <p14:sldId id="767"/>
            <p14:sldId id="613"/>
            <p14:sldId id="615"/>
            <p14:sldId id="617"/>
            <p14:sldId id="768"/>
            <p14:sldId id="765"/>
            <p14:sldId id="582"/>
            <p14:sldId id="493"/>
            <p14:sldId id="641"/>
            <p14:sldId id="645"/>
            <p14:sldId id="640"/>
            <p14:sldId id="496"/>
            <p14:sldId id="636"/>
            <p14:sldId id="638"/>
            <p14:sldId id="632"/>
            <p14:sldId id="634"/>
            <p14:sldId id="622"/>
            <p14:sldId id="647"/>
            <p14:sldId id="662"/>
            <p14:sldId id="661"/>
            <p14:sldId id="663"/>
            <p14:sldId id="667"/>
            <p14:sldId id="678"/>
            <p14:sldId id="680"/>
            <p14:sldId id="682"/>
            <p14:sldId id="649"/>
            <p14:sldId id="668"/>
            <p14:sldId id="669"/>
            <p14:sldId id="671"/>
            <p14:sldId id="672"/>
            <p14:sldId id="675"/>
            <p14:sldId id="676"/>
            <p14:sldId id="657"/>
            <p14:sldId id="659"/>
            <p14:sldId id="766"/>
            <p14:sldId id="686"/>
            <p14:sldId id="688"/>
            <p14:sldId id="690"/>
            <p14:sldId id="769"/>
            <p14:sldId id="693"/>
            <p14:sldId id="770"/>
            <p14:sldId id="706"/>
            <p14:sldId id="708"/>
            <p14:sldId id="711"/>
            <p14:sldId id="713"/>
            <p14:sldId id="740"/>
            <p14:sldId id="771"/>
            <p14:sldId id="716"/>
            <p14:sldId id="719"/>
            <p14:sldId id="721"/>
            <p14:sldId id="723"/>
            <p14:sldId id="725"/>
            <p14:sldId id="696"/>
            <p14:sldId id="730"/>
            <p14:sldId id="731"/>
            <p14:sldId id="733"/>
            <p14:sldId id="734"/>
            <p14:sldId id="736"/>
            <p14:sldId id="699"/>
            <p14:sldId id="701"/>
            <p14:sldId id="704"/>
            <p14:sldId id="772"/>
            <p14:sldId id="773"/>
            <p14:sldId id="7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717" autoAdjust="0"/>
    <p:restoredTop sz="94660"/>
  </p:normalViewPr>
  <p:slideViewPr>
    <p:cSldViewPr>
      <p:cViewPr varScale="1">
        <p:scale>
          <a:sx n="108" d="100"/>
          <a:sy n="108" d="100"/>
        </p:scale>
        <p:origin x="169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1239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088B7B-8D15-4545-989F-6360CDF6235B}" type="datetimeFigureOut">
              <a:rPr lang="en-US"/>
              <a:pPr>
                <a:defRPr/>
              </a:pPr>
              <a:t>2/1/2022</a:t>
            </a:fld>
            <a:endParaRPr lang="en-US"/>
          </a:p>
        </p:txBody>
      </p:sp>
      <p:sp>
        <p:nvSpPr>
          <p:cNvPr id="168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E7279F-0269-4793-9BE7-857CD8A6D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73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6B56A-6ADD-4274-8533-97366A860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0E202-6C0C-4253-8E2F-4D54CA5102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E1836-8B69-46F2-B0FB-588676651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1DBC-AF5D-41A2-B79C-027DB80E0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0A5B-342B-4B10-BD24-937485662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51E09-9DCB-47E7-A54D-9BF125F31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000B1-1617-44E9-A718-C40D50BBA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C15C3-17D5-4913-BC63-A58431011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64BF9-6AB7-4FB4-8FCF-56E916EB42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6E0DA-D34D-498B-8580-C62EDC885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784EE-C845-4DA2-AE01-7347B1955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9933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6A12C0F-74BD-42C4-81D0-6E9014771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0" r:id="rId1"/>
    <p:sldLayoutId id="2147484192" r:id="rId2"/>
    <p:sldLayoutId id="2147484201" r:id="rId3"/>
    <p:sldLayoutId id="2147484193" r:id="rId4"/>
    <p:sldLayoutId id="2147484194" r:id="rId5"/>
    <p:sldLayoutId id="2147484195" r:id="rId6"/>
    <p:sldLayoutId id="2147484196" r:id="rId7"/>
    <p:sldLayoutId id="2147484197" r:id="rId8"/>
    <p:sldLayoutId id="2147484202" r:id="rId9"/>
    <p:sldLayoutId id="2147484198" r:id="rId10"/>
    <p:sldLayoutId id="21474841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851648" cy="2057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dirty="0">
                <a:solidFill>
                  <a:srgbClr val="002060"/>
                </a:solidFill>
              </a:rPr>
              <a:t>БИБЛИОГРАФИЈ</a:t>
            </a:r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sr-Cyrl-CS" dirty="0">
                <a:solidFill>
                  <a:srgbClr val="002060"/>
                </a:solidFill>
              </a:rPr>
              <a:t> </a:t>
            </a:r>
            <a:r>
              <a:rPr lang="sr-Cyrl-RS" dirty="0">
                <a:solidFill>
                  <a:srgbClr val="002060"/>
                </a:solidFill>
              </a:rPr>
              <a:t>ИСТОРИЈАТ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65E58-64FB-42A2-AF0E-69C49B071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799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XVIII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веку </a:t>
            </a: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Гијом Франсоа де Бир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Guillaume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Francois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Bure) 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својим пописом ретких књига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Bibliographie</a:t>
            </a:r>
            <a:r>
              <a:rPr lang="sr-Cyrl-C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instructive</a:t>
            </a:r>
            <a:r>
              <a:rPr lang="sr-Cyrl-C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Cyrl-CS" sz="2000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XV 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(1763-1768, допу-њено 1769-1782), супротставља се библиографији као преписивачкој делатности.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sr-Cyrl-C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XVIII</a:t>
            </a: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 век библиографијом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обједињавао сва теоријска, историјска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знања о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књизи и овај појам изједначава са библиологијом, науком о књизи.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Мишел Дени (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Michael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Denis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Библиографија наука о књизи подељена на: дипломатску, типографску библиографију, науку о библиотекарству и каталог књига.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sr-Cyrl-C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Руски теоретичар </a:t>
            </a: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Н.М. Лисовски (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Н. М. Лисовскии): </a:t>
            </a: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Предмет библиографије </a:t>
            </a: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je</a:t>
            </a: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C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књигознанство </a:t>
            </a: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(книговедение) у најширем значењу и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обухвата: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Историју штампе,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Историју библиотека,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Историју трговине књигама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Историју издавања књига,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Податке о писцима и уметницима, библиографима, штампарима и књижарима.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58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04800" y="381001"/>
            <a:ext cx="8458200" cy="59436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Заслугом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Пола Отлеа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(Paul Otlet) и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Анри ла Фонтена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(Henri la Fontain),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1895. године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на Међународном библиографском конгресу у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Бриселу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 основан је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Међународни институт за библиографију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 а у оквиру тог Института, настала је општа децимална класификација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Међународна федерација за документацију (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FID)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издала је 1938. године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Index bibliographicus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, св. 1.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Паризу је при Уједињеним нацијама 1954. године основан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U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NESCO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Me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ђународна организација за просвету, науку и културу), који у своју делатност укључује и рад на различитим библиографским подручјима</a:t>
            </a:r>
          </a:p>
          <a:p>
            <a:pPr>
              <a:buFont typeface="Wingdings 2" pitchFamily="18" charset="2"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F5DEC-6EB7-416E-A889-05AE8007E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096000"/>
          </a:xfrm>
        </p:spPr>
        <p:txBody>
          <a:bodyPr/>
          <a:lstStyle/>
          <a:p>
            <a:pPr marL="349250" indent="-3429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Двадесети век наглашава да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библиографија наука </a:t>
            </a:r>
          </a:p>
          <a:p>
            <a:pPr marL="349250" indent="-3429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sr-Cyrl-C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9250" indent="-3429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sr-Cyrl-C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Савремена руска дефиниција библиографије</a:t>
            </a: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9250" indent="-342900" algn="just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Библиографија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област знања која региструје штампане публикације, приказује њихову садржину и даје суд о њиховом практичном, политичком и научном значају, нарочито критичком белешком о књизи и писцу, односно оценом њихове вредности.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sr-Cyrl-C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sr-Cyrl-C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Америчка дефиниција библиографије</a:t>
            </a:r>
            <a:endParaRPr lang="sr-Cyrl-CS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Библиографија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назив за: </a:t>
            </a: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науку, делатност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производе те делатности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Kao </a:t>
            </a: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наука је 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скуп сређених знања која обрађују књиге са свих гледишта.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Kao </a:t>
            </a: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делатност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представља технику за утврђивање, сређивање и презентирање информације о књизи. </a:t>
            </a:r>
            <a:endParaRPr lang="hr-H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>Kao </a:t>
            </a: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карактеристичан производ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ове делатности библиографија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систематизован списак књига заједничког обележја за одређену намену.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9250" indent="-342900" algn="just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471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228601" y="304800"/>
            <a:ext cx="8610600" cy="59436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Историчар и теоретичар, професор библиографије на Сорбони, францускиња </a:t>
            </a: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Луис-Ноел Малкле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(Louise-Noëlle Malcles), сматра да је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библиографија познавање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свих објављених и умножених списа; она се заснива на истраживању, идентификацији, описивању и класификацији тих списа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Ова дефиниција је дуго важила као најбоља, када се предмет проширио и на </a:t>
            </a: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електронску грађу 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У савременој библиографији тежиште није толико на опреми књиге, колико на њеној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садржинској страни,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 тј. на њеној информативној улози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7BA9F-7B35-4926-A832-73F99126F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28600"/>
            <a:ext cx="8534400" cy="6476999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sr-Cyrl-CS" sz="1800" dirty="0">
                <a:latin typeface="Arial" panose="020B0604020202020204" pitchFamily="34" charset="0"/>
                <a:cs typeface="Arial" panose="020B0604020202020204" pitchFamily="34" charset="0"/>
              </a:rPr>
              <a:t>Појам библиографије код Срба утемељује се у </a:t>
            </a:r>
            <a:r>
              <a:rPr lang="sr-Cyrl-CS" sz="1800" i="1" dirty="0">
                <a:latin typeface="Arial" panose="020B0604020202020204" pitchFamily="34" charset="0"/>
                <a:cs typeface="Arial" panose="020B0604020202020204" pitchFamily="34" charset="0"/>
              </a:rPr>
              <a:t>Летопису Матице српске </a:t>
            </a:r>
            <a:r>
              <a:rPr lang="sr-Cyrl-CS" sz="1800" dirty="0">
                <a:latin typeface="Arial" panose="020B0604020202020204" pitchFamily="34" charset="0"/>
                <a:cs typeface="Arial" panose="020B0604020202020204" pitchFamily="34" charset="0"/>
              </a:rPr>
              <a:t>за 1825.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sr-Cyrl-CS" sz="1800" b="1" dirty="0">
                <a:latin typeface="Arial" panose="020B0604020202020204" pitchFamily="34" charset="0"/>
                <a:cs typeface="Arial" panose="020B0604020202020204" pitchFamily="34" charset="0"/>
              </a:rPr>
              <a:t>Георгије Магарашевић </a:t>
            </a:r>
            <a:r>
              <a:rPr lang="sr-Cyrl-CS" sz="1800" dirty="0">
                <a:latin typeface="Arial" panose="020B0604020202020204" pitchFamily="34" charset="0"/>
                <a:cs typeface="Arial" panose="020B0604020202020204" pitchFamily="34" charset="0"/>
              </a:rPr>
              <a:t>саставља и објављује „Краткое библиографическе вести о литератури Славена".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sr-Cyrl-CS" altLang="zh-CN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Српска библиографија је у то време настајала и развијала се захваљујући напорима самоуких појединаца или њиховим угледањем на библиографску праксу других народа са којима живе - нарочито у Аустрији, Венецији</a:t>
            </a:r>
            <a:r>
              <a:rPr lang="en-US" altLang="zh-CN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CS" altLang="zh-CN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 Подунављу</a:t>
            </a:r>
            <a:endParaRPr lang="en-US" altLang="zh-CN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925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sr-Cyrl-CS" sz="1800" b="1" dirty="0">
                <a:latin typeface="Arial" panose="020B0604020202020204" pitchFamily="34" charset="0"/>
                <a:cs typeface="Arial" panose="020B0604020202020204" pitchFamily="34" charset="0"/>
              </a:rPr>
              <a:t>Стојан Новаковић</a:t>
            </a:r>
            <a:r>
              <a:rPr lang="sr-Cyrl-C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9250" indent="-342900" eaLnBrk="1" hangingPunct="1">
              <a:buFont typeface="Wingdings" panose="05000000000000000000" pitchFamily="2" charset="2"/>
              <a:buChar char="ü"/>
              <a:defRPr/>
            </a:pPr>
            <a:r>
              <a:rPr lang="sr-Cyrl-CS" sz="1800" dirty="0">
                <a:latin typeface="Arial" panose="020B0604020202020204" pitchFamily="34" charset="0"/>
                <a:cs typeface="Arial" panose="020B0604020202020204" pitchFamily="34" charset="0"/>
              </a:rPr>
              <a:t>“Библијографија је статистика злијех и добријех дјела у разне периоде живота, статистика рађања и умирања, врлине и пријеступа, те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sr-Cyrl-CS" sz="1800" dirty="0">
                <a:latin typeface="Arial" panose="020B0604020202020204" pitchFamily="34" charset="0"/>
                <a:cs typeface="Arial" panose="020B0604020202020204" pitchFamily="34" charset="0"/>
              </a:rPr>
              <a:t>и она стекла свој попис душа, те и у њој бројеви и мјерење масе писанога и писалаца, публике и потребе њене дају оне исте дивне резултате које видимо у историји осталих грана људскога живота”.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9250" indent="-342900" eaLnBrk="1" hangingPunct="1">
              <a:lnSpc>
                <a:spcPct val="90000"/>
              </a:lnSpc>
              <a:defRPr/>
            </a:pPr>
            <a:endParaRPr lang="sr-Cyrl-C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9250" indent="-3429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sr-Cyrl-CS" sz="1800" b="1" dirty="0">
                <a:latin typeface="Arial" panose="020B0604020202020204" pitchFamily="34" charset="0"/>
                <a:cs typeface="Arial" panose="020B0604020202020204" pitchFamily="34" charset="0"/>
              </a:rPr>
              <a:t>Коста Грубачић у </a:t>
            </a:r>
            <a:r>
              <a:rPr lang="hr-H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Enciklopedijskom leksikonu bibliotekarstva</a:t>
            </a:r>
            <a:r>
              <a:rPr lang="sr-Cyrl-C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CS" sz="1800" dirty="0"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lang="sr-Cyrl-C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CS" sz="1800" dirty="0">
                <a:latin typeface="Arial" panose="020B0604020202020204" pitchFamily="34" charset="0"/>
                <a:cs typeface="Arial" panose="020B0604020202020204" pitchFamily="34" charset="0"/>
              </a:rPr>
              <a:t>1964</a:t>
            </a:r>
            <a:r>
              <a:rPr lang="sr-Cyrl-CS" sz="1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sr-Cyrl-CS" sz="1800" dirty="0">
                <a:latin typeface="Arial" panose="020B0604020202020204" pitchFamily="34" charset="0"/>
                <a:cs typeface="Arial" panose="020B0604020202020204" pitchFamily="34" charset="0"/>
              </a:rPr>
              <a:t> записао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je: </a:t>
            </a:r>
            <a:r>
              <a:rPr lang="hr-HR" sz="1800" i="1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hr-H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Bibliograf</a:t>
            </a: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(grč.) je onaj koji se stručno bavi bibliografijom, piše bibliografske napise ili sastavlja razne bibliografije. </a:t>
            </a:r>
            <a:endParaRPr lang="sr-Cyrl-C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9250" indent="-342900"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hr-HR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Bibliografija</a:t>
            </a:r>
            <a:r>
              <a:rPr lang="hr-HR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(grč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), se upotrebljava više u značenju posebne naučne discipline i praktične delatnosti na stručnom bibliotečkom popisu i obradi publikacija</a:t>
            </a:r>
            <a:r>
              <a:rPr lang="sr-Cyrl-C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65094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982F4-3DE8-454D-B325-D3F737A49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77000"/>
          </a:xfrm>
        </p:spPr>
        <p:txBody>
          <a:bodyPr/>
          <a:lstStyle/>
          <a:p>
            <a:pPr marL="6350" indent="22225"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sr-Cyrl-C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ДЕФИНИЦИЈА  НАУКЕ О БИБЛИОГРАФИЈИ</a:t>
            </a:r>
          </a:p>
          <a:p>
            <a:pPr marL="349250" indent="-3429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sr-Cyrl-CS" sz="2000" b="1" dirty="0">
              <a:latin typeface="Arial" pitchFamily="34" charset="0"/>
              <a:cs typeface="Arial" pitchFamily="34" charset="0"/>
            </a:endParaRPr>
          </a:p>
          <a:p>
            <a:pPr marL="349250" indent="-342900" algn="just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sr-Cyrl-CS" sz="2000" b="1" dirty="0">
                <a:latin typeface="Arial" pitchFamily="34" charset="0"/>
                <a:cs typeface="Arial" pitchFamily="34" charset="0"/>
              </a:rPr>
              <a:t>Библиографија је попис или опис штампаних,  нештампаних и електронских радова, састављена и класификована према усвојеним правилима, за научне и практичне циљеве.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marL="349250" indent="-342900" algn="just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sr-Cyrl-C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9250" indent="-342900" algn="just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sr-Cyrl-C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Библиографија</a:t>
            </a:r>
            <a:r>
              <a:rPr lang="sr-Cyrl-C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sr-Cyrl-C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наука</a:t>
            </a:r>
            <a:r>
              <a:rPr lang="sr-Cyrl-CS" sz="2000" i="1" dirty="0">
                <a:latin typeface="Arial" panose="020B0604020202020204" pitchFamily="34" charset="0"/>
                <a:cs typeface="Arial" panose="020B0604020202020204" pitchFamily="34" charset="0"/>
              </a:rPr>
              <a:t> која има сопствене научне методе, библиографски и класификациони, и користи их у циљу систематизације људског знања и његових разнородних продуката.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9250" indent="-342900" algn="just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Када своје научне методе уступа другим наукама, узима се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и као помоћна научна дисциплина.</a:t>
            </a:r>
          </a:p>
          <a:p>
            <a:pPr marL="349250" indent="-342900" algn="just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sr-Cyrl-C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9250" indent="-342900" algn="just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Методолошки, библиографија подразумева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истраживања на подручју:</a:t>
            </a:r>
          </a:p>
          <a:p>
            <a:pPr marL="349250" indent="-342900" algn="just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спознавања,</a:t>
            </a:r>
          </a:p>
          <a:p>
            <a:pPr marL="349250" indent="-342900" algn="just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пописивања, </a:t>
            </a:r>
          </a:p>
          <a:p>
            <a:pPr marL="349250" indent="-342900" algn="just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описивања и </a:t>
            </a:r>
          </a:p>
          <a:p>
            <a:pPr marL="349250" indent="-342900" algn="just"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разврставања грађе. </a:t>
            </a:r>
          </a:p>
          <a:p>
            <a:pPr marL="6350" indent="22225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sr-Cyrl-C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9250" indent="-342900" algn="just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Резултат библиографских истраживања 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попис публикација уређен </a:t>
            </a:r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неком заједничком обележју, установљене намене, типа и структуре – библиографија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783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2484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None/>
            </a:pPr>
            <a:r>
              <a:rPr lang="sr-Cyrl-CS" sz="1800" b="1" u="sng" dirty="0">
                <a:latin typeface="Arial" pitchFamily="34" charset="0"/>
                <a:cs typeface="Arial" pitchFamily="34" charset="0"/>
              </a:rPr>
              <a:t>ИСТОРИЈАТ</a:t>
            </a:r>
            <a:r>
              <a:rPr lang="sr-Latn-CS" sz="18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1800" b="1" u="sng" dirty="0">
                <a:latin typeface="Arial" pitchFamily="34" charset="0"/>
                <a:cs typeface="Arial" pitchFamily="34" charset="0"/>
              </a:rPr>
              <a:t>-</a:t>
            </a:r>
            <a:r>
              <a:rPr lang="sr-Latn-CS" sz="18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1800" b="1" u="sng" dirty="0">
                <a:latin typeface="Arial" pitchFamily="34" charset="0"/>
                <a:cs typeface="Arial" pitchFamily="34" charset="0"/>
              </a:rPr>
              <a:t>ПРЕДМЕТ БИБЛИОГРАФИЈЕ</a:t>
            </a:r>
            <a:endParaRPr lang="en-US" sz="1800" b="1" u="sng" dirty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US" sz="1800" b="1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У моменту настанка, пре појаве штампе, предмет библиографије  била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1800" b="1" i="1" u="sng" dirty="0">
                <a:latin typeface="Arial" pitchFamily="34" charset="0"/>
                <a:cs typeface="Arial" pitchFamily="34" charset="0"/>
              </a:rPr>
              <a:t>рукописна књига</a:t>
            </a:r>
            <a:endParaRPr lang="en-US" sz="1800" b="1" i="1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b="1" i="1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Под тим појмом подразумевали су се сви производи књижевности, научна и школска литература, законски споменици, историјске хронике, сва црквена литература и сл.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Први европски библиограф био је 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Св. Јероним Стридонски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(</a:t>
            </a:r>
            <a:r>
              <a:rPr lang="sr-Latn-CS" sz="1800" dirty="0">
                <a:latin typeface="Arial" pitchFamily="34" charset="0"/>
                <a:cs typeface="Arial" pitchFamily="34" charset="0"/>
              </a:rPr>
              <a:t>Hieronimus, Sophronius Eusebius –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блажени Јероним), живео је око 340-420. год. н. е.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Написао је највероватније 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392. године </a:t>
            </a:r>
            <a:r>
              <a:rPr lang="sr-Cyrl-CS" sz="1800" u="sng" dirty="0">
                <a:latin typeface="Arial" pitchFamily="34" charset="0"/>
                <a:cs typeface="Arial" pitchFamily="34" charset="0"/>
              </a:rPr>
              <a:t>у Витлејему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 књигу на латинском језику, 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О црквеним писцима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b="1" i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То је списак од 135 хришћанских писаца од апостола па до Јеронимових савременика, последње име на списку је он сам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;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за сваког писца су дати биографски и критичко-библиографски подаци; књига је преведена на грчки језик и била је образац за низ писаца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Дакле, </a:t>
            </a:r>
            <a:r>
              <a:rPr lang="sr-Cyrl-CS" sz="1800" u="sng" dirty="0">
                <a:latin typeface="Arial" pitchFamily="34" charset="0"/>
                <a:cs typeface="Arial" pitchFamily="34" charset="0"/>
              </a:rPr>
              <a:t>први тип библиографије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, био је тип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библиографског речника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i="1" dirty="0">
              <a:latin typeface="Arial" pitchFamily="34" charset="0"/>
              <a:cs typeface="Arial" pitchFamily="34" charset="0"/>
            </a:endParaRPr>
          </a:p>
          <a:p>
            <a:pPr>
              <a:buFont typeface="Wingdings 2" pitchFamily="18" charset="2"/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44776" cy="64008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600" b="1" i="1" u="sng" dirty="0">
                <a:latin typeface="Arial" panose="020B0604020202020204" pitchFamily="34" charset="0"/>
                <a:cs typeface="Arial" pitchFamily="34" charset="0"/>
              </a:rPr>
              <a:t>Прва штампана библиографија</a:t>
            </a:r>
            <a:r>
              <a:rPr lang="sr-Cyrl-CS" sz="1600" b="1" i="1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издата је </a:t>
            </a:r>
            <a:r>
              <a:rPr lang="sr-Cyrl-CS" sz="1600" u="sng" dirty="0">
                <a:latin typeface="Arial" panose="020B0604020202020204" pitchFamily="34" charset="0"/>
                <a:cs typeface="Arial" pitchFamily="34" charset="0"/>
              </a:rPr>
              <a:t>у Базелу</a:t>
            </a: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sr-Cyrl-CS" sz="1600" b="1" dirty="0">
                <a:latin typeface="Arial" panose="020B0604020202020204" pitchFamily="34" charset="0"/>
                <a:cs typeface="Arial" pitchFamily="34" charset="0"/>
              </a:rPr>
              <a:t>1494. године</a:t>
            </a: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, аутора </a:t>
            </a:r>
            <a:r>
              <a:rPr lang="sr-Cyrl-CS" sz="1600" b="1" dirty="0">
                <a:latin typeface="Arial" panose="020B0604020202020204" pitchFamily="34" charset="0"/>
                <a:cs typeface="Arial" pitchFamily="34" charset="0"/>
              </a:rPr>
              <a:t>Јохана Тритенхајма </a:t>
            </a: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(</a:t>
            </a:r>
            <a:r>
              <a:rPr lang="sr-Latn-CS" sz="1600" dirty="0">
                <a:latin typeface="Arial" panose="020B0604020202020204" pitchFamily="34" charset="0"/>
                <a:cs typeface="Arial" pitchFamily="34" charset="0"/>
              </a:rPr>
              <a:t>Johannes de Trittenheim) </a:t>
            </a: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под именом </a:t>
            </a:r>
            <a:r>
              <a:rPr lang="sr-Cyrl-CS" sz="1600" b="1" i="1" dirty="0">
                <a:latin typeface="Arial" panose="020B0604020202020204" pitchFamily="34" charset="0"/>
                <a:cs typeface="Arial" pitchFamily="34" charset="0"/>
              </a:rPr>
              <a:t>Књига о црквеним писцима</a:t>
            </a:r>
            <a:endParaRPr lang="en-US" sz="1600" b="1" i="1" dirty="0">
              <a:latin typeface="Arial" panose="020B0604020202020204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600" b="1" i="1" dirty="0">
              <a:latin typeface="Arial" panose="020B0604020202020204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За предмет је имала искључиво </a:t>
            </a:r>
            <a:r>
              <a:rPr lang="sr-Cyrl-CS" sz="1600" b="1" dirty="0">
                <a:latin typeface="Arial" panose="020B0604020202020204" pitchFamily="34" charset="0"/>
                <a:cs typeface="Arial" pitchFamily="34" charset="0"/>
              </a:rPr>
              <a:t>рукописне књиге</a:t>
            </a: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, иако је штампа 1450. године била већ откривена</a:t>
            </a:r>
            <a:endParaRPr lang="en-US" sz="1600" dirty="0">
              <a:latin typeface="Arial" panose="020B0604020202020204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6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600" dirty="0">
                <a:latin typeface="Arial" pitchFamily="34" charset="0"/>
                <a:cs typeface="Arial" pitchFamily="34" charset="0"/>
              </a:rPr>
              <a:t>Извесно време од открића штампе, </a:t>
            </a:r>
            <a:r>
              <a:rPr lang="sr-Cyrl-CS" sz="1600" u="sng" dirty="0">
                <a:latin typeface="Arial" panose="020B0604020202020204" pitchFamily="34" charset="0"/>
                <a:cs typeface="Arial" pitchFamily="34" charset="0"/>
              </a:rPr>
              <a:t>и рукописна и штампана књига </a:t>
            </a: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су биле предмет библиографије</a:t>
            </a:r>
            <a:endParaRPr lang="en-US" sz="1600" dirty="0">
              <a:latin typeface="Arial" panose="020B0604020202020204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600" b="1" u="sng" dirty="0">
              <a:latin typeface="Arial" panose="020B0604020202020204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600" b="1" u="sng" dirty="0">
                <a:latin typeface="Arial" panose="020B0604020202020204" pitchFamily="34" charset="0"/>
                <a:cs typeface="Arial" pitchFamily="34" charset="0"/>
              </a:rPr>
              <a:t>Прва универзална библиографија</a:t>
            </a:r>
            <a:r>
              <a:rPr lang="sr-Cyrl-CS" sz="1600" b="1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општег типа, била је </a:t>
            </a:r>
            <a:r>
              <a:rPr lang="sr-Cyrl-CS" sz="1600" b="1" i="1" dirty="0">
                <a:latin typeface="Arial" panose="020B0604020202020204" pitchFamily="34" charset="0"/>
                <a:cs typeface="Arial" pitchFamily="34" charset="0"/>
              </a:rPr>
              <a:t>Општа библиотека </a:t>
            </a:r>
            <a:r>
              <a:rPr lang="en-US" sz="1600" b="1" i="1" dirty="0">
                <a:latin typeface="Arial" panose="020B0604020202020204" pitchFamily="34" charset="0"/>
                <a:cs typeface="Arial" pitchFamily="34" charset="0"/>
              </a:rPr>
              <a:t>I-III </a:t>
            </a: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(</a:t>
            </a:r>
            <a:r>
              <a:rPr lang="sr-Latn-CS" sz="1600" i="1" dirty="0">
                <a:latin typeface="Arial" panose="020B0604020202020204" pitchFamily="34" charset="0"/>
                <a:cs typeface="Arial" pitchFamily="34" charset="0"/>
              </a:rPr>
              <a:t>Bibliotheca </a:t>
            </a:r>
            <a:r>
              <a:rPr lang="en-US" sz="1600" i="1" dirty="0">
                <a:latin typeface="Arial" panose="020B0604020202020204" pitchFamily="34" charset="0"/>
                <a:cs typeface="Arial" pitchFamily="34" charset="0"/>
              </a:rPr>
              <a:t>U</a:t>
            </a:r>
            <a:r>
              <a:rPr lang="sr-Latn-CS" sz="1600" i="1" dirty="0">
                <a:latin typeface="Arial" panose="020B0604020202020204" pitchFamily="34" charset="0"/>
                <a:cs typeface="Arial" pitchFamily="34" charset="0"/>
              </a:rPr>
              <a:t>niversalis</a:t>
            </a:r>
            <a:r>
              <a:rPr lang="sr-Latn-CS" sz="1600" dirty="0">
                <a:latin typeface="Arial" panose="020B0604020202020204" pitchFamily="34" charset="0"/>
                <a:cs typeface="Arial" pitchFamily="34" charset="0"/>
              </a:rPr>
              <a:t>),</a:t>
            </a: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 а штампана је </a:t>
            </a:r>
            <a:r>
              <a:rPr lang="sr-Cyrl-CS" sz="1600" u="sng" dirty="0">
                <a:latin typeface="Arial" panose="020B0604020202020204" pitchFamily="34" charset="0"/>
                <a:cs typeface="Arial" pitchFamily="34" charset="0"/>
              </a:rPr>
              <a:t>у Цириху</a:t>
            </a: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 (</a:t>
            </a:r>
            <a:r>
              <a:rPr lang="sr-Cyrl-CS" sz="1600" b="1" dirty="0">
                <a:latin typeface="Arial" panose="020B0604020202020204" pitchFamily="34" charset="0"/>
                <a:cs typeface="Arial" pitchFamily="34" charset="0"/>
              </a:rPr>
              <a:t>1547-1549)</a:t>
            </a:r>
            <a:endParaRPr lang="en-US" sz="1600" b="1" dirty="0">
              <a:latin typeface="Arial" panose="020B0604020202020204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600" b="1" dirty="0">
              <a:latin typeface="Arial" panose="020B0604020202020204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Аутор је Швајцарац </a:t>
            </a:r>
            <a:r>
              <a:rPr lang="sr-Cyrl-CS" sz="1600" b="1" dirty="0">
                <a:latin typeface="Arial" panose="020B0604020202020204" pitchFamily="34" charset="0"/>
                <a:cs typeface="Arial" pitchFamily="34" charset="0"/>
              </a:rPr>
              <a:t>Конрад Геснер </a:t>
            </a: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(</a:t>
            </a:r>
            <a:r>
              <a:rPr lang="sr-Latn-CS" sz="1600" dirty="0">
                <a:latin typeface="Arial" panose="020B0604020202020204" pitchFamily="34" charset="0"/>
                <a:cs typeface="Arial" pitchFamily="34" charset="0"/>
              </a:rPr>
              <a:t>Conrad Gesner</a:t>
            </a: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,</a:t>
            </a:r>
            <a:r>
              <a:rPr lang="sr-Latn-CS" sz="1600" dirty="0">
                <a:latin typeface="Arial" panose="020B0604020202020204" pitchFamily="34" charset="0"/>
                <a:cs typeface="Arial" pitchFamily="34" charset="0"/>
              </a:rPr>
              <a:t> 1516-1563)</a:t>
            </a: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 - природњак, лекар и филолог</a:t>
            </a:r>
            <a:endParaRPr lang="en-US" sz="1600" dirty="0">
              <a:latin typeface="Arial" panose="020B0604020202020204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6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600" dirty="0">
                <a:latin typeface="Arial" pitchFamily="34" charset="0"/>
                <a:cs typeface="Arial" pitchFamily="34" charset="0"/>
              </a:rPr>
              <a:t>У поднаслову прве књиге пише да је то каталог старих и нових писаца који су писали на латинском, грчком и хебрејском језику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en-US" sz="1600" b="1" dirty="0">
              <a:latin typeface="Arial" panose="020B0604020202020204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600" b="1" dirty="0">
                <a:latin typeface="Arial" panose="020B0604020202020204" pitchFamily="34" charset="0"/>
                <a:cs typeface="Arial" pitchFamily="34" charset="0"/>
              </a:rPr>
              <a:t>Геснер</a:t>
            </a: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 је у каталог уврстио штампане и рукописне књиге</a:t>
            </a:r>
            <a:r>
              <a:rPr lang="en-US" sz="16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sr-Cyrl-CS" sz="1600" dirty="0">
                <a:latin typeface="Arial" panose="020B0604020202020204" pitchFamily="34" charset="0"/>
                <a:cs typeface="Arial" pitchFamily="34" charset="0"/>
              </a:rPr>
              <a:t>и нека анонимна дела</a:t>
            </a:r>
            <a:endParaRPr lang="en-US" sz="1600" dirty="0">
              <a:latin typeface="Arial" panose="020B0604020202020204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6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600" dirty="0">
                <a:latin typeface="Arial" pitchFamily="34" charset="0"/>
                <a:cs typeface="Arial" pitchFamily="34" charset="0"/>
              </a:rPr>
              <a:t>Обухватио је око 15.000 књига од 5.000 аутора</a:t>
            </a:r>
            <a:r>
              <a:rPr lang="sr-Cyrl-RS" sz="1600" dirty="0">
                <a:latin typeface="Arial" panose="020B0604020202020204" pitchFamily="34" charset="0"/>
                <a:cs typeface="Arial" pitchFamily="34" charset="0"/>
              </a:rPr>
              <a:t>; </a:t>
            </a:r>
            <a:r>
              <a:rPr lang="sr-Cyrl-CS" sz="1600" dirty="0">
                <a:latin typeface="Arial" pitchFamily="34" charset="0"/>
                <a:cs typeface="Arial" pitchFamily="34" charset="0"/>
              </a:rPr>
              <a:t>за 12.000 јединица, колико их има библиографија, израдио је </a:t>
            </a:r>
            <a:r>
              <a:rPr lang="sr-Cyrl-CS" sz="1600" b="1" u="sng" dirty="0">
                <a:latin typeface="Arial" panose="020B0604020202020204" pitchFamily="34" charset="0"/>
                <a:cs typeface="Arial" pitchFamily="34" charset="0"/>
              </a:rPr>
              <a:t>предметни индекс </a:t>
            </a:r>
            <a:endParaRPr lang="sr-Cyrl-C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600" b="1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600" dirty="0">
                <a:latin typeface="Arial" pitchFamily="34" charset="0"/>
                <a:cs typeface="Arial" pitchFamily="34" charset="0"/>
              </a:rPr>
              <a:t>Библиографија има алфабетски распоред грађе, док је у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II</a:t>
            </a:r>
            <a:r>
              <a:rPr lang="sr-Cyrl-CS" sz="1600" dirty="0">
                <a:latin typeface="Arial" pitchFamily="34" charset="0"/>
                <a:cs typeface="Arial" pitchFamily="34" charset="0"/>
              </a:rPr>
              <a:t> тому  стручни распоред грађе у </a:t>
            </a:r>
            <a:r>
              <a:rPr lang="sr-Latn-CS" sz="1600" dirty="0">
                <a:latin typeface="Arial" pitchFamily="34" charset="0"/>
                <a:cs typeface="Arial" pitchFamily="34" charset="0"/>
              </a:rPr>
              <a:t>XXI</a:t>
            </a:r>
            <a:r>
              <a:rPr lang="sr-Cyrl-CS" sz="1600" dirty="0">
                <a:latin typeface="Arial" pitchFamily="34" charset="0"/>
                <a:cs typeface="Arial" pitchFamily="34" charset="0"/>
              </a:rPr>
              <a:t> групи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8991600" cy="71628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b="1" u="sng" dirty="0">
                <a:latin typeface="Arial" pitchFamily="34" charset="0"/>
                <a:cs typeface="Arial" pitchFamily="34" charset="0"/>
              </a:rPr>
              <a:t>Прве текуће библиографије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књига,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Париску и Галску библиографију,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објавио је кармелићански монах, Француз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Луј Жакоб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Louis Jacob de Saint-Charles, 1608-1670)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који је по професији био библиотекар</a:t>
            </a:r>
            <a:endParaRPr lang="sr-Latn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Latn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Библиографија се, дакле, појављује као највиши домет у епохи ренесансе, а третира равноправно и рукописну и штампану књигу</a:t>
            </a:r>
          </a:p>
          <a:p>
            <a:pPr algn="just" eaLnBrk="1" hangingPunct="1"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Од друге половине 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XVII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века, када настају помоћне историјске науке (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палеографија, дипломатика, археографија),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рукописна књига престаје да буде предмет библиографског рада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5F461-0BD4-4F02-A78F-D2708445C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 algn="ctr"/>
            <a:br>
              <a:rPr lang="sr-Cyrl-CS" sz="5400" b="1" u="sng" dirty="0">
                <a:latin typeface="Arial" pitchFamily="34" charset="0"/>
                <a:cs typeface="Arial" pitchFamily="34" charset="0"/>
              </a:rPr>
            </a:br>
            <a:r>
              <a:rPr lang="sr-Cyrl-CS" sz="3200" b="1" u="sng" dirty="0">
                <a:latin typeface="Arial" pitchFamily="34" charset="0"/>
                <a:cs typeface="Arial" pitchFamily="34" charset="0"/>
              </a:rPr>
              <a:t>ПРВИ ЧАСОПИСИ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FDE41-C40B-43BB-AE04-BEFB8C677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51816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Први научни часопис, ’’отац часописа’’, како га је назвао Волтер, био је француски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Журнал де саванс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Journal des savants)</a:t>
            </a: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 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Изашао је 5. јануара 1665. године у Паризу, а излази и данас (имао је прекид у излажењу од 1792. до 1815. године)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Његов први уредник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Дени де Сало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(Sallo) у предговору читаоцима каже да је задатак часописа писање о свим новинама у књижевном свету и објављивање 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тачног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каталога најважнијих књига које ће се штампати у Европи,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и то не само наслова, 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већ ће се приказати и шта је у тим књигама и за шта оне могу да буду корисне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2000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Ово је </a:t>
            </a:r>
            <a:r>
              <a:rPr lang="sr-Cyrl-CS" sz="2000" u="sng" dirty="0">
                <a:latin typeface="Arial" pitchFamily="34" charset="0"/>
                <a:cs typeface="Arial" pitchFamily="34" charset="0"/>
              </a:rPr>
              <a:t>прва појава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реферата и рецензија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на новоштампане књиге, који ће у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XVII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и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XVIII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веку бити основна садржина часописа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8051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304800"/>
            <a:ext cx="8831766" cy="6248400"/>
          </a:xfrm>
        </p:spPr>
        <p:txBody>
          <a:bodyPr/>
          <a:lstStyle/>
          <a:p>
            <a:pPr marL="863600" indent="-8001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863600" indent="-800100" algn="ctr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sr-Cyrl-CS" sz="2400" dirty="0">
                <a:cs typeface="Arial" pitchFamily="34" charset="0"/>
              </a:rPr>
              <a:t>   </a:t>
            </a:r>
            <a:r>
              <a:rPr lang="sr-Cyrl-CS" sz="2800" b="1" u="sng" dirty="0">
                <a:latin typeface="Arial" pitchFamily="34" charset="0"/>
                <a:cs typeface="Arial" pitchFamily="34" charset="0"/>
              </a:rPr>
              <a:t>ЛИТЕРАТУРА ИЗ ПРЕДМЕТА БИБЛИОГРАФИЈА:</a:t>
            </a:r>
          </a:p>
          <a:p>
            <a:pPr marL="863600" indent="-800100" algn="ctr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endParaRPr lang="sr-Cyrl-CS" sz="2400" b="1" u="sng" dirty="0">
              <a:cs typeface="Arial" pitchFamily="34" charset="0"/>
            </a:endParaRPr>
          </a:p>
          <a:p>
            <a:pPr marL="863600" indent="-800100" algn="ctr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endParaRPr lang="en-US" sz="2400" b="1" u="sng" dirty="0">
              <a:cs typeface="Arial" pitchFamily="34" charset="0"/>
            </a:endParaRPr>
          </a:p>
          <a:p>
            <a:pPr marL="863600" indent="-8001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endParaRPr lang="en-US" sz="2400" dirty="0">
              <a:cs typeface="Arial" pitchFamily="34" charset="0"/>
            </a:endParaRPr>
          </a:p>
          <a:p>
            <a:pPr marL="685800" indent="-6858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sr-Cyrl-CS" sz="2400" dirty="0">
                <a:cs typeface="Arial" pitchFamily="34" charset="0"/>
              </a:rPr>
              <a:t>   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1. Основе теорије библиографије са примјерима / Војислав Максимовић. - 2. допуњено изд. - Српско Сарајево : Филозофски факултет Универзитета, 2003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863600" indent="-8001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marL="738188" indent="-738188" algn="just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    2.Основи библиографије / Александра Вранеш. -    Београд : Народна библиотека Србије, 2001</a:t>
            </a:r>
            <a:endParaRPr lang="sr-Latn-CS" sz="2400" dirty="0">
              <a:latin typeface="Arial" pitchFamily="34" charset="0"/>
              <a:cs typeface="Arial" pitchFamily="34" charset="0"/>
            </a:endParaRPr>
          </a:p>
          <a:p>
            <a:pPr marL="914400" indent="-914400" algn="just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endParaRPr lang="sr-Latn-CS" sz="2400" dirty="0">
              <a:latin typeface="Arial" pitchFamily="34" charset="0"/>
              <a:cs typeface="Arial" pitchFamily="34" charset="0"/>
            </a:endParaRPr>
          </a:p>
          <a:p>
            <a:pPr marL="738188" indent="-738188" algn="just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sr-Latn-CS" sz="2400" dirty="0">
                <a:latin typeface="Arial" pitchFamily="34" charset="0"/>
                <a:cs typeface="Arial" pitchFamily="34" charset="0"/>
              </a:rPr>
              <a:t>    3.</a:t>
            </a:r>
            <a:r>
              <a:rPr lang="x-none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Библиографски и сродни огледи / Војислав Максимовић. - Источно Сарајево : Матична библиотека, 2012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br>
              <a:rPr lang="ru-RU" sz="1800" dirty="0"/>
            </a:br>
            <a:br>
              <a:rPr lang="ru-RU" sz="2000" dirty="0"/>
            </a:br>
            <a:br>
              <a:rPr lang="ru-RU" sz="2000" dirty="0"/>
            </a:br>
            <a:br>
              <a:rPr lang="en-US" sz="2000" dirty="0"/>
            </a:b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br>
              <a:rPr lang="ru-RU" sz="2000" b="1" dirty="0"/>
            </a:br>
            <a:endParaRPr lang="sr-Cyrl-CS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28599" y="152400"/>
            <a:ext cx="8686801" cy="64770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Само два месеца од појаве првог француског научног часописа,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у Лондону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је почео да излази 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Philosophical transaction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(Филозофски записи), а објављује се и данас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Енглези, међутим, сматрају да су они покретачи првих новина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b="1" dirty="0">
                <a:latin typeface="Arial" pitchFamily="34" charset="0"/>
                <a:cs typeface="Arial" pitchFamily="34" charset="0"/>
              </a:rPr>
              <a:t>1662.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године почео је да излази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Викли њуз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Weekly News),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а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1666.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први пут је изашао лист 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Лондон газет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London Gazette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)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У 18. веку број наслова је порастао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Као моћно средство утицаја на јавно мњење, само у Француској у периоду oд 1789. до 1800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године,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излазило је 1350 наслова новина. У Паризу је 1803. године штампано 36.000 примерака дневних новина, што говори о порасту броја писмених људи, односно броја читалаца </a:t>
            </a: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Француски филозофи и енциклопедисти у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XVIII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веку,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Дидро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и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Даламбер</a:t>
            </a:r>
            <a:r>
              <a:rPr lang="sr-Cyrl-C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у својој чувеној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Енциклопедији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(1751-1780), дефинишу часопис као  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...периодично издање које садржи изводе из новоштампаних књига са прегледом открића на пољу  уметности и науке... 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304800"/>
            <a:ext cx="8991600" cy="61722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Са развојем и разгранавањем науке,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научни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часописи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постају неопходни за сваки научни рад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Часописи на крају године доносе целокупни садржај свих бројева, а неки израђују пописе садржаја за дужи временски период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Тако је за </a:t>
            </a:r>
            <a:r>
              <a:rPr lang="en-US" sz="2400" u="sng" dirty="0">
                <a:latin typeface="Arial" pitchFamily="34" charset="0"/>
                <a:cs typeface="Arial" pitchFamily="34" charset="0"/>
              </a:rPr>
              <a:t>Journal des savants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израђен попис садржаја за године од 1665. до 1750. (укупно 10 свезака)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За исти часопис је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Корнелијус Бејгем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Cornelius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Beughem) израдио индекс чланака за раздобље од 1665. до 1681, који је објављен 1683. године, и то је био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први покушај библиографије чланака у часопису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У Бејгемовом индексу налази се: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садржај сваког броја часописа по хронолошком реду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абецедни индекс аутора рецензираних књига и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предметни регистар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sr-Cyrl-CS" sz="2800" dirty="0">
              <a:solidFill>
                <a:schemeClr val="hlink"/>
              </a:solidFill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2484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У другој половини 18. века у Француској су се појавиле прве 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међународне текуће библиографије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b="1" dirty="0">
                <a:latin typeface="Arial" pitchFamily="34" charset="0"/>
                <a:cs typeface="Arial" pitchFamily="34" charset="0"/>
              </a:rPr>
              <a:t>Каталог књига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Bibliotheque annuelle et universalle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 који је почео излазити 1751. године (излазио је три године), имао је задатак да доноси попис свих књига штампаних у Европи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Крајем 17. и у 18. веку у Европи се јавља мода сакупљања скупоцених и ретких књига, а нарочито у Француској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Као резултат тога, у 18. веку појављује се термин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библиофилија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, тј. љубав према књизи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Библиофили су у то време посебно гледали на спољни изглед књиге, папир, писмо, илустрације, формат, старину, реткост издања, скупоценост итд.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Посебан интерес библиофили су показивали према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инкунабулама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(књиге штампане до краја 1500. године)</a:t>
            </a:r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None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Отуда се у 18. веку за потребе богатих купаца појављују 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библиофилске библиографије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 које доносе податке о ретким књигама и инкунабулама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28600"/>
            <a:ext cx="8915400" cy="6248400"/>
          </a:xfrm>
        </p:spPr>
        <p:txBody>
          <a:bodyPr/>
          <a:lstStyle/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18. век бележи и појаву првих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лексикона</a:t>
            </a:r>
          </a:p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У лексиконима се дају подаци о животу и делима учених људи од најранијих времена до савременог доба</a:t>
            </a:r>
          </a:p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Првих година 20. века појавио се нови вид библиографија, најпре у САД-у, а касније се проширио и у Европу, а то су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 библиографије приручника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Теорија библиографије системски се почела обрађивати пред крај 18. и почетком 19. века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Захваљујући наглом порасту штампаних публикација и њиховом нагомилавању у великим библиотекама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већ у 17. веку број штампаних књига у Европи је износио 972.300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15400" cy="64008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После Француске револуције 1789. године, конфискују се манастирске и племићке библиотеке, те се крајем 18. века у великим француским библиотекама нагомилало 11-12 милиона књига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Да би фонд био приступачан корисницима, требало је приступити </a:t>
            </a:r>
            <a:r>
              <a:rPr lang="sr-Cyrl-CS" sz="2000" u="sng" dirty="0">
                <a:latin typeface="Arial" pitchFamily="34" charset="0"/>
                <a:cs typeface="Arial" pitchFamily="34" charset="0"/>
              </a:rPr>
              <a:t>системској организацији рада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000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У Француској се 1791. године појављује прво упутство за описивање књига, састављени су предлози за израду централног каталога и организацију библиографија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У </a:t>
            </a:r>
            <a:r>
              <a:rPr lang="sr-Cyrl-CS" sz="2000" i="1" u="sng" dirty="0">
                <a:latin typeface="Arial" pitchFamily="34" charset="0"/>
                <a:cs typeface="Arial" pitchFamily="34" charset="0"/>
              </a:rPr>
              <a:t>Школи за повеље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L’Ecole des Chartes) у париској Сорбони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1821. године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први пут се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b="1" u="sng" dirty="0">
                <a:latin typeface="Arial" pitchFamily="34" charset="0"/>
                <a:cs typeface="Arial" pitchFamily="34" charset="0"/>
              </a:rPr>
              <a:t>почео предавати предмет библиографија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Најранији рад из подручја теорије библиографије изашао је 1774. године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 У Енглеској је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1814. године Хорн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написао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Увод у студију библиографије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 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400" u="sng" dirty="0">
              <a:latin typeface="Arial" pitchFamily="34" charset="0"/>
              <a:cs typeface="Arial" pitchFamily="34" charset="0"/>
            </a:endParaRPr>
          </a:p>
          <a:p>
            <a:pPr>
              <a:buFont typeface="Wingdings 2" pitchFamily="18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28600"/>
            <a:ext cx="8534400" cy="64008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Тридесетих година 19. века у Европи, стари тип општенаучног часописа губи значај, а његово место заузима 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часопис са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стручном тематиком</a:t>
            </a:r>
            <a:endParaRPr lang="en-US" sz="1800" b="1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8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Природне науке, а касније и техничке науке добијају часописе са истраживачким функцијама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Томе доприноси нагли развој ових наука у 19. веку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У Европи, цео 18. век је век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просветитељства</a:t>
            </a:r>
            <a:r>
              <a:rPr lang="sr-Cyrl-CS" sz="1800" i="1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a</a:t>
            </a:r>
            <a:r>
              <a:rPr lang="sr-Cyrl-CS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наука је највиши ауторитет у којој доминирају ум и разум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Просветитељи верују у моћ разума, науке и образовања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800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Развој науке условљава да часописи публикују чланке са стручном тематиком научно-истраживачког карактера  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Мења се и предмет библиографије, тј. појављује се нови </a:t>
            </a:r>
            <a:r>
              <a:rPr lang="sr-Cyrl-CS" sz="1800" i="1" dirty="0">
                <a:latin typeface="Arial" pitchFamily="34" charset="0"/>
                <a:cs typeface="Arial" pitchFamily="34" charset="0"/>
              </a:rPr>
              <a:t>објекат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библиографије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a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то је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чланак у часопису</a:t>
            </a:r>
            <a:endParaRPr lang="en-US" sz="1800" b="1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en-US" sz="1800" b="1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До почетка 19. века имамо претежно 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опште библиографије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(националне, регионалне, интернационалне), и 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специјалне библиографије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(библиофилске, забрањених књига) као резултат друштвено-политичких националних покрета у Европи (Француска револуција 1789. г. нпр.)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763000" cy="63246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Тридесетих година 19. века успешно се развија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стручна библиографија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као резултат нараслој специјализацији научног рада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Оријентише се према читаоцу - специјалисти, а књига престаје да буде једини предмет библиографије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Предмет се проширује на </a:t>
            </a:r>
            <a:r>
              <a:rPr lang="sr-Cyrl-CS" sz="2000" b="1" i="1" u="sng" dirty="0">
                <a:latin typeface="Arial" pitchFamily="34" charset="0"/>
                <a:cs typeface="Arial" pitchFamily="34" charset="0"/>
              </a:rPr>
              <a:t>периодично издање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или </a:t>
            </a:r>
            <a:r>
              <a:rPr lang="sr-Cyrl-CS" sz="2000" b="1" i="1" u="sng" dirty="0">
                <a:latin typeface="Arial" pitchFamily="34" charset="0"/>
                <a:cs typeface="Arial" pitchFamily="34" charset="0"/>
              </a:rPr>
              <a:t>чланак </a:t>
            </a:r>
            <a:r>
              <a:rPr lang="sr-Cyrl-CS" sz="2000" b="1" u="sng" dirty="0">
                <a:latin typeface="Arial" pitchFamily="34" charset="0"/>
                <a:cs typeface="Arial" pitchFamily="34" charset="0"/>
              </a:rPr>
              <a:t>у њему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Двадесетих година 20. века предмет библиографије проширује се на производе писмености умножене разним механичким средствима - ротопринтом и шапирографом, тзв. ’’малим полиграфијама’’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Крај века и трећа информатичка револуција увеле су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електронско издање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за предмет библиографског рада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en-US" sz="2000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828800"/>
            <a:ext cx="6248400" cy="2438400"/>
          </a:xfrm>
        </p:spPr>
        <p:txBody>
          <a:bodyPr/>
          <a:lstStyle/>
          <a:p>
            <a:r>
              <a:rPr lang="x-none"/>
              <a:t>ИСТОРИЈАТ СРПСКЕ</a:t>
            </a:r>
            <a:br>
              <a:rPr lang="sr-Latn-CS" dirty="0"/>
            </a:br>
            <a:r>
              <a:rPr lang="x-none"/>
              <a:t> </a:t>
            </a:r>
            <a:r>
              <a:rPr lang="sr-Latn-CS" dirty="0"/>
              <a:t> </a:t>
            </a:r>
            <a:r>
              <a:rPr lang="x-none"/>
              <a:t>БИБЛИОГРАФИЈЕ</a:t>
            </a:r>
            <a:endParaRPr lang="sr-Latn-C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E5ED6-AF6C-476B-8EAF-432E853F8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ПОЧЕЦИ СРПСКЕ БИБЛИОГРАФИЈЕ - КАТАЛОЗИ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B5AF0-197F-41C1-A38C-27EDD659B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35163"/>
            <a:ext cx="8763000" cy="4770437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anose="020B0604020202020204" pitchFamily="34" charset="0"/>
                <a:cs typeface="Arial" pitchFamily="34" charset="0"/>
              </a:rPr>
              <a:t>Од 17. века развијено европско штампарство употребљава библиографију као оруђе за трговину књигом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en-US" sz="1800" dirty="0">
              <a:latin typeface="Arial" panose="020B0604020202020204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anose="020B0604020202020204" pitchFamily="34" charset="0"/>
                <a:cs typeface="Arial" pitchFamily="34" charset="0"/>
              </a:rPr>
              <a:t>Код нас се пописи књига, </a:t>
            </a:r>
            <a:r>
              <a:rPr lang="sr-Cyrl-CS" sz="1800" b="1" dirty="0">
                <a:latin typeface="Arial" panose="020B0604020202020204" pitchFamily="34" charset="0"/>
                <a:cs typeface="Arial" pitchFamily="34" charset="0"/>
              </a:rPr>
              <a:t>каталози</a:t>
            </a:r>
            <a:r>
              <a:rPr lang="sr-Cyrl-CS" sz="18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sr-Cyrl-CS" sz="1800" b="1" dirty="0">
                <a:latin typeface="Arial" panose="020B0604020202020204" pitchFamily="34" charset="0"/>
                <a:cs typeface="Arial" pitchFamily="34" charset="0"/>
              </a:rPr>
              <a:t>са ценама, </a:t>
            </a:r>
            <a:r>
              <a:rPr lang="sr-Cyrl-CS" sz="1800" dirty="0">
                <a:latin typeface="Arial" panose="020B0604020202020204" pitchFamily="34" charset="0"/>
                <a:cs typeface="Arial" pitchFamily="34" charset="0"/>
              </a:rPr>
              <a:t>јављају </a:t>
            </a:r>
            <a:r>
              <a:rPr lang="sr-Cyrl-CS" sz="1800" u="sng" dirty="0">
                <a:latin typeface="Arial" panose="020B0604020202020204" pitchFamily="34" charset="0"/>
                <a:cs typeface="Arial" pitchFamily="34" charset="0"/>
              </a:rPr>
              <a:t>у 18. и 19. веку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en-US" sz="1800" dirty="0">
              <a:latin typeface="Arial" panose="020B0604020202020204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anose="020B0604020202020204" pitchFamily="34" charset="0"/>
                <a:cs typeface="Arial" pitchFamily="34" charset="0"/>
              </a:rPr>
              <a:t>Један од најстаријих је </a:t>
            </a:r>
            <a:r>
              <a:rPr lang="sr-Cyrl-CS" sz="1800" b="1" i="1" dirty="0">
                <a:latin typeface="Arial" panose="020B0604020202020204" pitchFamily="34" charset="0"/>
                <a:cs typeface="Arial" pitchFamily="34" charset="0"/>
              </a:rPr>
              <a:t>Каталог </a:t>
            </a:r>
            <a:r>
              <a:rPr lang="sr-Cyrl-CS" sz="1800" b="1" u="sng" dirty="0">
                <a:latin typeface="Arial" panose="020B0604020202020204" pitchFamily="34" charset="0"/>
                <a:cs typeface="Arial" pitchFamily="34" charset="0"/>
              </a:rPr>
              <a:t>Димитрија Теодосија</a:t>
            </a:r>
            <a:r>
              <a:rPr lang="sr-Cyrl-CS" sz="1800" dirty="0">
                <a:latin typeface="Arial" panose="020B0604020202020204" pitchFamily="34" charset="0"/>
                <a:cs typeface="Arial" pitchFamily="34" charset="0"/>
              </a:rPr>
              <a:t>, који је од 1758. године имао штампарију у Венецији где је штампао књиге ћирилицом за потребе српског народа. Каталог је објављен под насловом: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Книги которије напечатани и ...продајутсја в Типографији Димитрија Теодосија в Венецији 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(Млеци, 1772-1774)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У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Каталогу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су забележене 34 књиге у два ступца: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у првом ступцу је грчки наслов књиге или грчким словима српски наслов, и то кратко; 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у другом ступцу је славеносрпски наслов, опширнији и цена књиге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dirty="0">
              <a:latin typeface="Arial" panose="020B0604020202020204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5237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304800"/>
            <a:ext cx="8534400" cy="60198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b="1" u="sng" dirty="0">
                <a:latin typeface="Arial" pitchFamily="34" charset="0"/>
                <a:cs typeface="Arial" pitchFamily="34" charset="0"/>
              </a:rPr>
              <a:t>Стефан Новаковић</a:t>
            </a:r>
            <a:r>
              <a:rPr lang="sr-Cyrl-CS" sz="18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- новинар, издавач и штампар у Бечу, објавио је списак књига уз часопис </a:t>
            </a:r>
            <a:r>
              <a:rPr lang="sr-Cyrl-CS" sz="1800" i="1" dirty="0">
                <a:latin typeface="Arial" pitchFamily="34" charset="0"/>
                <a:cs typeface="Arial" pitchFamily="34" charset="0"/>
              </a:rPr>
              <a:t>Славено-сербскаја вједомости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бр.80 за 1793. годину –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Каталог штампарије Стефана Новаковића од 30. септембра 1793</a:t>
            </a:r>
            <a:r>
              <a:rPr lang="en-US" sz="1800" b="1" i="1" dirty="0">
                <a:latin typeface="Arial" pitchFamily="34" charset="0"/>
                <a:cs typeface="Arial" pitchFamily="34" charset="0"/>
              </a:rPr>
              <a:t>.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 (Беч, 1793)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Текст је писан у два ступца: лево на славеносрпском (ћирилицом), десно на немачком језику, а између стубаца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je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цена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en-US" sz="18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Најинтересантнији је каталог Пане Теодосија штампан у књизи </a:t>
            </a:r>
            <a:r>
              <a:rPr lang="sr-Cyrl-CS" sz="1800" b="1" u="sng" dirty="0">
                <a:latin typeface="Arial" pitchFamily="34" charset="0"/>
                <a:cs typeface="Arial" pitchFamily="34" charset="0"/>
              </a:rPr>
              <a:t>Павла Соларића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Поминак книжески о славено-сербском в Млетках печатанију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(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Млеци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1810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, стр. 69-84)</a:t>
            </a:r>
            <a:endParaRPr lang="sr-Latn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Latn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Latn-CS" sz="1800" dirty="0">
                <a:latin typeface="Arial" pitchFamily="34" charset="0"/>
                <a:cs typeface="Arial" pitchFamily="34" charset="0"/>
              </a:rPr>
              <a:t>To je 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прва штампана ретроспективна библиографија, ограничена на једну издавачку кућу (Димитрија и Пана Теодосија)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Каталог носи назив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Каталог книга славеносербских печатаних у Димитрија и Пане Теодосија в Млетках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и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разликује се од осталих каталога по озбиљности предговора и по опису књига (предговор је историјат српског штампарства у Венецији)</a:t>
            </a:r>
            <a:endParaRPr lang="sr-Cyrl-CS" sz="1800" b="1" i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FCE1E-0A05-4FF5-85CF-025FFF2B3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4000" dirty="0">
                <a:latin typeface="Arial" panose="020B0604020202020204" pitchFamily="34" charset="0"/>
                <a:cs typeface="Arial" panose="020B0604020202020204" pitchFamily="34" charset="0"/>
              </a:rPr>
              <a:t>ОСНОВНЕ ОДРЕДНИЦЕ ТЕОРИЈЕ БИБЛИОГРАФИЈЕ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94E11-22DD-4303-816B-5B0934AA4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163"/>
            <a:ext cx="8382000" cy="477043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Теорија библиографије као стваралачка област, јавља се након што су практично урађени први прави пописи библиографских текстова.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Први теоријски радови о библиографији јављају се у другој половини 18. века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Основни задатак теорије библиографије је да утврди суштинске ознаке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библиографског рада, да их верификује и устали у облику одређених правила и одређеног система.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2400" dirty="0">
                <a:latin typeface="Arial" panose="020B0604020202020204" pitchFamily="34" charset="0"/>
                <a:cs typeface="Arial" panose="020B0604020202020204" pitchFamily="34" charset="0"/>
              </a:rPr>
              <a:t>Теорија показује и обликује неке битне норме у библиографском истраживању, у описивању конкретне материје и класификовању пописаног </a:t>
            </a: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материјала.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0751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839200" cy="6172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Соларић је први написао библиографско дело као самосталну књигу; описао је 80 књига (8 хрватских које спомиње у оквиру расправе о почецима и развоју српског штампарства); описује књиге које су штампане искључиво у типографији Теодосијевих</a:t>
            </a:r>
          </a:p>
          <a:p>
            <a:pPr algn="just">
              <a:buFont typeface="Wingdings" pitchFamily="2" charset="2"/>
              <a:buChar char="Ø"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Приказао је </a:t>
            </a:r>
            <a:r>
              <a:rPr lang="x-none" sz="1600" b="1" i="1" dirty="0">
                <a:latin typeface="Arial" pitchFamily="34" charset="0"/>
                <a:cs typeface="Arial" pitchFamily="34" charset="0"/>
              </a:rPr>
              <a:t>Псалтир</a:t>
            </a:r>
            <a:r>
              <a:rPr lang="x-none" sz="1600" b="1" dirty="0">
                <a:latin typeface="Arial" pitchFamily="34" charset="0"/>
                <a:cs typeface="Arial" pitchFamily="34" charset="0"/>
              </a:rPr>
              <a:t> Давидов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, последњу књигу раног српског штампарства, објављену 1638. године у штампарији Бартола Ђинамија</a:t>
            </a:r>
          </a:p>
          <a:p>
            <a:pPr algn="just">
              <a:buFont typeface="Wingdings" pitchFamily="2" charset="2"/>
              <a:buChar char="Ø"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Соларић је описао 42 књиге из 18. века и 30 књига са почетка 19. века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6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600" dirty="0">
                <a:latin typeface="Arial" pitchFamily="34" charset="0"/>
                <a:cs typeface="Arial" pitchFamily="34" charset="0"/>
              </a:rPr>
              <a:t>У  Соларићевом </a:t>
            </a:r>
            <a:r>
              <a:rPr lang="sr-Cyrl-CS" sz="1600" b="1" i="1" dirty="0">
                <a:latin typeface="Arial" pitchFamily="34" charset="0"/>
                <a:cs typeface="Arial" pitchFamily="34" charset="0"/>
              </a:rPr>
              <a:t>Каталогу</a:t>
            </a:r>
            <a:r>
              <a:rPr lang="sr-Cyrl-CS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1600" dirty="0">
                <a:latin typeface="Arial" pitchFamily="34" charset="0"/>
                <a:cs typeface="Arial" pitchFamily="34" charset="0"/>
              </a:rPr>
              <a:t>су азбучним редом наслова дела сређена готово сва издања ове штампарије у времену од 1759. до 1810. године; није издвајао одредницу; 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није писао библиографску белешку, нити записивао да ли је дело преведено и са ког језика; правог аутора није наводио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600" b="1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600" b="1" u="sng" dirty="0">
                <a:latin typeface="Arial" pitchFamily="34" charset="0"/>
                <a:cs typeface="Arial" pitchFamily="34" charset="0"/>
              </a:rPr>
              <a:t>Соларић</a:t>
            </a:r>
            <a:r>
              <a:rPr lang="sr-Cyrl-CS" sz="1600" u="sng" dirty="0">
                <a:latin typeface="Arial" pitchFamily="34" charset="0"/>
                <a:cs typeface="Arial" pitchFamily="34" charset="0"/>
              </a:rPr>
              <a:t> је унео: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1600" dirty="0">
                <a:latin typeface="Arial" pitchFamily="34" charset="0"/>
                <a:cs typeface="Arial" pitchFamily="34" charset="0"/>
              </a:rPr>
              <a:t>име и презиме писца тачно у оном облику како је написано на насловној страни књиге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1600" dirty="0">
                <a:latin typeface="Arial" pitchFamily="34" charset="0"/>
                <a:cs typeface="Arial" pitchFamily="34" charset="0"/>
              </a:rPr>
              <a:t>наслов дела, место штампања, годину издања (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само ако је на корицама - 14 недатираних јединица),</a:t>
            </a:r>
            <a:r>
              <a:rPr lang="sr-Cyrl-CS" sz="1600" dirty="0">
                <a:latin typeface="Arial" pitchFamily="34" charset="0"/>
                <a:cs typeface="Arial" pitchFamily="34" charset="0"/>
              </a:rPr>
              <a:t> формат,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 обим </a:t>
            </a:r>
            <a:endParaRPr lang="sr-Cyrl-CS" sz="16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1600" dirty="0">
                <a:latin typeface="Arial" pitchFamily="34" charset="0"/>
                <a:cs typeface="Arial" pitchFamily="34" charset="0"/>
              </a:rPr>
              <a:t>забележио је језик и ортографију, да ли је дело штампано 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грађанском или црквеном ћирилицом или глагољицом</a:t>
            </a:r>
            <a:endParaRPr lang="sr-Cyrl-CS" sz="16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sr-Cyrl-CS" sz="1600" dirty="0">
                <a:latin typeface="Arial" pitchFamily="34" charset="0"/>
                <a:cs typeface="Arial" pitchFamily="34" charset="0"/>
              </a:rPr>
              <a:t>цену и у млетачким лирама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6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600" dirty="0">
                <a:latin typeface="Arial" pitchFamily="34" charset="0"/>
                <a:cs typeface="Arial" pitchFamily="34" charset="0"/>
              </a:rPr>
              <a:t>Због прецизности описа, овај каталог је поуздан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endParaRPr lang="sr-Latn-CS" sz="1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9D43D-D21E-4B98-B7B0-CF1FF7B5A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sr-Cyrl-RS" sz="3600" dirty="0"/>
              <a:t>СРПСКА БИБЛИОГРАФИЈА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66B51-EFC8-43A6-A659-C1437A34B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638799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Развијала се неравномерно, без континуитета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Плод је појединачних напора; битна одлика јој је неорганизованост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Стављена је у службу стварања националне свести (нису желели само да евидентирају резултате дотадашњих културних тековина, него и да прикажу раст националне културе и науке)</a:t>
            </a:r>
            <a:endParaRPr lang="sr-Latn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RS" sz="2000" u="sng" dirty="0">
                <a:latin typeface="Arial" pitchFamily="34" charset="0"/>
                <a:cs typeface="Arial" pitchFamily="34" charset="0"/>
              </a:rPr>
              <a:t>Георгије Магарашевић 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(зачетник </a:t>
            </a:r>
            <a:r>
              <a:rPr lang="sr-Cyrl-RS" sz="2000" i="1" dirty="0">
                <a:latin typeface="Arial" pitchFamily="34" charset="0"/>
                <a:cs typeface="Arial" pitchFamily="34" charset="0"/>
              </a:rPr>
              <a:t>Сербског летописа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), у првом броју, у два прилога истиче своју намеру да се бави прикупљањем биографских и библиографских података. Магарашевић усмерава пажњу и на усмена и на писмена сазнања, први је (а дуго и једини) који се није устручавао да укаже на изворе својих података. Његове напомене кроз библиографију сведоче да је користио стране изворе библиографске теорије и праксе.</a:t>
            </a: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20675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1B7ED-4938-4050-8E99-5C8D5C63A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6999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sr-Cyrl-RS" sz="2000" dirty="0">
                <a:latin typeface="Arial" pitchFamily="34" charset="0"/>
                <a:cs typeface="Arial" pitchFamily="34" charset="0"/>
              </a:rPr>
              <a:t>У </a:t>
            </a:r>
            <a:r>
              <a:rPr lang="sr-Cyrl-RS" sz="2000" i="1" dirty="0">
                <a:latin typeface="Arial" pitchFamily="34" charset="0"/>
                <a:cs typeface="Arial" pitchFamily="34" charset="0"/>
              </a:rPr>
              <a:t>Летопису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 за 1825. годину Магарашевић упућује читаоце на руски часопис </a:t>
            </a:r>
            <a:r>
              <a:rPr lang="sr-Cyrl-RS" sz="2000" i="1" dirty="0">
                <a:latin typeface="Arial" pitchFamily="34" charset="0"/>
                <a:cs typeface="Arial" pitchFamily="34" charset="0"/>
              </a:rPr>
              <a:t>Библиографическије листи 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Петра Кепена (покренут 1823. у Санкт Петербургу), у коме Кепен доноси вести о новим књигама објављеним у Русији на разним језицима, уз кратку напомену о садржају сваке од њих.</a:t>
            </a:r>
          </a:p>
          <a:p>
            <a:pPr marL="0" indent="0" algn="just">
              <a:buNone/>
            </a:pP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RS" sz="2000" dirty="0">
                <a:latin typeface="Arial" pitchFamily="34" charset="0"/>
                <a:cs typeface="Arial" pitchFamily="34" charset="0"/>
              </a:rPr>
              <a:t>Магарашевић је желео да уради исто за српске књиге и проналазећи податке за сопствену библиографију позива се на Кепенаов лист као извор.</a:t>
            </a:r>
          </a:p>
          <a:p>
            <a:pPr marL="0" indent="0" algn="just">
              <a:buNone/>
            </a:pP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u="sng" dirty="0">
                <a:latin typeface="Arial" pitchFamily="34" charset="0"/>
                <a:cs typeface="Arial" pitchFamily="34" charset="0"/>
              </a:rPr>
              <a:t>Стојан Новаковић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је први покушао да дефинише своје накане и одреди нека правила библиографије као научне дисциплине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u="sng" dirty="0">
                <a:latin typeface="Arial" pitchFamily="34" charset="0"/>
                <a:cs typeface="Arial" pitchFamily="34" charset="0"/>
              </a:rPr>
              <a:t>Јован Суботић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је имао најпотпуније знање о библиографији, познавао је правила описа и начин сређивања грађе; за њега је најбољи начин сређивања хронолошки, са регистрима сређеним по струкама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8868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3246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Библиографија се већ тада разликовала од штампаних каталога и обликом и наменом (библиографи не бележе тираж, а цену књиге ретко)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Повезује их наглашена тежња за пропагандом књиге, тј. обавештење код кога и где се књига може купити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Библиографије и каталози трајали су паралелно али независно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Значај библиографија пре Новаковића претежно је историјски, а не практичан (због непотпуног описа)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Међутим, они су имали шири национални принцип од њега јер су српском књигом сматрали све што је на српском језику објављено и све што су Срби на било којем језику написали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Стари библиографи најчешће нису знали један за другога и понекад су радили паралелно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763000" cy="60960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Пре Новаковића само је </a:t>
            </a:r>
            <a:r>
              <a:rPr lang="x-none" sz="2000" u="sng" dirty="0">
                <a:latin typeface="Arial" pitchFamily="34" charset="0"/>
                <a:cs typeface="Arial" pitchFamily="34" charset="0"/>
              </a:rPr>
              <a:t>Павле Соларић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штампао засебну књигу из ове области, сви остали су објављивали библиографије у периодичним публикацијама или као посебна поглавља у оквиру неке друге књиге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Разноликост поступака библиографске обраде, прикупљање и селекција грађе, као и методе њеног сређивања сведоче о разним страним утицајима, о степену образовања аутора и његовој преданости послу</a:t>
            </a:r>
          </a:p>
          <a:p>
            <a:pPr algn="just">
              <a:buFont typeface="Wingdings" pitchFamily="2" charset="2"/>
              <a:buChar char="Ø"/>
            </a:pP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Библиографи су неговали ретроспективну и текућу библиографију; све су по садржини биле општенационалне, а по тежњи аутора исцрпне (мада то ниједна није постала)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Национални принцип је био широко схваћен: бележили су све оно што су Срби било кад, било где и на било којем језику објавили; понекад су уношене и књиге које су о Србима написали страни аутори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10600" cy="60960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Једини случај примене територијалног принципа у овом периоду историје наше библиографије је библиографија објављивана у часопису 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Голубица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, у коју је уношено све што је изашло из Књажевске српске печатње (српске, јеврејске и бугарске књиге)</a:t>
            </a:r>
          </a:p>
          <a:p>
            <a:pPr algn="just">
              <a:buFont typeface="Wingdings" pitchFamily="2" charset="2"/>
              <a:buChar char="Ø"/>
            </a:pPr>
            <a:endParaRPr lang="x-none" sz="2000" b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Најбољи библиографи су радили </a:t>
            </a:r>
            <a:r>
              <a:rPr lang="x-none" sz="2000" u="sng" dirty="0">
                <a:latin typeface="Arial" pitchFamily="34" charset="0"/>
                <a:cs typeface="Arial" pitchFamily="34" charset="0"/>
              </a:rPr>
              <a:t>de visu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па су им библиографије примарне; неке су истовремено и секундарне, а неке само секундарне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RS" sz="2000" u="sng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u="sng" dirty="0">
                <a:latin typeface="Arial" pitchFamily="34" charset="0"/>
                <a:cs typeface="Arial" pitchFamily="34" charset="0"/>
              </a:rPr>
              <a:t>Текућа библиографија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јавља се рано, прво у Орфелиновом 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Славено-сербском магазину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, у 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Сербскија новини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браће Маркидес-Пуљо и 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Славено-сербским в</a:t>
            </a:r>
            <a:r>
              <a:rPr lang="sr-Latn-CS" sz="2000" b="1" i="1" dirty="0">
                <a:latin typeface="Arial" pitchFamily="34" charset="0"/>
                <a:cs typeface="Arial" pitchFamily="34" charset="0"/>
              </a:rPr>
              <a:t>j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едомостима</a:t>
            </a:r>
            <a:r>
              <a:rPr lang="x-none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Стефана Новаковића</a:t>
            </a:r>
          </a:p>
          <a:p>
            <a:pPr algn="just">
              <a:buNone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Предмет свих библиографија биле су књиге, часописи, новине и географске карте; чланак као предмет библиографије јавља се код Ј.Суботића (као извод из садржаја часописа и новина)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02934-2DB2-4465-90CB-5285C31BB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sr-Cyrl-RS" sz="2800" b="1" dirty="0">
                <a:latin typeface="Arial" panose="020B0604020202020204" pitchFamily="34" charset="0"/>
                <a:cs typeface="Arial" panose="020B0604020202020204" pitchFamily="34" charset="0"/>
              </a:rPr>
              <a:t>РЕТРОСПЕКТИВНА НАЦИОНАЛНА БИБЛИОГРАФИЈА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D9B51-7AAF-4769-BA5A-1A0F751D4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5626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Делом </a:t>
            </a:r>
            <a:r>
              <a:rPr lang="sr-Cyrl-RS" sz="1400" u="sng" dirty="0">
                <a:latin typeface="Arial" panose="020B0604020202020204" pitchFamily="34" charset="0"/>
                <a:cs typeface="Arial" panose="020B0604020202020204" pitchFamily="34" charset="0"/>
              </a:rPr>
              <a:t>Џона Бејла </a:t>
            </a: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(1495-1563), енглеског свештеника, </a:t>
            </a:r>
            <a:r>
              <a:rPr lang="sr-Latn-RS" sz="1400" i="1" dirty="0">
                <a:latin typeface="Arial" panose="020B0604020202020204" pitchFamily="34" charset="0"/>
                <a:cs typeface="Arial" panose="020B0604020202020204" pitchFamily="34" charset="0"/>
              </a:rPr>
              <a:t>Illustrium Maioris Britanniae scriptorum(...)</a:t>
            </a:r>
            <a:r>
              <a:rPr lang="sr-Cyrl-RS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400" i="1" dirty="0">
                <a:latin typeface="Arial" panose="020B0604020202020204" pitchFamily="34" charset="0"/>
                <a:cs typeface="Arial" panose="020B0604020202020204" pitchFamily="34" charset="0"/>
              </a:rPr>
              <a:t>sumarium(...), </a:t>
            </a: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које је објављено </a:t>
            </a:r>
            <a:r>
              <a:rPr lang="sr-Latn-RS" sz="1400" dirty="0">
                <a:latin typeface="Arial" panose="020B0604020202020204" pitchFamily="34" charset="0"/>
                <a:cs typeface="Arial" panose="020B0604020202020204" pitchFamily="34" charset="0"/>
              </a:rPr>
              <a:t>1548 </a:t>
            </a: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Latn-RS" sz="1400" dirty="0">
                <a:latin typeface="Arial" panose="020B0604020202020204" pitchFamily="34" charset="0"/>
                <a:cs typeface="Arial" panose="020B0604020202020204" pitchFamily="34" charset="0"/>
              </a:rPr>
              <a:t>1557-1559</a:t>
            </a: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) започиње описивање националне продукције на домаћем језику. Библиографија је рађена по узору на Конрада Геснера, сређена је хронолошки и представља прву европску општу ретроспективну библиографију.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r-Cyrl-R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Италијан </a:t>
            </a:r>
            <a:r>
              <a:rPr lang="sr-Cyrl-RS" sz="1400" u="sng" dirty="0">
                <a:latin typeface="Arial" panose="020B0604020202020204" pitchFamily="34" charset="0"/>
                <a:cs typeface="Arial" panose="020B0604020202020204" pitchFamily="34" charset="0"/>
              </a:rPr>
              <a:t>Франческо Дони </a:t>
            </a: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(1513-1574) напушта традицију писања на латинском језику и на италијанском објављује </a:t>
            </a:r>
            <a:r>
              <a:rPr lang="sr-Latn-RS" sz="1400" dirty="0">
                <a:latin typeface="Arial" panose="020B0604020202020204" pitchFamily="34" charset="0"/>
                <a:cs typeface="Arial" panose="020B0604020202020204" pitchFamily="34" charset="0"/>
              </a:rPr>
              <a:t>bibliografiju </a:t>
            </a:r>
            <a:r>
              <a:rPr lang="sr-Latn-RS" sz="1400" i="1" dirty="0">
                <a:latin typeface="Arial" panose="020B0604020202020204" pitchFamily="34" charset="0"/>
                <a:cs typeface="Arial" panose="020B0604020202020204" pitchFamily="34" charset="0"/>
              </a:rPr>
              <a:t>La libreria del Doni Fiorentino</a:t>
            </a:r>
            <a:r>
              <a:rPr lang="sr-Latn-R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која обухвата и музичку литературу.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r-Cyrl-R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Исти принцип преузимају и Французи Франсоа Грид де ла Кроа ди Мен и Антоан де Вердије, чија су дела обједињена у поновљеном издању у 18. веку.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r-Cyrl-R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Чешка – </a:t>
            </a:r>
            <a:r>
              <a:rPr lang="sr-Cyrl-RS" sz="1400" u="sng" dirty="0">
                <a:latin typeface="Arial" panose="020B0604020202020204" pitchFamily="34" charset="0"/>
                <a:cs typeface="Arial" panose="020B0604020202020204" pitchFamily="34" charset="0"/>
              </a:rPr>
              <a:t>Бохуслав Балбин </a:t>
            </a: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– ретроспективна библиографија </a:t>
            </a:r>
            <a:r>
              <a:rPr lang="sr-Latn-RS" sz="1400" i="1" dirty="0">
                <a:latin typeface="Arial" panose="020B0604020202020204" pitchFamily="34" charset="0"/>
                <a:cs typeface="Arial" panose="020B0604020202020204" pitchFamily="34" charset="0"/>
              </a:rPr>
              <a:t>Bohemia docta</a:t>
            </a:r>
            <a:r>
              <a:rPr lang="sr-Cyrl-RS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(Учена Чешка)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Шпанија - </a:t>
            </a:r>
            <a:r>
              <a:rPr lang="sr-Cyrl-RS" sz="1400" u="sng" dirty="0">
                <a:latin typeface="Arial" panose="020B0604020202020204" pitchFamily="34" charset="0"/>
                <a:cs typeface="Arial" panose="020B0604020202020204" pitchFamily="34" charset="0"/>
              </a:rPr>
              <a:t>Николас Антонио </a:t>
            </a: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-17. век- двотомна ретроспективна библиографија </a:t>
            </a:r>
            <a:r>
              <a:rPr lang="sr-Latn-RS" sz="1400" i="1" dirty="0">
                <a:latin typeface="Arial" panose="020B0604020202020204" pitchFamily="34" charset="0"/>
                <a:cs typeface="Arial" panose="020B0604020202020204" pitchFamily="34" charset="0"/>
              </a:rPr>
              <a:t>Bibliotheca Hispana </a:t>
            </a:r>
            <a:r>
              <a:rPr lang="sr-Latn-RS" sz="1400" dirty="0">
                <a:latin typeface="Arial" panose="020B0604020202020204" pitchFamily="34" charset="0"/>
                <a:cs typeface="Arial" panose="020B0604020202020204" pitchFamily="34" charset="0"/>
              </a:rPr>
              <a:t>(Rim, 1672, 1696)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r-Cyrl-R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400" dirty="0">
                <a:latin typeface="Arial" panose="020B0604020202020204" pitchFamily="34" charset="0"/>
                <a:cs typeface="Arial" panose="020B0604020202020204" pitchFamily="34" charset="0"/>
              </a:rPr>
              <a:t>У 18. веку национално освешћивање утиче и на развој националних библиографија, које као подтипове, поред ретроспективних, добијају текућу и предметну библиографију (попут пописа инкунабула)</a:t>
            </a:r>
            <a:endParaRPr lang="sr-Latn-R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sr-Cyrl-R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8915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8DD10-0C08-40DB-BDA1-1D47D6018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95450"/>
          </a:xfrm>
        </p:spPr>
        <p:txBody>
          <a:bodyPr/>
          <a:lstStyle/>
          <a:p>
            <a:pPr algn="ctr"/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ПРВИ СРПСКИ БИБЛИОГРАФИ – НАЦИОНАЛНЕ РЕТРОСПЕКТИВНЕ БИБЛИОГРАФИЈЕ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20A90-7921-4EBC-A60C-7A22F1128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Latn-R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Прву српску библиографију објавио је </a:t>
            </a:r>
            <a:r>
              <a:rPr lang="sr-Cyrl-CS" sz="2000" b="1" u="sng" dirty="0">
                <a:latin typeface="Arial" pitchFamily="34" charset="0"/>
                <a:cs typeface="Arial" pitchFamily="34" charset="0"/>
              </a:rPr>
              <a:t>Лазар Бојић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, свештенички син, учитељ у Добановцима: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Памјатник мужем у славенско-сербском књижеству славним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(Пешта, 1815), а објављена је само једна књига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То је биографија писаца са одликама есејистичке прозе о неким српским писцима и библиографија њихових дела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Бојић даје списак 37 умрлих и 66 живих</a:t>
            </a:r>
            <a:r>
              <a:rPr lang="sr-Latn-C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српских књижевника 18-ог и са почетка 19. века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31046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15400" cy="63246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anose="020B0604020202020204" pitchFamily="34" charset="0"/>
                <a:cs typeface="Arial" pitchFamily="34" charset="0"/>
              </a:rPr>
              <a:t>У библиографији наводи како намерава да изда </a:t>
            </a:r>
            <a:r>
              <a:rPr lang="sr-Cyrl-CS" sz="1800" b="1" i="1" dirty="0">
                <a:latin typeface="Arial" panose="020B0604020202020204" pitchFamily="34" charset="0"/>
                <a:cs typeface="Arial" pitchFamily="34" charset="0"/>
              </a:rPr>
              <a:t>Обшчу библиотеку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 у коју ће унети сва на “славено-сербском дијалекту издања”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У другом делу књиге, Бојић штампа опширне биографије: Јована Рајића, Доситеја Обрадовића, Григорија Трлајића и Атанасија Стојковића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Поред биографија, даје и многе библиографске податке, нпр. код Јована Рајића на шест страна описује његова штампана и рукописна дела</a:t>
            </a:r>
          </a:p>
          <a:p>
            <a:pPr>
              <a:buFont typeface="Wingdings" pitchFamily="2" charset="2"/>
              <a:buChar char="Ø"/>
            </a:pPr>
            <a:endParaRPr lang="sr-Cyrl-RS" sz="1800" dirty="0">
              <a:latin typeface="Arial" panose="020B0604020202020204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x-none" sz="1800" dirty="0">
                <a:latin typeface="Arial" panose="020B0604020202020204" pitchFamily="34" charset="0"/>
                <a:cs typeface="Arial" pitchFamily="34" charset="0"/>
              </a:rPr>
              <a:t>Опис књига је само у функцији опште Бојићеве намере - скривена библиографија; истиче да књиге тражи на</a:t>
            </a:r>
            <a:r>
              <a:rPr lang="sr-Latn-CS" sz="18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x-none" sz="1800" dirty="0">
                <a:latin typeface="Arial" panose="020B0604020202020204" pitchFamily="34" charset="0"/>
                <a:cs typeface="Arial" pitchFamily="34" charset="0"/>
              </a:rPr>
              <a:t>њиховом извору тј. у штампарији</a:t>
            </a:r>
          </a:p>
          <a:p>
            <a:pPr>
              <a:buFont typeface="Wingdings" pitchFamily="2" charset="2"/>
              <a:buChar char="Ø"/>
            </a:pPr>
            <a:endParaRPr lang="en-US" sz="1800" dirty="0"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Бојић не користи реч библиографија већ библиотека; циљ његове „библиотеке“ није библиографски опис књига, већ приказ целокупног дела једног писца (нпр. уноси и Рајићева необјављена дела)</a:t>
            </a:r>
          </a:p>
          <a:p>
            <a:pPr algn="just"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Ово је новина у нашој библиографској пракси - скупити све на једном месту о писцу, тј. оно што је аутор писао и што је о њему писано</a:t>
            </a:r>
          </a:p>
          <a:p>
            <a:pPr algn="just"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Опис садржи битне елементе: наслов, годину и место издања, формат и број страна; белешка није честа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dirty="0">
              <a:latin typeface="Arial" panose="020B060402020202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>
          <a:xfrm>
            <a:off x="0" y="304800"/>
            <a:ext cx="8991600" cy="62484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ru-RU" sz="2000" b="1" u="sng" dirty="0">
                <a:latin typeface="Arial" pitchFamily="34" charset="0"/>
                <a:cs typeface="Arial" pitchFamily="34" charset="0"/>
              </a:rPr>
              <a:t>Лукијан Мушицки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(27. јануар 1777, Темерин - 15. март 1837, Карловац) је основну школу учио у Темерину, гимназију у Новом Саду и Сегедину, а права и филозофију у Пешти. По завршеним студијама постаје администратор митрополијске канцеларије у Карловцима, наставник богословије и, пошто се закалуђерио, архимандрит манастира Шишатовца.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Умро је као епископ у Плашком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Његове програмске песме 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Глас народољупца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Глас харфе шишатовачке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биле су чувене у своје доба и школска омладина их је знала наизуст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До 1812. године, када је постао архимандрит манастира Шишатовца, Мушицки је био наставник Богословије у Сремским Карловцима и књижничар Митрополијске библиотеке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Мушицки није написао ништа о теорији и методологији библиографије као научне дисциплине, али ју је стручно и практично остварио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9A089-C6FF-49F2-98B7-37C81546D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7056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Према теоријским нормама утврђују се методи истраживања и усмерава се практична библиографска делатност.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Као и све делатности, и библиографија подразумева и теорију и праксу; теорија обухвата више основних одређења, који се склапају у мозаик и чине суштину онога што библиографија значи у ужем и ширем смислу.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Теорија узима сазнања и из онога што нуди историја библиографије, нарочито искуства и примере који представљају најзначајније ознаке у континуитету широке библиографксе делатности.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Затечена искуства- оно највредније што су створили претходници- помажу да се избегну нека крупна лутања, да се не почиње из почетка и да се убрза библиографки стваралачки процес.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7587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2484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Свој библиографски рад је називао: осмотреније, каталог, сербска библиотека, књигопознаније, књигоспис, библиографија</a:t>
            </a:r>
          </a:p>
          <a:p>
            <a:pPr algn="just">
              <a:buFont typeface="Wingdings" pitchFamily="2" charset="2"/>
              <a:buChar char="Ø"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Оставио је </a:t>
            </a:r>
            <a:r>
              <a:rPr lang="sr-Cyrl-CS" sz="1800" u="sng" dirty="0">
                <a:latin typeface="Arial" pitchFamily="34" charset="0"/>
                <a:cs typeface="Arial" pitchFamily="34" charset="0"/>
              </a:rPr>
              <a:t>у рукопису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 библиографију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Сербскаја словесност,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која се чува у Архиву САНУ (највероватније је рад на њој започео као књижничар Митрополијске  библиотеке, јер се из преписке са Вуком види да се саветовао како да је ради)</a:t>
            </a:r>
          </a:p>
          <a:p>
            <a:pPr algn="just">
              <a:buFont typeface="Wingdings" pitchFamily="2" charset="2"/>
              <a:buChar char="Ø"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Рукописну библиографију Лукијана Мушицког сачињавају </a:t>
            </a:r>
            <a:r>
              <a:rPr lang="sr-Cyrl-CS" sz="1800" u="sng" dirty="0">
                <a:latin typeface="Arial" pitchFamily="34" charset="0"/>
                <a:cs typeface="Arial" pitchFamily="34" charset="0"/>
              </a:rPr>
              <a:t>четири свеске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 - једна је концепт Мушицког, а три су дело непознатог преписивача, највероватније неког калуђера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Обухвата период од 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1493. до 1818. године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, тј. почиње од штампања Цетињског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Октоиха</a:t>
            </a:r>
            <a:r>
              <a:rPr lang="sr-Latn-CS" sz="1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Ђурђа Црнојевића</a:t>
            </a:r>
            <a:r>
              <a:rPr lang="sr-Cyrl-CS" sz="1800" i="1" dirty="0">
                <a:latin typeface="Arial" pitchFamily="34" charset="0"/>
                <a:cs typeface="Arial" pitchFamily="34" charset="0"/>
              </a:rPr>
              <a:t>,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а завршава се Доситејевим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Мезимцем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dirty="0">
                <a:latin typeface="Arial" pitchFamily="34" charset="0"/>
                <a:cs typeface="Arial" pitchFamily="34" charset="0"/>
              </a:rPr>
              <a:t>Библиографија бележи 379 књига, од којих 355 штампаних ћирилицом и 24 књиге српских аутора на латинском, немачком, мађарском и руском језику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Адлигате бележи као посебне јединице, а неке јединице понавља; у свескама је забележен неједнак број јединица, а укупно их је </a:t>
            </a:r>
            <a:r>
              <a:rPr lang="x-none" sz="1800" u="sng" dirty="0">
                <a:latin typeface="Arial" pitchFamily="34" charset="0"/>
                <a:cs typeface="Arial" pitchFamily="34" charset="0"/>
              </a:rPr>
              <a:t>416</a:t>
            </a:r>
          </a:p>
          <a:p>
            <a:pPr algn="just">
              <a:buFont typeface="Wingdings" pitchFamily="2" charset="2"/>
              <a:buChar char="Ø"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16667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228600"/>
            <a:ext cx="8688659" cy="6477000"/>
          </a:xfrm>
        </p:spPr>
        <p:txBody>
          <a:bodyPr/>
          <a:lstStyle/>
          <a:p>
            <a:pPr algn="just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Не може се тачно одредити када је настала библиографија (прва свеска око 1809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године, а четврта свеска око 1820. године)</a:t>
            </a:r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Опис књига је сиромашан: наслов, место и година издања, формат; нема белешке, поред имена писца понекад наводи занимање или звање, а понекад и пребивалиште; честа су прецртавања и исправке, а двоумио се око класификације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0"/>
              </a:spcBef>
              <a:buNone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Библиографски опис је мањкав, а њена вредност је у распореду библиографске грађе</a:t>
            </a:r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Сређена је стручно, азбучно и хронолошки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(покушај унакрсног сређивања библиографске грађе)</a:t>
            </a:r>
          </a:p>
          <a:p>
            <a:pPr marL="0" indent="0" algn="just" eaLnBrk="1" hangingPunct="1">
              <a:lnSpc>
                <a:spcPct val="110000"/>
              </a:lnSpc>
              <a:spcBef>
                <a:spcPct val="0"/>
              </a:spcBef>
              <a:buNone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Библиографска замисао у одредници је (као и код Арнота) </a:t>
            </a:r>
            <a:r>
              <a:rPr lang="x-none" sz="2000" u="sng" dirty="0">
                <a:latin typeface="Arial" pitchFamily="34" charset="0"/>
                <a:cs typeface="Arial" pitchFamily="34" charset="0"/>
              </a:rPr>
              <a:t>научно-историјска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и основа је српске ретроспективне библиографије, док је Орфелинова линија из које се развила српска текућа библиографија тежила ка критици (приказу књиге)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99845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228600"/>
            <a:ext cx="8686800" cy="63246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u="sng" dirty="0">
                <a:latin typeface="Arial" pitchFamily="34" charset="0"/>
                <a:cs typeface="Arial" pitchFamily="34" charset="0"/>
              </a:rPr>
              <a:t>У првој свесци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, библиографија је сређена стручно у 16 група (неке имају и подгрупе), и обухвата период од 1493. до 1811. године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u="sng" dirty="0">
                <a:latin typeface="Arial" pitchFamily="34" charset="0"/>
                <a:cs typeface="Arial" pitchFamily="34" charset="0"/>
              </a:rPr>
              <a:t>У другој свесци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 библиографска грађа је такође сређена стручно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b="1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u="sng" dirty="0">
                <a:latin typeface="Arial" pitchFamily="34" charset="0"/>
                <a:cs typeface="Arial" pitchFamily="34" charset="0"/>
              </a:rPr>
              <a:t>У трећој свесци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 грађа је сређена азбучно под именом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Смотрение србского книжества по азбучном реду</a:t>
            </a: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800" u="sng" dirty="0">
                <a:latin typeface="Arial" pitchFamily="34" charset="0"/>
                <a:cs typeface="Arial" pitchFamily="34" charset="0"/>
              </a:rPr>
              <a:t>У четвртој свесци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 библиографије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Сербскаја словесност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Лукијана Мушицког, грађа је сређена хронолошки под именом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Смотрение србского книжества по хронологическоме реду</a:t>
            </a:r>
            <a:endParaRPr lang="sr-Cyrl-CS" sz="1800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b="1" i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У прве две свеске је примењена класификација библиотекара Ваплера (у употреби у Патријаршијској библиотеци) </a:t>
            </a:r>
          </a:p>
          <a:p>
            <a:pPr algn="just"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Није јасно издвајао у одредници пишчево име (у другој свесци), а у првој свесци одредница је у номинативу</a:t>
            </a:r>
          </a:p>
          <a:p>
            <a:pPr algn="just"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У трећој свесци је </a:t>
            </a:r>
            <a:r>
              <a:rPr lang="x-none" sz="1800" u="sng" dirty="0">
                <a:latin typeface="Arial" pitchFamily="34" charset="0"/>
                <a:cs typeface="Arial" pitchFamily="34" charset="0"/>
              </a:rPr>
              <a:t>први написани регистар у историји српске библиографије: </a:t>
            </a:r>
            <a:r>
              <a:rPr lang="x-none" sz="1800" b="1" i="1" u="sng" dirty="0">
                <a:latin typeface="Arial" pitchFamily="34" charset="0"/>
                <a:cs typeface="Arial" pitchFamily="34" charset="0"/>
              </a:rPr>
              <a:t>Назначеније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 и односи се на другу свеску; мана му је што није наведено и дело него само име писца и година издања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b="1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b="1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b="1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800" b="1" i="1" dirty="0">
              <a:latin typeface="Arial" pitchFamily="34" charset="0"/>
              <a:cs typeface="Arial" pitchFamily="34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651227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152399" y="68062"/>
            <a:ext cx="8839201" cy="6485138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Рађена је </a:t>
            </a:r>
            <a:r>
              <a:rPr lang="en-US" sz="2400" b="1" i="1" u="sng" dirty="0">
                <a:latin typeface="Arial" pitchFamily="34" charset="0"/>
                <a:cs typeface="Arial" pitchFamily="34" charset="0"/>
              </a:rPr>
              <a:t>de </a:t>
            </a:r>
            <a:r>
              <a:rPr lang="sr-Cyrl-CS" sz="2400" b="1" i="1" u="sng" dirty="0">
                <a:latin typeface="Arial" pitchFamily="34" charset="0"/>
                <a:cs typeface="Arial" pitchFamily="34" charset="0"/>
              </a:rPr>
              <a:t>visu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(лат. по виђењу, са књигом у руци), на основу фонда Митрополијске библиотеке у Сремским Карловцима и фондова 24 библиотеке српских манастира</a:t>
            </a:r>
            <a:r>
              <a:rPr lang="x-none" sz="2400" dirty="0">
                <a:latin typeface="Arial" pitchFamily="34" charset="0"/>
                <a:cs typeface="Arial" pitchFamily="34" charset="0"/>
              </a:rPr>
              <a:t> (библиотеке по сремским, бачким и банатским манастирима), његове личне библиотеке и библиотеке пријатеља: Соларић, Вук, Магарашевић, Шафарик и др.</a:t>
            </a:r>
            <a:endParaRPr lang="x-none" sz="2400" dirty="0"/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x-none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Највероватније да је Мушицки добијао податке и од тадашњих књижевника са којима је одржавао везе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Садржи и књиге које су до данас непознате, као и 33 књиге којих нема у библиографијама Павла Јозефа Шафарика и Стојана Новаковића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x-none" sz="2400" dirty="0">
                <a:latin typeface="Arial" pitchFamily="34" charset="0"/>
                <a:cs typeface="Arial" pitchFamily="34" charset="0"/>
              </a:rPr>
              <a:t>Описао је и србуље (15 - 17. века), озбиљно и систематски, али не наводи име штампара</a:t>
            </a:r>
          </a:p>
          <a:p>
            <a:pPr algn="just">
              <a:buFont typeface="Wingdings" pitchFamily="2" charset="2"/>
              <a:buChar char="Ø"/>
            </a:pPr>
            <a:endParaRPr lang="sr-Cyrl-RS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400" dirty="0">
                <a:latin typeface="Arial" pitchFamily="34" charset="0"/>
                <a:cs typeface="Arial" pitchFamily="34" charset="0"/>
              </a:rPr>
              <a:t>Направио је свој систем стручне класификације (подела на 16 група од којих неке имају и подгрупе) - </a:t>
            </a:r>
            <a:r>
              <a:rPr lang="x-none" sz="2400" u="sng" dirty="0">
                <a:latin typeface="Arial" pitchFamily="34" charset="0"/>
                <a:cs typeface="Arial" pitchFamily="34" charset="0"/>
              </a:rPr>
              <a:t>прва класификација књига у историји српске библиографије</a:t>
            </a:r>
          </a:p>
          <a:p>
            <a:pPr algn="just">
              <a:buFont typeface="Wingdings" pitchFamily="2" charset="2"/>
              <a:buChar char="Ø"/>
            </a:pPr>
            <a:endParaRPr lang="x-none" sz="2400" u="sng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400" dirty="0">
                <a:latin typeface="Arial" pitchFamily="34" charset="0"/>
                <a:cs typeface="Arial" pitchFamily="34" charset="0"/>
              </a:rPr>
              <a:t>Групе је звао класе и обележене су римским бројевима</a:t>
            </a:r>
          </a:p>
          <a:p>
            <a:pPr algn="just">
              <a:buFont typeface="Wingdings" pitchFamily="2" charset="2"/>
              <a:buChar char="Ø"/>
            </a:pPr>
            <a:endParaRPr lang="x-none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400" dirty="0">
                <a:latin typeface="Arial" pitchFamily="34" charset="0"/>
                <a:cs typeface="Arial" pitchFamily="34" charset="0"/>
              </a:rPr>
              <a:t>Класификација се као садржај налази у обе свеске на почетку; подгрупе није дао у садржају већ као међунаслове у оквиру распореда библиографске грађе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381000" y="304800"/>
            <a:ext cx="8610599" cy="64008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   </a:t>
            </a:r>
            <a:r>
              <a:rPr lang="x-none" sz="2000" b="1" u="sng" dirty="0">
                <a:latin typeface="Arial" pitchFamily="34" charset="0"/>
                <a:cs typeface="Arial" pitchFamily="34" charset="0"/>
              </a:rPr>
              <a:t>Павел Јозеф Шафарик</a:t>
            </a:r>
            <a:endParaRPr lang="en-US" sz="2000" b="1" u="sng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b="1" u="sng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i="1" dirty="0">
                <a:latin typeface="Arial" pitchFamily="34" charset="0"/>
                <a:cs typeface="Arial" pitchFamily="34" charset="0"/>
              </a:rPr>
              <a:t>Историја јужнословенске књижевности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, трећи том: 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О српској књижевности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је уствари српска библиографија; књига је издата у </a:t>
            </a:r>
            <a:r>
              <a:rPr lang="x-none" sz="2000" b="1" dirty="0">
                <a:latin typeface="Arial" pitchFamily="34" charset="0"/>
                <a:cs typeface="Arial" pitchFamily="34" charset="0"/>
              </a:rPr>
              <a:t>Будиму 1826. године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Шафарик је приказао српске рукописне и штампане књиге издате пре 1742. године и дао периодизацију српске књижевности</a:t>
            </a:r>
          </a:p>
          <a:p>
            <a:pPr algn="just">
              <a:buFont typeface="Wingdings" pitchFamily="2" charset="2"/>
              <a:buChar char="Ø"/>
            </a:pPr>
            <a:endParaRPr lang="sr-Latn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У</a:t>
            </a:r>
            <a:r>
              <a:rPr lang="x-none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Прегледу најновије српске књижевности</a:t>
            </a:r>
            <a:r>
              <a:rPr lang="x-none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наводи имена 69 писаца и опис 159 њихових дела, а на крају 45 писаца без дела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Опис је сиромашан: под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ауторо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вим именом наводи сва његова дела, оригинална и преведена; скраћује наслове, бележи само обавезно годину, место издања и формат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b="1" i="1" dirty="0">
                <a:latin typeface="Arial" pitchFamily="34" charset="0"/>
                <a:cs typeface="Arial" pitchFamily="34" charset="0"/>
              </a:rPr>
              <a:t>Преглед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није сређен ни азбучно ни хронолошки по библиографским принципима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већ по хронологији рођења писаца и то не баш доследно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59898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915400" cy="59896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Нема праве одреднице јер свака књига не представља и посебну библиографску јединицу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Предмет његовог интересовања више је српска култура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а не библиографија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Описане књиге штампане су на српском језику у Бечу, Будиму и Венецији од 1764. до 1825. године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Latn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Ван</a:t>
            </a:r>
            <a:r>
              <a:rPr lang="x-none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Прегледа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описано је још: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17 србуља,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једно влашко јеванђеље из 1512. године, 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3 ћириличне књиге из штампарије Вићенца Вуковића иако нису српске, 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Жефаровићева </a:t>
            </a:r>
            <a:r>
              <a:rPr lang="x-none" sz="2000" i="1" dirty="0">
                <a:latin typeface="Arial" pitchFamily="34" charset="0"/>
                <a:cs typeface="Arial" pitchFamily="34" charset="0"/>
              </a:rPr>
              <a:t>Стематографија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из 1742. године, 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2000" i="1" dirty="0">
                <a:latin typeface="Arial" pitchFamily="34" charset="0"/>
                <a:cs typeface="Arial" pitchFamily="34" charset="0"/>
              </a:rPr>
              <a:t>Граматика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штампана у Римнику 1755. године и 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Орфелинов </a:t>
            </a:r>
            <a:r>
              <a:rPr lang="x-none" sz="2000" i="1" dirty="0">
                <a:latin typeface="Arial" pitchFamily="34" charset="0"/>
                <a:cs typeface="Arial" pitchFamily="34" charset="0"/>
              </a:rPr>
              <a:t>Плач Сербије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из 1761. године</a:t>
            </a:r>
            <a:endParaRPr lang="en-US" sz="2000" i="1" dirty="0">
              <a:latin typeface="Arial" pitchFamily="34" charset="0"/>
              <a:cs typeface="Arial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287118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None/>
            </a:pPr>
            <a:r>
              <a:rPr lang="sr-Cyrl-CS" sz="1400" b="1" u="sng" dirty="0">
                <a:latin typeface="Arial" pitchFamily="34" charset="0"/>
                <a:cs typeface="Arial" pitchFamily="34" charset="0"/>
              </a:rPr>
              <a:t>Павле Берић</a:t>
            </a:r>
            <a:r>
              <a:rPr lang="sr-Cyrl-C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(1798–1842)</a:t>
            </a:r>
            <a:r>
              <a:rPr lang="sr-Cyrl-CS" sz="1400" dirty="0">
                <a:latin typeface="Arial" pitchFamily="34" charset="0"/>
                <a:cs typeface="Arial" pitchFamily="34" charset="0"/>
              </a:rPr>
              <a:t>, публициста и књижевник</a:t>
            </a:r>
            <a:endParaRPr lang="sr-Latn-RS" sz="1400" dirty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sr-Latn-RS" sz="1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400" dirty="0">
                <a:latin typeface="Arial" pitchFamily="34" charset="0"/>
                <a:cs typeface="Arial" pitchFamily="34" charset="0"/>
              </a:rPr>
              <a:t>објавио је у 18. </a:t>
            </a:r>
            <a:r>
              <a:rPr lang="sr-Cyrl-CS" sz="1400" i="1" dirty="0">
                <a:latin typeface="Arial" pitchFamily="34" charset="0"/>
                <a:cs typeface="Arial" pitchFamily="34" charset="0"/>
              </a:rPr>
              <a:t>части Србских летописа </a:t>
            </a:r>
            <a:r>
              <a:rPr lang="sr-Cyrl-CS" sz="1400" dirty="0">
                <a:latin typeface="Arial" pitchFamily="34" charset="0"/>
                <a:cs typeface="Arial" pitchFamily="34" charset="0"/>
              </a:rPr>
              <a:t>за 1829. годину рад </a:t>
            </a:r>
            <a:r>
              <a:rPr lang="sr-Cyrl-CS" sz="1400" b="1" i="1" dirty="0">
                <a:latin typeface="Arial" pitchFamily="34" charset="0"/>
                <a:cs typeface="Arial" pitchFamily="34" charset="0"/>
              </a:rPr>
              <a:t>Славено-србска библиографија од године 17... до конца 1828, сложена по азбучном реду списатеља и с додатком назначенија они дела која су без имена издатеља изишла </a:t>
            </a:r>
            <a:r>
              <a:rPr lang="sr-Cyrl-CS" sz="1400" dirty="0">
                <a:latin typeface="Arial" pitchFamily="34" charset="0"/>
                <a:cs typeface="Arial" pitchFamily="34" charset="0"/>
              </a:rPr>
              <a:t>–</a:t>
            </a:r>
            <a:r>
              <a:rPr lang="sr-Cyrl-CS" sz="1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1400" dirty="0">
                <a:latin typeface="Arial" pitchFamily="34" charset="0"/>
                <a:cs typeface="Arial" pitchFamily="34" charset="0"/>
              </a:rPr>
              <a:t>он први јасно у наслову истиче да се ради о библиографији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x-none" sz="1400" dirty="0">
                <a:latin typeface="Arial" pitchFamily="34" charset="0"/>
                <a:cs typeface="Arial" pitchFamily="34" charset="0"/>
              </a:rPr>
              <a:t>По наслову се види да је то </a:t>
            </a:r>
            <a:r>
              <a:rPr lang="x-none" sz="1400" u="sng" dirty="0">
                <a:latin typeface="Arial" pitchFamily="34" charset="0"/>
                <a:cs typeface="Arial" pitchFamily="34" charset="0"/>
              </a:rPr>
              <a:t>ретроспективна библиографија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sr-Cyrl-CS" sz="1400" b="1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1400" dirty="0">
                <a:latin typeface="Arial" pitchFamily="34" charset="0"/>
                <a:cs typeface="Arial" pitchFamily="34" charset="0"/>
              </a:rPr>
              <a:t>Библиографија је у </a:t>
            </a:r>
            <a:r>
              <a:rPr lang="sr-Cyrl-CS" sz="1400" i="1" dirty="0">
                <a:latin typeface="Arial" pitchFamily="34" charset="0"/>
                <a:cs typeface="Arial" pitchFamily="34" charset="0"/>
              </a:rPr>
              <a:t>Летопису</a:t>
            </a:r>
            <a:r>
              <a:rPr lang="sr-Cyrl-CS" sz="1400" dirty="0">
                <a:latin typeface="Arial" pitchFamily="34" charset="0"/>
                <a:cs typeface="Arial" pitchFamily="34" charset="0"/>
              </a:rPr>
              <a:t> имала посебну насловну страну, али је непотпуна јер су негде пописани само аутори без књига, а често су и наслови књига непотпуни или непрецизни - очигледно, Берићева библиографија </a:t>
            </a:r>
            <a:r>
              <a:rPr lang="sr-Cyrl-CS" sz="1400" u="sng" dirty="0">
                <a:latin typeface="Arial" pitchFamily="34" charset="0"/>
                <a:cs typeface="Arial" pitchFamily="34" charset="0"/>
              </a:rPr>
              <a:t>није рађена </a:t>
            </a:r>
            <a:r>
              <a:rPr lang="en-US" sz="1400" u="sng" dirty="0">
                <a:latin typeface="Arial" pitchFamily="34" charset="0"/>
                <a:cs typeface="Arial" pitchFamily="34" charset="0"/>
              </a:rPr>
              <a:t>de </a:t>
            </a:r>
            <a:r>
              <a:rPr lang="sr-Cyrl-CS" sz="1400" u="sng" dirty="0">
                <a:latin typeface="Arial" pitchFamily="34" charset="0"/>
                <a:cs typeface="Arial" pitchFamily="34" charset="0"/>
              </a:rPr>
              <a:t>visu</a:t>
            </a:r>
          </a:p>
          <a:p>
            <a:pPr algn="just">
              <a:buFont typeface="Wingdings" pitchFamily="2" charset="2"/>
              <a:buChar char="Ø"/>
            </a:pPr>
            <a:endParaRPr lang="sr-Latn-RS" sz="1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1400" dirty="0">
                <a:latin typeface="Arial" pitchFamily="34" charset="0"/>
                <a:cs typeface="Arial" pitchFamily="34" charset="0"/>
              </a:rPr>
              <a:t>Грађа обухвата последњу четвртину 18. века, до 1828. године што је наставак </a:t>
            </a:r>
            <a:r>
              <a:rPr lang="sr-Cyrl-CS" sz="1400" i="1" dirty="0">
                <a:latin typeface="Arial" pitchFamily="34" charset="0"/>
                <a:cs typeface="Arial" pitchFamily="34" charset="0"/>
              </a:rPr>
              <a:t>Библиографије</a:t>
            </a:r>
            <a:r>
              <a:rPr lang="sr-Cyrl-CS" sz="1400" dirty="0">
                <a:latin typeface="Arial" pitchFamily="34" charset="0"/>
                <a:cs typeface="Arial" pitchFamily="34" charset="0"/>
              </a:rPr>
              <a:t> Лукијана Мушицког, која иде до 1818. године</a:t>
            </a:r>
          </a:p>
          <a:p>
            <a:pPr marL="0" indent="0" algn="just">
              <a:buNone/>
            </a:pPr>
            <a:endParaRPr lang="x-none" sz="1400" u="sng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400" dirty="0">
                <a:latin typeface="Arial" pitchFamily="34" charset="0"/>
                <a:cs typeface="Arial" pitchFamily="34" charset="0"/>
              </a:rPr>
              <a:t>Сређена је азбучно по презименима писаца, а њихова дела је дао хронолошки; за 40 аутора није навео ниједно дело (од 123 аутора)</a:t>
            </a:r>
          </a:p>
          <a:p>
            <a:pPr algn="just">
              <a:buFont typeface="Wingdings" pitchFamily="2" charset="2"/>
              <a:buChar char="Ø"/>
            </a:pPr>
            <a:endParaRPr lang="x-none" sz="1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400" dirty="0">
                <a:latin typeface="Arial" pitchFamily="34" charset="0"/>
                <a:cs typeface="Arial" pitchFamily="34" charset="0"/>
              </a:rPr>
              <a:t>Преводиоца ставља у одредницу, а у опису наводи правог аутора и понекад језик оригинала</a:t>
            </a:r>
            <a:endParaRPr lang="sr-Latn-RS" sz="1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400" dirty="0">
                <a:latin typeface="Arial" pitchFamily="34" charset="0"/>
                <a:cs typeface="Arial" pitchFamily="34" charset="0"/>
              </a:rPr>
              <a:t>Уводио је заједно књиге и серијске публикације као и његови претходници</a:t>
            </a:r>
          </a:p>
          <a:p>
            <a:pPr algn="just">
              <a:buFont typeface="Wingdings" pitchFamily="2" charset="2"/>
              <a:buChar char="Ø"/>
            </a:pPr>
            <a:endParaRPr lang="x-none" sz="1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400" dirty="0">
                <a:latin typeface="Arial" pitchFamily="34" charset="0"/>
                <a:cs typeface="Arial" pitchFamily="34" charset="0"/>
              </a:rPr>
              <a:t>Не бележи увек место и годину издања, а наслове скраћује по вољи</a:t>
            </a:r>
          </a:p>
          <a:p>
            <a:pPr algn="just">
              <a:buFont typeface="Wingdings" pitchFamily="2" charset="2"/>
              <a:buChar char="Ø"/>
            </a:pPr>
            <a:endParaRPr lang="x-none" sz="1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400" dirty="0">
                <a:latin typeface="Arial" pitchFamily="34" charset="0"/>
                <a:cs typeface="Arial" pitchFamily="34" charset="0"/>
              </a:rPr>
              <a:t>Библиографија му је неуједначена (од непрецизности, изостављања до прецизног бележења)</a:t>
            </a:r>
          </a:p>
          <a:p>
            <a:pPr algn="just">
              <a:buFont typeface="Wingdings" pitchFamily="2" charset="2"/>
              <a:buChar char="Ø"/>
            </a:pPr>
            <a:endParaRPr lang="x-none" sz="1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400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400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1400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400" b="1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1400" b="1" i="1" dirty="0">
              <a:latin typeface="Arial" pitchFamily="34" charset="0"/>
              <a:cs typeface="Arial" pitchFamily="34" charset="0"/>
            </a:endParaRPr>
          </a:p>
          <a:p>
            <a:endParaRPr lang="en-US" sz="14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839200" cy="64468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endParaRPr lang="sr-Latn-RS" sz="1400" b="1" u="sng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1600" b="1" u="sng" dirty="0">
                <a:latin typeface="Arial" pitchFamily="34" charset="0"/>
                <a:cs typeface="Arial" pitchFamily="34" charset="0"/>
              </a:rPr>
              <a:t>Антоније Арновљев Арнот</a:t>
            </a:r>
            <a:r>
              <a:rPr lang="sr-Cyrl-CS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(1808—1841) </a:t>
            </a:r>
            <a:endParaRPr lang="sr-Latn-R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је у Будиму 1838. и 1839. године издавао лист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>
                <a:latin typeface="Arial" pitchFamily="34" charset="0"/>
                <a:cs typeface="Arial" pitchFamily="34" charset="0"/>
              </a:rPr>
              <a:t>Србска новина или Магазин за художество, књижество и моду,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објавио је у њему мали </a:t>
            </a:r>
            <a:r>
              <a:rPr lang="ru-RU" sz="1600" u="sng" dirty="0">
                <a:latin typeface="Arial" pitchFamily="34" charset="0"/>
                <a:cs typeface="Arial" pitchFamily="34" charset="0"/>
              </a:rPr>
              <a:t>лексикон српских књижевника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од Беча до Боке и Крагујевца, као и библиографије културних радника у Војводини и Србији</a:t>
            </a:r>
          </a:p>
          <a:p>
            <a:pPr algn="just">
              <a:buFont typeface="Wingdings" pitchFamily="2" charset="2"/>
              <a:buChar char="Ø"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Библиографија му је објављивана у </a:t>
            </a:r>
            <a:r>
              <a:rPr lang="x-none" sz="1600" b="1" i="1" dirty="0">
                <a:latin typeface="Arial" pitchFamily="34" charset="0"/>
                <a:cs typeface="Arial" pitchFamily="34" charset="0"/>
              </a:rPr>
              <a:t>Магазину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 под називом </a:t>
            </a:r>
            <a:r>
              <a:rPr lang="x-none" sz="1600" b="1" i="1" dirty="0">
                <a:latin typeface="Arial" pitchFamily="34" charset="0"/>
                <a:cs typeface="Arial" pitchFamily="34" charset="0"/>
              </a:rPr>
              <a:t>Србско списатељство</a:t>
            </a:r>
          </a:p>
          <a:p>
            <a:pPr algn="just">
              <a:buFont typeface="Wingdings" pitchFamily="2" charset="2"/>
              <a:buChar char="Ø"/>
            </a:pPr>
            <a:endParaRPr lang="x-none" sz="1600" b="1" i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Сакупљао је седам година грађу за своју библиографију </a:t>
            </a:r>
            <a:r>
              <a:rPr lang="x-none" sz="1600" i="1" dirty="0">
                <a:latin typeface="Arial" pitchFamily="34" charset="0"/>
                <a:cs typeface="Arial" pitchFamily="34" charset="0"/>
              </a:rPr>
              <a:t>Србска библиотека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, али она није завршена ни сачувана</a:t>
            </a:r>
            <a:endParaRPr lang="sr-Latn-R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Арнот је грађу сакупљао на разним странама: у издавачким кућама, штампаријама, јавним и приватним библиотекама, личним контактом итд; књиге је идентификовао </a:t>
            </a:r>
            <a:r>
              <a:rPr lang="x-none" sz="1600" u="sng" dirty="0">
                <a:latin typeface="Arial" pitchFamily="34" charset="0"/>
                <a:cs typeface="Arial" pitchFamily="34" charset="0"/>
              </a:rPr>
              <a:t>de visu</a:t>
            </a:r>
          </a:p>
          <a:p>
            <a:pPr algn="just">
              <a:buFont typeface="Wingdings" pitchFamily="2" charset="2"/>
              <a:buChar char="Ø"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Бележи све књиге које су написали Срби или су написане на српском језику без обзира где су штампане (Беч, Будим, Венеција)</a:t>
            </a:r>
          </a:p>
          <a:p>
            <a:pPr algn="just">
              <a:buFont typeface="Wingdings" pitchFamily="2" charset="2"/>
              <a:buChar char="Ø"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То је </a:t>
            </a:r>
            <a:r>
              <a:rPr lang="x-none" sz="1600" u="sng" dirty="0">
                <a:latin typeface="Arial" pitchFamily="34" charset="0"/>
                <a:cs typeface="Arial" pitchFamily="34" charset="0"/>
              </a:rPr>
              <a:t>ретроспективна анотирана библиографија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1600" dirty="0">
                <a:latin typeface="Arial" pitchFamily="34" charset="0"/>
                <a:cs typeface="Arial" pitchFamily="34" charset="0"/>
              </a:rPr>
              <a:t>са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 азбучн</a:t>
            </a:r>
            <a:r>
              <a:rPr lang="sr-Cyrl-CS" sz="1600" dirty="0">
                <a:latin typeface="Arial" pitchFamily="34" charset="0"/>
                <a:cs typeface="Arial" pitchFamily="34" charset="0"/>
              </a:rPr>
              <a:t>и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м редослед</a:t>
            </a:r>
            <a:r>
              <a:rPr lang="sr-Cyrl-CS" sz="1600" dirty="0">
                <a:latin typeface="Arial" pitchFamily="34" charset="0"/>
                <a:cs typeface="Arial" pitchFamily="34" charset="0"/>
              </a:rPr>
              <a:t>ом грађе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Latn-R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Арнот није издвајао одредницу за сваку јединицу него је испод имена писца ређао сва његова </a:t>
            </a:r>
            <a:r>
              <a:rPr lang="x-none" sz="1400" dirty="0">
                <a:latin typeface="Arial" pitchFamily="34" charset="0"/>
                <a:cs typeface="Arial" pitchFamily="34" charset="0"/>
              </a:rPr>
              <a:t>дела</a:t>
            </a:r>
          </a:p>
          <a:p>
            <a:pPr algn="just">
              <a:buFont typeface="Wingdings" pitchFamily="2" charset="2"/>
              <a:buChar char="Ø"/>
            </a:pPr>
            <a:endParaRPr lang="x-none" sz="1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Latn-RS" sz="1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x-none" sz="1400" dirty="0">
              <a:latin typeface="Arial" pitchFamily="34" charset="0"/>
              <a:cs typeface="Arial" pitchFamily="34" charset="0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232621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70073" cy="63246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Наслове наводи доста верно и коректно их скраћује; бележи место и годину издања, штампарију, формат и број страница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Код пишчевог имена обично стоји година и место рођења и врло често занимање или звање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Уносио је и књиге српске на страним језицима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Latn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Стојан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Новаковић је 85 његових књига унео у своју 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Б</a:t>
            </a:r>
            <a:r>
              <a:rPr lang="x-none" sz="2000" i="1" dirty="0">
                <a:latin typeface="Arial" pitchFamily="34" charset="0"/>
                <a:cs typeface="Arial" pitchFamily="34" charset="0"/>
              </a:rPr>
              <a:t>иблијографију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 </a:t>
            </a:r>
            <a:endParaRPr lang="x-none" sz="2000" i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У одредницу ставља преводиоца, а аутора оригинала наводи у опису; примењује азбучни редослед, а не хронолошки; бележи и прилоге аутора у серијским публикацијама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Библиографија му више личи на библиографски лексикон, не бележи толико књиге колико ауторе; стало му је да покаже ко шта ради или је урадио у српској култури и науци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90658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610600" cy="6629400"/>
          </a:xfrm>
        </p:spPr>
        <p:txBody>
          <a:bodyPr/>
          <a:lstStyle/>
          <a:p>
            <a:pPr algn="ctr" eaLnBrk="1" hangingPunct="1">
              <a:spcBef>
                <a:spcPts val="0"/>
              </a:spcBef>
              <a:buNone/>
              <a:defRPr/>
            </a:pPr>
            <a:r>
              <a:rPr lang="sr-Cyrl-CS" altLang="zh-CN" sz="2400" b="1" u="sng" dirty="0">
                <a:latin typeface="Arial" pitchFamily="34" charset="0"/>
                <a:cs typeface="Arial" pitchFamily="34" charset="0"/>
              </a:rPr>
              <a:t>СТОЈАН НОВАКОВИЋ</a:t>
            </a:r>
          </a:p>
          <a:p>
            <a:pPr algn="ctr" eaLnBrk="1" hangingPunct="1">
              <a:spcBef>
                <a:spcPts val="0"/>
              </a:spcBef>
              <a:buNone/>
              <a:defRPr/>
            </a:pPr>
            <a:endParaRPr lang="sr-Cyrl-CS" altLang="zh-CN" sz="2400" b="1" u="sng" dirty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spcBef>
                <a:spcPts val="0"/>
              </a:spcBef>
              <a:buNone/>
              <a:defRPr/>
            </a:pPr>
            <a:r>
              <a:rPr lang="sr-Cyrl-CS" altLang="zh-CN" sz="2400" b="1" i="1" dirty="0">
                <a:latin typeface="Arial" pitchFamily="34" charset="0"/>
                <a:cs typeface="Arial" pitchFamily="34" charset="0"/>
              </a:rPr>
              <a:t>Српска  библијографија за новију књижевност : 1741-1867 </a:t>
            </a:r>
            <a:r>
              <a:rPr lang="sr-Cyrl-CS" altLang="zh-CN" sz="2400" dirty="0">
                <a:latin typeface="Arial" pitchFamily="34" charset="0"/>
                <a:cs typeface="Arial" pitchFamily="34" charset="0"/>
              </a:rPr>
              <a:t>(1869, Београд)</a:t>
            </a:r>
          </a:p>
          <a:p>
            <a:pPr algn="ctr" eaLnBrk="1" hangingPunct="1">
              <a:spcBef>
                <a:spcPts val="0"/>
              </a:spcBef>
              <a:buNone/>
              <a:defRPr/>
            </a:pPr>
            <a:endParaRPr lang="sr-Latn-CS" altLang="zh-CN" sz="2400" dirty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spcBef>
                <a:spcPts val="0"/>
              </a:spcBef>
              <a:buNone/>
              <a:defRPr/>
            </a:pPr>
            <a:endParaRPr lang="sr-Latn-CS" altLang="zh-CN" sz="2400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Био је министар просвете, а од 1865. године био је и редован члан Српског ученог друштва (од 1867. његов секретар и уредник  </a:t>
            </a:r>
            <a:r>
              <a:rPr lang="x-none" sz="1800" i="1" dirty="0">
                <a:latin typeface="Arial" pitchFamily="34" charset="0"/>
                <a:cs typeface="Arial" pitchFamily="34" charset="0"/>
              </a:rPr>
              <a:t>Гласника)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x-none" sz="1800" i="1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altLang="zh-CN" sz="1800" dirty="0">
                <a:latin typeface="Arial" charset="0"/>
                <a:cs typeface="Arial" charset="0"/>
              </a:rPr>
              <a:t>Као библиотекар у Народној библиотеци у Београду, Новаковић је од 1869. године свакодневно радио на пописивању грађе</a:t>
            </a:r>
            <a:endParaRPr lang="x-none" altLang="zh-CN" sz="1800" dirty="0">
              <a:latin typeface="Arial" charset="0"/>
              <a:cs typeface="Arial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Latn-CS" sz="1800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Био је управник Народног музеја од 1872. године</a:t>
            </a:r>
            <a:endParaRPr lang="sr-Latn-RS" sz="1800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Стојан Новаковић започиње библиографски рад још 1865. године у свом часопису </a:t>
            </a:r>
            <a:r>
              <a:rPr lang="sr-Cyrl-CS" altLang="zh-CN" sz="1800" i="1" dirty="0">
                <a:latin typeface="Arial" pitchFamily="34" charset="0"/>
                <a:cs typeface="Arial" pitchFamily="34" charset="0"/>
              </a:rPr>
              <a:t>Вила - </a:t>
            </a:r>
            <a:r>
              <a:rPr lang="x-none" altLang="zh-CN" sz="1800" dirty="0">
                <a:latin typeface="Arial" pitchFamily="34" charset="0"/>
                <a:cs typeface="Arial" pitchFamily="34" charset="0"/>
              </a:rPr>
              <a:t>б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иблиографски првенац,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у рубрици 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под насловом </a:t>
            </a:r>
            <a:r>
              <a:rPr lang="x-none" sz="1800" i="1" dirty="0">
                <a:latin typeface="Arial" pitchFamily="34" charset="0"/>
                <a:cs typeface="Arial" pitchFamily="34" charset="0"/>
              </a:rPr>
              <a:t>Књижевност; 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Новаковић доноси текућу библиографију, а све српске књиге је после унео у </a:t>
            </a:r>
            <a:r>
              <a:rPr lang="x-none" sz="1800" i="1" dirty="0">
                <a:latin typeface="Arial" pitchFamily="34" charset="0"/>
                <a:cs typeface="Arial" pitchFamily="34" charset="0"/>
              </a:rPr>
              <a:t>Српску библијографију</a:t>
            </a:r>
          </a:p>
          <a:p>
            <a:pPr marL="27432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x-none" sz="2400" i="1" dirty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spcBef>
                <a:spcPts val="0"/>
              </a:spcBef>
              <a:buNone/>
              <a:defRPr/>
            </a:pPr>
            <a:endParaRPr lang="en-US" altLang="zh-CN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None/>
              <a:defRPr/>
            </a:pPr>
            <a:endParaRPr lang="sr-Cyrl-CS" altLang="zh-CN" sz="2400" dirty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endParaRPr lang="en-US" altLang="zh-CN" sz="2400" i="1" u="sng" dirty="0">
              <a:latin typeface="Arial" pitchFamily="34" charset="0"/>
              <a:cs typeface="Arial" pitchFamily="34" charset="0"/>
            </a:endParaRPr>
          </a:p>
          <a:p>
            <a:endParaRPr lang="sr-Latn-C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D8A89-D446-4F78-8E17-4BCD72C80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algn="ctr"/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ИСТОРИЈА БИБЛИОГРАФИЈЕ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4BE65-0AC8-435B-B9FB-48CF1B259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59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Хронолошки региструје, показује и оцењује оно суштинско што је у врло дугом временском току и распону учињено у оквирима библиографије уопште.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Теорија библиографије се темељи на неким битним судовима историје библиографије, на ономе што је већ и време означило и потврдило као егзактно и проверено.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Такође, историја библиографије указује и на оно што је остало и важеће у библиографској пракси, па се преноси као заједничка баштина истраживача, које одмах утемељујемо у будућа истраживања.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Имајући у виду два принципа – прегледност и хронолошки ред, историја библиографије тако на најбољи начин показује континуитет у библиографском раду, утврђује најзначајније токове и појаве, уочава библиографске методе који су у разним временима примењивани, истиче појединце који су дали властите доприносе у развоју и афирмацији библиографије; она такође указује и на слабости и пропусте који су се неминовно јављали у библиографској пракси.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Историја библиографије непосредно или посредно преноси ранија искуства, како би она могла бити од користи савременим и будућим корисницима библиографије.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1964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8600"/>
            <a:ext cx="8991600" cy="6477000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Намера му је била да у </a:t>
            </a:r>
            <a:r>
              <a:rPr lang="x-none" sz="1800" i="1" dirty="0">
                <a:latin typeface="Arial" pitchFamily="34" charset="0"/>
                <a:cs typeface="Arial" pitchFamily="34" charset="0"/>
              </a:rPr>
              <a:t>Вили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 популарише науку и уметност; описује и српске музикалије; нема одреднице - то му је била стручна вежба за израду животног дела</a:t>
            </a:r>
            <a:endParaRPr lang="sr-Latn-RS" sz="18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sr-Latn-RS" altLang="zh-CN" sz="18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Док уређује </a:t>
            </a:r>
            <a:r>
              <a:rPr lang="sr-Cyrl-CS" altLang="zh-CN" sz="1800" i="1" dirty="0">
                <a:latin typeface="Arial" pitchFamily="34" charset="0"/>
                <a:cs typeface="Arial" pitchFamily="34" charset="0"/>
              </a:rPr>
              <a:t>Вилу</a:t>
            </a: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 (од јануара 1865. до краја 1868. године), </a:t>
            </a:r>
            <a:r>
              <a:rPr lang="en-US" altLang="zh-CN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Новаковић је истовремено професор српског језика и књижевности у Београдској гимназији - тада долази на идеју да за школске потребе напише историју српске књижевности</a:t>
            </a:r>
          </a:p>
          <a:p>
            <a:pPr marL="27432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Latn-RS" sz="1800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Писац је </a:t>
            </a:r>
            <a:r>
              <a:rPr lang="x-none" sz="1800" b="1" i="1" dirty="0">
                <a:latin typeface="Arial" pitchFamily="34" charset="0"/>
                <a:cs typeface="Arial" pitchFamily="34" charset="0"/>
              </a:rPr>
              <a:t>Историје српске књижевности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, </a:t>
            </a:r>
            <a:r>
              <a:rPr lang="x-none" sz="1800" b="1" i="1" dirty="0">
                <a:latin typeface="Arial" pitchFamily="34" charset="0"/>
                <a:cs typeface="Arial" pitchFamily="34" charset="0"/>
              </a:rPr>
              <a:t>Српске библијографије за новију књижевност : 1741-1867</a:t>
            </a:r>
            <a:r>
              <a:rPr lang="x-none" sz="1800" i="1" dirty="0">
                <a:latin typeface="Arial" pitchFamily="34" charset="0"/>
                <a:cs typeface="Arial" pitchFamily="34" charset="0"/>
              </a:rPr>
              <a:t>, </a:t>
            </a:r>
            <a:r>
              <a:rPr lang="x-none" sz="1800" b="1" i="1" dirty="0">
                <a:latin typeface="Arial" pitchFamily="34" charset="0"/>
                <a:cs typeface="Arial" pitchFamily="34" charset="0"/>
              </a:rPr>
              <a:t>Српске и хрватске текуће библиографије : 1868-1876.</a:t>
            </a:r>
          </a:p>
          <a:p>
            <a:pPr marL="27432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x-none" sz="1800" i="1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У уводу своје </a:t>
            </a:r>
            <a:r>
              <a:rPr lang="x-none" sz="1800" i="1" dirty="0">
                <a:latin typeface="Arial" pitchFamily="34" charset="0"/>
                <a:cs typeface="Arial" pitchFamily="34" charset="0"/>
              </a:rPr>
              <a:t>Историје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 Новаковић напомиње да без потпуне и удесне библиографије не може да се напише историја књижевности; током 1867. године интензивно прикупља библиографску грађу</a:t>
            </a:r>
          </a:p>
          <a:p>
            <a:pPr marL="27432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x-none" sz="1800" i="1" dirty="0">
                <a:latin typeface="Arial" pitchFamily="34" charset="0"/>
                <a:cs typeface="Arial" pitchFamily="34" charset="0"/>
              </a:rPr>
              <a:t>Библијографија 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садржи српске књиге штампане од 1741. године и током 1867. године, а текућа библиографија српска и хрватска почиње описом књига објављених у току 1868. године</a:t>
            </a:r>
          </a:p>
          <a:p>
            <a:pPr marL="27432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endParaRPr lang="sr-Latn-CS" sz="16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00800"/>
          </a:xfrm>
        </p:spPr>
        <p:txBody>
          <a:bodyPr/>
          <a:lstStyle/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Рукопис</a:t>
            </a:r>
            <a:r>
              <a:rPr lang="sr-Cyrl-C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CS" altLang="zh-CN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Библијографије</a:t>
            </a:r>
            <a:r>
              <a:rPr lang="sr-Cyrl-C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C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Новаковић је завршио јануара 1868. године, а књига је штампана у </a:t>
            </a:r>
            <a:r>
              <a:rPr lang="sr-Cyrl-C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Београду 1869. године </a:t>
            </a:r>
            <a:r>
              <a:rPr lang="sr-Cyrl-C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под насловом </a:t>
            </a:r>
            <a:r>
              <a:rPr lang="sr-Cyrl-CS" altLang="zh-CN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Српска библијографија за новију књижевност : 1741-1867</a:t>
            </a:r>
            <a:endParaRPr lang="en-US" altLang="zh-CN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r-Cyrl-C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Зашто </a:t>
            </a:r>
            <a:r>
              <a:rPr lang="sr-Cyrl-C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1741-1867?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sr-Cyrl-C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1741. - </a:t>
            </a:r>
            <a:r>
              <a:rPr lang="sr-Cyrl-C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време штампања </a:t>
            </a:r>
            <a:r>
              <a:rPr lang="sr-Cyrl-CS" altLang="zh-CN" sz="2000" u="sng" dirty="0">
                <a:latin typeface="Arial" panose="020B0604020202020204" pitchFamily="34" charset="0"/>
                <a:cs typeface="Arial" panose="020B0604020202020204" pitchFamily="34" charset="0"/>
              </a:rPr>
              <a:t>прве српске књиге, </a:t>
            </a:r>
            <a:r>
              <a:rPr lang="sr-Cyrl-CS" altLang="zh-CN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Жефаровићеве</a:t>
            </a:r>
            <a:r>
              <a:rPr lang="sr-Cyrl-C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CS" altLang="zh-CN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Стематографије</a:t>
            </a:r>
            <a:r>
              <a:rPr lang="sr-Cyrl-C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2000" dirty="0">
                <a:latin typeface="Arial" panose="020B0604020202020204" pitchFamily="34" charset="0"/>
                <a:cs typeface="Arial" pitchFamily="34" charset="0"/>
              </a:rPr>
              <a:t>(није знао за илустровани </a:t>
            </a:r>
            <a:r>
              <a:rPr lang="x-none" sz="2000" i="1" dirty="0">
                <a:latin typeface="Arial" panose="020B0604020202020204" pitchFamily="34" charset="0"/>
                <a:cs typeface="Arial" pitchFamily="34" charset="0"/>
              </a:rPr>
              <a:t>Календар</a:t>
            </a:r>
            <a:r>
              <a:rPr lang="x-none" sz="2000" dirty="0">
                <a:latin typeface="Arial" panose="020B0604020202020204" pitchFamily="34" charset="0"/>
                <a:cs typeface="Arial" pitchFamily="34" charset="0"/>
              </a:rPr>
              <a:t> из 1719. године)</a:t>
            </a:r>
            <a:endParaRPr lang="sr-Cyrl-CS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sr-Cyrl-C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12. март 1868. године -</a:t>
            </a:r>
            <a:r>
              <a:rPr lang="sr-Cyrl-C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скинута је позната забрана Вукове графије и правописа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sr-Cyrl-C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x-none" sz="2000" dirty="0">
                <a:latin typeface="Arial" panose="020B0604020202020204" pitchFamily="34" charset="0"/>
                <a:cs typeface="Arial" pitchFamily="34" charset="0"/>
              </a:rPr>
              <a:t>Ретроспективна библиографија завршава у ствари текућом библиографијом (за 1867. годину), јер је желео да заокружи један период и да ретроспективна библиографија буде целина, списак књига штампаних предвуковском графијом и ортографијом</a:t>
            </a:r>
            <a:endParaRPr lang="sr-Latn-CS" sz="2000" dirty="0">
              <a:latin typeface="Arial" panose="020B0604020202020204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sr-Cyrl-C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Имао је два ослонца и два угледа: из Шафарикове </a:t>
            </a:r>
            <a:r>
              <a:rPr lang="x-none" sz="2000" i="1" dirty="0">
                <a:latin typeface="Arial" pitchFamily="34" charset="0"/>
                <a:cs typeface="Arial" pitchFamily="34" charset="0"/>
              </a:rPr>
              <a:t>Историје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(1865. год.) црпи библиографску грађу, а од Даничића и грађу и начин библиографске обраде</a:t>
            </a: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sr-Cyrl-C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sr-Cyrl-C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sr-Cyrl-C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sr-Latn-C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C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3246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За разлику од Шафарика који је писао библиографију у оквиру историје књижевности, Новаковић је то радио због писања историје књижевности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Поновљена издања Шафарик бележи у оквиру напомене под истом одредницом, а Новаковић их води као засебне јединице у години када су изашле</a:t>
            </a:r>
          </a:p>
          <a:p>
            <a:pPr algn="just">
              <a:buFont typeface="Wingdings" pitchFamily="2" charset="2"/>
              <a:buChar char="Ø"/>
            </a:pPr>
            <a:endParaRPr lang="sr-Latn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Такође, Новаковић наводи да су му извори били Народна библиотека, као и библиотеке Друштва српске словесности и Српског ученог друштва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Практични поступак описа књига и периодике научио је на примерима Даничићева описа српских и хрватских књига у </a:t>
            </a:r>
            <a:r>
              <a:rPr lang="x-none" sz="2000" i="1" dirty="0">
                <a:latin typeface="Arial" pitchFamily="34" charset="0"/>
                <a:cs typeface="Arial" pitchFamily="34" charset="0"/>
              </a:rPr>
              <a:t>Гласнику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2000" i="1" dirty="0">
                <a:latin typeface="Arial" pitchFamily="34" charset="0"/>
                <a:cs typeface="Arial" pitchFamily="34" charset="0"/>
              </a:rPr>
              <a:t>Друштва српске словесности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, али је теоријски приступ сигурно темељио на радовима страних научника и стручњака (имао је при руци најмодерније европске библиотечке и библиографске приручнике)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0658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Књиге је описивао </a:t>
            </a:r>
            <a:r>
              <a:rPr lang="x-none" sz="2000" b="1" u="sng" dirty="0">
                <a:latin typeface="Arial" pitchFamily="34" charset="0"/>
                <a:cs typeface="Arial" pitchFamily="34" charset="0"/>
              </a:rPr>
              <a:t>de visu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, па је велики део примарна библиографија  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За секундарне изворе обавезно наводи у напомени одакле су; од Шафарика је најчешће узимао напомене и дела старијег датума штампања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За Новаковића је српска књига само она која је писана српским језиком без обзира ко ју је написао; није унео ниједно дело које су Срби написали на страним језицима</a:t>
            </a:r>
          </a:p>
          <a:p>
            <a:pPr algn="just">
              <a:buFont typeface="Wingdings" pitchFamily="2" charset="2"/>
              <a:buChar char="Ø"/>
            </a:pPr>
            <a:endParaRPr lang="sr-Latn-RS" altLang="zh-CN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Новаковић у предговору (</a:t>
            </a:r>
            <a:r>
              <a:rPr lang="sr-Cyrl-CS" altLang="zh-CN" sz="2000" b="1" i="1" dirty="0">
                <a:latin typeface="Arial" pitchFamily="34" charset="0"/>
                <a:cs typeface="Arial" pitchFamily="34" charset="0"/>
              </a:rPr>
              <a:t>О овом дјелу)</a:t>
            </a: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 износи своју теорију библиографије</a:t>
            </a:r>
            <a:r>
              <a:rPr lang="sr-Latn-CS" altLang="zh-CN" sz="2000" dirty="0">
                <a:latin typeface="Arial" pitchFamily="34" charset="0"/>
                <a:cs typeface="Arial" pitchFamily="34" charset="0"/>
              </a:rPr>
              <a:t> -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о потреби, функцији, значају, правилима, особинама, захтевима и свим битним елементима и изворима библиографије као науке или научне дисциплине</a:t>
            </a:r>
            <a:r>
              <a:rPr lang="sr-Latn-CS" sz="2000" dirty="0">
                <a:latin typeface="Arial" pitchFamily="34" charset="0"/>
                <a:cs typeface="Arial" pitchFamily="34" charset="0"/>
              </a:rPr>
              <a:t>,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и наводи ко се све пре њега бавио библиографијом (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дотиче се историје српске библиографије колико је тада знао и умео) </a:t>
            </a:r>
          </a:p>
          <a:p>
            <a:pPr algn="just">
              <a:buFont typeface="Wingdings" pitchFamily="2" charset="2"/>
              <a:buChar char="Ø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4008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altLang="zh-CN" sz="1800" u="sng" dirty="0">
                <a:latin typeface="Arial" pitchFamily="34" charset="0"/>
                <a:cs typeface="Arial" pitchFamily="34" charset="0"/>
              </a:rPr>
              <a:t>Такође, у предговору наводи своје библиографске принципе и основне методе</a:t>
            </a: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:</a:t>
            </a:r>
            <a:endParaRPr lang="sr-Latn-CS" altLang="zh-CN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en-US" altLang="zh-CN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1.библиографија у функцији историје књижевности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2.</a:t>
            </a:r>
            <a:r>
              <a:rPr lang="x-none" altLang="zh-CN" sz="1800" dirty="0">
                <a:latin typeface="Arial" pitchFamily="34" charset="0"/>
                <a:cs typeface="Arial" pitchFamily="34" charset="0"/>
              </a:rPr>
              <a:t>г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рађу је распоредио </a:t>
            </a:r>
            <a:r>
              <a:rPr lang="x-none" sz="1800" u="sng" dirty="0">
                <a:latin typeface="Arial" pitchFamily="34" charset="0"/>
                <a:cs typeface="Arial" pitchFamily="34" charset="0"/>
              </a:rPr>
              <a:t>хронолошки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, а допунио помоћу </a:t>
            </a:r>
            <a:r>
              <a:rPr lang="x-none" sz="1800" u="sng" dirty="0">
                <a:latin typeface="Arial" pitchFamily="34" charset="0"/>
                <a:cs typeface="Arial" pitchFamily="34" charset="0"/>
              </a:rPr>
              <a:t>регистара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 (прегледом по струкама и именима писаца), јер се само помоћу хронологије може очевидно и непосредно посматрати раст књижевне продукције</a:t>
            </a:r>
            <a:endParaRPr lang="sr-Cyrl-CS" altLang="zh-CN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3.принцип “de visu” описивања,  пресликавања насловне стране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4.принцип класификације библиографске грађе - преглед по струкама је израђен на основу главне класификационе поделе (четири основне скупине) и то: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altLang="zh-CN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sr-Cyrl-CS" altLang="zh-CN" sz="1800" b="1" u="sng" dirty="0">
                <a:latin typeface="Arial" pitchFamily="34" charset="0"/>
                <a:cs typeface="Arial" pitchFamily="34" charset="0"/>
              </a:rPr>
              <a:t>уметност</a:t>
            </a:r>
            <a:r>
              <a:rPr lang="sr-Cyrl-CS" altLang="zh-CN" sz="1800" b="1" dirty="0">
                <a:latin typeface="Arial" pitchFamily="34" charset="0"/>
                <a:cs typeface="Arial" pitchFamily="34" charset="0"/>
              </a:rPr>
              <a:t>: 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песничко прорашће, слободно песништво, вјера</a:t>
            </a:r>
            <a:endParaRPr lang="sr-Cyrl-CS" altLang="zh-CN" sz="18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sr-Cyrl-CS" altLang="zh-CN" sz="1800" b="1" u="sng" dirty="0">
                <a:latin typeface="Arial" pitchFamily="34" charset="0"/>
                <a:cs typeface="Arial" pitchFamily="34" charset="0"/>
              </a:rPr>
              <a:t>смијешана издања</a:t>
            </a:r>
            <a:r>
              <a:rPr lang="sr-Cyrl-CS" altLang="zh-CN" sz="1800" b="1" dirty="0">
                <a:latin typeface="Arial" pitchFamily="34" charset="0"/>
                <a:cs typeface="Arial" pitchFamily="34" charset="0"/>
              </a:rPr>
              <a:t>: 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календари, збирке, забавне новине, разне беседе и библиографске ситнице и публикације</a:t>
            </a:r>
            <a:endParaRPr lang="sr-Cyrl-CS" altLang="zh-CN" sz="18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sr-Cyrl-CS" altLang="zh-CN" sz="1800" b="1" u="sng" dirty="0">
                <a:latin typeface="Arial" pitchFamily="34" charset="0"/>
                <a:cs typeface="Arial" pitchFamily="34" charset="0"/>
              </a:rPr>
              <a:t>наука</a:t>
            </a:r>
            <a:r>
              <a:rPr lang="sr-Cyrl-CS" altLang="zh-CN" sz="1800" b="1" dirty="0">
                <a:latin typeface="Arial" pitchFamily="34" charset="0"/>
                <a:cs typeface="Arial" pitchFamily="34" charset="0"/>
              </a:rPr>
              <a:t>:</a:t>
            </a:r>
            <a:r>
              <a:rPr lang="x-none" altLang="zh-CN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историја науке, јестаствене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 (природне)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 науке, психолошке науке</a:t>
            </a:r>
            <a:r>
              <a:rPr lang="sr-Cyrl-CS" altLang="zh-CN" sz="1800" b="1" dirty="0">
                <a:latin typeface="Arial" pitchFamily="34" charset="0"/>
                <a:cs typeface="Arial" pitchFamily="34" charset="0"/>
              </a:rPr>
              <a:t>  </a:t>
            </a:r>
            <a:endParaRPr lang="sr-Cyrl-CS" altLang="zh-CN" sz="1800" b="1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sr-Cyrl-CS" altLang="zh-CN" sz="1800" b="1" u="sng" dirty="0">
                <a:latin typeface="Arial" pitchFamily="34" charset="0"/>
                <a:cs typeface="Arial" pitchFamily="34" charset="0"/>
              </a:rPr>
              <a:t>поука</a:t>
            </a:r>
            <a:endParaRPr lang="sr-Cyrl-CS" altLang="zh-CN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Arial" pitchFamily="34" charset="0"/>
              <a:buChar char="•"/>
            </a:pPr>
            <a:endParaRPr lang="sr-Latn-RS" altLang="zh-CN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у оквиру ових основних скупина формирано је </a:t>
            </a:r>
            <a:r>
              <a:rPr lang="sr-Cyrl-CS" altLang="zh-CN" sz="1800" b="1" dirty="0">
                <a:latin typeface="Arial" pitchFamily="34" charset="0"/>
                <a:cs typeface="Arial" pitchFamily="34" charset="0"/>
              </a:rPr>
              <a:t>више група и подгрупа према класификацији наука </a:t>
            </a: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коју је (како сам наводи у фусноти) преузео од Милана Кујунџића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 Абердара, професора фило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с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офије на Великој школи</a:t>
            </a:r>
          </a:p>
          <a:p>
            <a:endParaRPr lang="sr-Latn-CS" sz="1800" dirty="0"/>
          </a:p>
        </p:txBody>
      </p:sp>
    </p:spTree>
    <p:extLst>
      <p:ext uri="{BB962C8B-B14F-4D97-AF65-F5344CB8AC3E}">
        <p14:creationId xmlns:p14="http://schemas.microsoft.com/office/powerpoint/2010/main" val="15724991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6294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None/>
            </a:pP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5.објашњава врсту и број регистара који се дају уз библиографију</a:t>
            </a:r>
            <a:r>
              <a:rPr lang="sr-Cyrl-CS" altLang="zh-CN" sz="1800" i="1" dirty="0">
                <a:latin typeface="Arial" pitchFamily="34" charset="0"/>
                <a:cs typeface="Arial" pitchFamily="34" charset="0"/>
              </a:rPr>
              <a:t>: 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sr-Cyrl-CS" altLang="zh-CN" sz="1800" b="1" i="1" dirty="0">
                <a:latin typeface="Arial" pitchFamily="34" charset="0"/>
                <a:cs typeface="Arial" pitchFamily="34" charset="0"/>
              </a:rPr>
              <a:t>Именски регистар аутора</a:t>
            </a: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sr-Cyrl-CS" altLang="zh-CN" sz="1800" b="1" i="1" dirty="0">
                <a:latin typeface="Arial" pitchFamily="34" charset="0"/>
                <a:cs typeface="Arial" pitchFamily="34" charset="0"/>
              </a:rPr>
              <a:t>Регистар наслова</a:t>
            </a:r>
            <a:r>
              <a:rPr lang="sr-Cyrl-CS" altLang="zh-CN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 </a:t>
            </a:r>
            <a:endParaRPr lang="sr-Cyrl-CS" altLang="zh-CN" sz="1800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sr-Cyrl-CS" altLang="zh-CN" sz="1800" b="1" i="1" dirty="0">
                <a:latin typeface="Arial" pitchFamily="34" charset="0"/>
                <a:cs typeface="Arial" pitchFamily="34" charset="0"/>
              </a:rPr>
              <a:t>Регистар издавача, мецена</a:t>
            </a:r>
            <a:r>
              <a:rPr lang="sr-Cyrl-CS" altLang="zh-CN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и сл.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 </a:t>
            </a:r>
            <a:endParaRPr lang="ru-RU" altLang="zh-CN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ru-RU" altLang="zh-CN" sz="1800" dirty="0">
                <a:latin typeface="Arial" pitchFamily="34" charset="0"/>
                <a:cs typeface="Arial" pitchFamily="34" charset="0"/>
              </a:rPr>
              <a:t>6.посебан значај </a:t>
            </a: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даје </a:t>
            </a:r>
            <a:r>
              <a:rPr lang="ru-RU" altLang="zh-CN" sz="1800" dirty="0">
                <a:latin typeface="Arial" pitchFamily="34" charset="0"/>
                <a:cs typeface="Arial" pitchFamily="34" charset="0"/>
              </a:rPr>
              <a:t>“биљешкама” – </a:t>
            </a:r>
            <a:r>
              <a:rPr lang="ru-RU" altLang="zh-CN" sz="1800" b="1" dirty="0">
                <a:latin typeface="Arial" pitchFamily="34" charset="0"/>
                <a:cs typeface="Arial" pitchFamily="34" charset="0"/>
              </a:rPr>
              <a:t>анотацијама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ru-RU" altLang="zh-CN" sz="1800" b="1" dirty="0">
                <a:latin typeface="Arial" pitchFamily="34" charset="0"/>
                <a:cs typeface="Arial" pitchFamily="34" charset="0"/>
              </a:rPr>
              <a:t> </a:t>
            </a:r>
            <a:endParaRPr lang="sr-Cyrl-CS" altLang="zh-CN" sz="18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7.указује на нарочити значај </a:t>
            </a:r>
            <a:r>
              <a:rPr lang="sr-Cyrl-CS" altLang="zh-CN" sz="1800" b="1" dirty="0">
                <a:latin typeface="Arial" pitchFamily="34" charset="0"/>
                <a:cs typeface="Arial" pitchFamily="34" charset="0"/>
              </a:rPr>
              <a:t>садржинске обраде прилога у периодици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endParaRPr lang="ru-RU" altLang="zh-CN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8.објашњава  зашто  </a:t>
            </a:r>
            <a:r>
              <a:rPr lang="sr-Cyrl-CS" altLang="zh-CN" sz="1800" i="1" dirty="0">
                <a:latin typeface="Arial" pitchFamily="34" charset="0"/>
                <a:cs typeface="Arial" pitchFamily="34" charset="0"/>
              </a:rPr>
              <a:t>Библи</a:t>
            </a:r>
            <a:r>
              <a:rPr lang="en-US" altLang="zh-CN" sz="1800" i="1" dirty="0">
                <a:latin typeface="Arial" pitchFamily="34" charset="0"/>
                <a:cs typeface="Arial" pitchFamily="34" charset="0"/>
              </a:rPr>
              <a:t>j</a:t>
            </a:r>
            <a:r>
              <a:rPr lang="sr-Cyrl-CS" altLang="zh-CN" sz="1800" i="1" dirty="0">
                <a:latin typeface="Arial" pitchFamily="34" charset="0"/>
                <a:cs typeface="Arial" pitchFamily="34" charset="0"/>
              </a:rPr>
              <a:t>ографија</a:t>
            </a: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 обухвата  само  период </a:t>
            </a:r>
            <a:r>
              <a:rPr lang="ru-RU" altLang="zh-CN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од 1741. до 1867. године, 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да србуље није унео у библиографију јер су посебна целина, те да је хрватску библиографију тешко радити из Београда, а Кукуљ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еви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ћ је то већ добро урадио</a:t>
            </a:r>
            <a:endParaRPr lang="en-US" sz="1800" dirty="0">
              <a:latin typeface="Arial" pitchFamily="34" charset="0"/>
              <a:ea typeface="华文楷体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9.објашњава начин и елементе библиографског описа, полазећи од поштовања правила дословног пресликавања насловне стране: </a:t>
            </a:r>
            <a:r>
              <a:rPr lang="sr-Cyrl-CS" altLang="zh-CN" sz="1800" b="1" dirty="0">
                <a:latin typeface="Arial" pitchFamily="34" charset="0"/>
                <a:cs typeface="Arial" pitchFamily="34" charset="0"/>
              </a:rPr>
              <a:t>аутор и стварни наслов записани су језиком и писмом оригинала</a:t>
            </a:r>
            <a:endParaRPr lang="sr-Cyrl-CS" altLang="zh-CN" sz="1800" dirty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10.наводи да је користио искуства домаћих и страних аутора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 пре свега, изводе из </a:t>
            </a:r>
            <a:r>
              <a:rPr lang="sr-Cyrl-CS" altLang="zh-CN" sz="1800" i="1" dirty="0">
                <a:latin typeface="Arial" pitchFamily="34" charset="0"/>
                <a:cs typeface="Arial" pitchFamily="34" charset="0"/>
              </a:rPr>
              <a:t>Историје српске књижевности</a:t>
            </a: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 Павла Јосифа Шафарика (објављене 1865), а од  Ђуре Даничића преузео је  начин библиографске обраде књига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sr-Cyrl-CS" altLang="zh-CN" sz="1800" dirty="0">
                <a:latin typeface="Arial" pitchFamily="34" charset="0"/>
                <a:cs typeface="Arial" pitchFamily="34" charset="0"/>
              </a:rPr>
              <a:t>од страних аутора користио је  методолошки приступ у изради библиографије </a:t>
            </a:r>
            <a:endParaRPr lang="en-US" sz="1800" dirty="0">
              <a:latin typeface="Arial" pitchFamily="34" charset="0"/>
              <a:ea typeface="华文楷体"/>
              <a:cs typeface="Arial" pitchFamily="34" charset="0"/>
            </a:endParaRPr>
          </a:p>
          <a:p>
            <a:endParaRPr lang="sr-Latn-CS" sz="1600" dirty="0"/>
          </a:p>
        </p:txBody>
      </p:sp>
    </p:spTree>
    <p:extLst>
      <p:ext uri="{BB962C8B-B14F-4D97-AF65-F5344CB8AC3E}">
        <p14:creationId xmlns:p14="http://schemas.microsoft.com/office/powerpoint/2010/main" val="19416412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Завршавајући свој предговор библиографији, Новаковић се обраћа читаоцима са молбом да му помогну у допуњавању ове библиографије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altLang="zh-CN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x-none" sz="2000" b="1" i="1" u="sng" dirty="0">
                <a:latin typeface="Arial" pitchFamily="34" charset="0"/>
                <a:cs typeface="Arial" pitchFamily="34" charset="0"/>
              </a:rPr>
              <a:t>Предговор</a:t>
            </a:r>
            <a:r>
              <a:rPr lang="x-none" sz="2000" u="sng" dirty="0">
                <a:latin typeface="Arial" pitchFamily="34" charset="0"/>
                <a:cs typeface="Arial" pitchFamily="34" charset="0"/>
              </a:rPr>
              <a:t> је прва наша енциклопедија библиографског знања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sr-Cyrl-CS" altLang="zh-CN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Убрзо су уследили први прикази и прве допуне овог библиографског дела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altLang="zh-CN" sz="20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Од 1872.  до 1892. године приказе је објавило  девет аутора</a:t>
            </a:r>
            <a:r>
              <a:rPr lang="ru-RU" altLang="zh-CN" sz="2000" dirty="0">
                <a:latin typeface="Arial" pitchFamily="34" charset="0"/>
                <a:cs typeface="Arial" pitchFamily="34" charset="0"/>
              </a:rPr>
              <a:t>, а међу њима и </a:t>
            </a: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три угледна аутора Павел Аполонович Ровински, Луј Леже и Ватрослав Јагић</a:t>
            </a:r>
            <a:endParaRPr lang="en-US" sz="2000" dirty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Latn-RS" altLang="zh-CN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Међу првим приказима </a:t>
            </a:r>
            <a:r>
              <a:rPr lang="sr-Cyrl-CS" altLang="zh-CN" sz="2000" i="1" dirty="0">
                <a:latin typeface="Arial" pitchFamily="34" charset="0"/>
                <a:cs typeface="Arial" pitchFamily="34" charset="0"/>
              </a:rPr>
              <a:t>Српске библијографије</a:t>
            </a: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 је рецензија </a:t>
            </a:r>
            <a:r>
              <a:rPr lang="sr-Cyrl-CS" altLang="zh-CN" sz="2000" b="1" dirty="0">
                <a:latin typeface="Arial" pitchFamily="34" charset="0"/>
                <a:cs typeface="Arial" pitchFamily="34" charset="0"/>
              </a:rPr>
              <a:t>Павела Аполоновича Ровинског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altLang="zh-CN" sz="20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altLang="zh-CN" sz="2000" b="1" dirty="0">
                <a:latin typeface="Arial" pitchFamily="34" charset="0"/>
                <a:cs typeface="Arial" pitchFamily="34" charset="0"/>
              </a:rPr>
              <a:t>Луј Леже</a:t>
            </a: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 објављује приказ 17. јула 1869. године, у париском часопису </a:t>
            </a:r>
            <a:r>
              <a:rPr lang="sr-Cyrl-CS" altLang="zh-CN" sz="2000" i="1" dirty="0">
                <a:latin typeface="Arial" pitchFamily="34" charset="0"/>
                <a:cs typeface="Arial" pitchFamily="34" charset="0"/>
              </a:rPr>
              <a:t>Revue critique d’historie et de litterature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sr-Cyrl-CS" altLang="zh-CN" sz="2000" i="1" dirty="0">
                <a:latin typeface="Arial" pitchFamily="34" charset="0"/>
                <a:cs typeface="Arial" pitchFamily="34" charset="0"/>
              </a:rPr>
              <a:t> 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Трећа значајна критика Новаковићеве библиографије уследила је 1870. године од стране </a:t>
            </a:r>
            <a:r>
              <a:rPr lang="sr-Cyrl-CS" altLang="zh-CN" sz="2000" b="1" dirty="0">
                <a:latin typeface="Arial" pitchFamily="34" charset="0"/>
                <a:cs typeface="Arial" pitchFamily="34" charset="0"/>
              </a:rPr>
              <a:t>Ватрослава Јагића</a:t>
            </a: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  </a:t>
            </a:r>
            <a:endParaRPr lang="sr-Cyrl-CS" sz="2000" dirty="0"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endParaRPr lang="sr-Latn-CS" sz="2000" dirty="0"/>
          </a:p>
        </p:txBody>
      </p:sp>
    </p:spTree>
    <p:extLst>
      <p:ext uri="{BB962C8B-B14F-4D97-AF65-F5344CB8AC3E}">
        <p14:creationId xmlns:p14="http://schemas.microsoft.com/office/powerpoint/2010/main" val="5808890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381000"/>
            <a:ext cx="8915400" cy="6248400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altLang="zh-CN" sz="2000" i="1" dirty="0">
                <a:latin typeface="Arial" pitchFamily="34" charset="0"/>
                <a:cs typeface="Arial" pitchFamily="34" charset="0"/>
              </a:rPr>
              <a:t>Библијографија</a:t>
            </a:r>
            <a:r>
              <a:rPr lang="ru-RU" altLang="zh-CN" sz="2000" dirty="0">
                <a:latin typeface="Arial" pitchFamily="34" charset="0"/>
                <a:cs typeface="Arial" pitchFamily="34" charset="0"/>
              </a:rPr>
              <a:t> је и</a:t>
            </a: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зрађена по принципима </a:t>
            </a:r>
            <a:r>
              <a:rPr lang="x-none" sz="2000" b="1" dirty="0">
                <a:latin typeface="Arial" pitchFamily="34" charset="0"/>
                <a:cs typeface="Arial" pitchFamily="34" charset="0"/>
              </a:rPr>
              <a:t>ретроспективне исцрпне анотиране националне библиографије</a:t>
            </a: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sr-Cyrl-CS" altLang="zh-CN" sz="2000" b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Новаковић је </a:t>
            </a:r>
            <a:r>
              <a:rPr lang="x-none" sz="2000" u="sng" dirty="0">
                <a:latin typeface="Arial" pitchFamily="34" charset="0"/>
                <a:cs typeface="Arial" pitchFamily="34" charset="0"/>
              </a:rPr>
              <a:t>описао 3.291 јединицу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(218 из 18. века, а 3.073 из 19. века),</a:t>
            </a: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 распоређену </a:t>
            </a:r>
            <a:r>
              <a:rPr lang="sr-Cyrl-CS" altLang="zh-CN" sz="2000" b="1" dirty="0">
                <a:latin typeface="Arial" pitchFamily="34" charset="0"/>
                <a:cs typeface="Arial" pitchFamily="34" charset="0"/>
              </a:rPr>
              <a:t>хронолошки</a:t>
            </a:r>
          </a:p>
          <a:p>
            <a:pPr algn="just">
              <a:buNone/>
            </a:pPr>
            <a:endParaRPr lang="x-none" sz="2000" b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Основ националног библиографског принципа за њега је језик и писмо (само књиге на српском језику ћириличним словима штампане без обзира на територију)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None/>
              <a:defRPr/>
            </a:pPr>
            <a:endParaRPr lang="sr-Cyrl-CS" altLang="zh-CN" sz="20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sr-Cyrl-CS" altLang="zh-CN" sz="2000" b="1" dirty="0">
                <a:latin typeface="Arial" pitchFamily="34" charset="0"/>
                <a:cs typeface="Arial" pitchFamily="34" charset="0"/>
              </a:rPr>
              <a:t>Обухвата  књиге и периодичне публикације </a:t>
            </a: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као што су: новине, часописи и календари</a:t>
            </a:r>
            <a:endParaRPr lang="sr-Cyrl-CS" altLang="zh-CN" sz="2000" b="1" dirty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endParaRPr lang="en-US" altLang="zh-CN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altLang="zh-CN" sz="2000" u="sng" dirty="0">
                <a:latin typeface="Arial" pitchFamily="34" charset="0"/>
                <a:cs typeface="Arial" pitchFamily="34" charset="0"/>
              </a:rPr>
              <a:t>Одредница</a:t>
            </a:r>
            <a:r>
              <a:rPr lang="sr-Cyrl-CS" altLang="zh-CN" sz="20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altLang="zh-CN" sz="2000" u="sng" dirty="0">
                <a:latin typeface="Arial" pitchFamily="34" charset="0"/>
                <a:cs typeface="Arial" pitchFamily="34" charset="0"/>
              </a:rPr>
              <a:t>је</a:t>
            </a: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 презиме и име писца али и име преводиоца, приређивача и прерађивача ако је Србин; </a:t>
            </a:r>
            <a:r>
              <a:rPr lang="x-none" sz="2000" u="sng" dirty="0">
                <a:latin typeface="Arial" pitchFamily="34" charset="0"/>
                <a:cs typeface="Arial" pitchFamily="34" charset="0"/>
              </a:rPr>
              <a:t>појављује се у три облика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514350" indent="-514350" algn="just">
              <a:buAutoNum type="arabicPeriod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индивидуални аутор</a:t>
            </a:r>
          </a:p>
          <a:p>
            <a:pPr marL="514350" indent="-514350" algn="just">
              <a:buAutoNum type="arabicPeriod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стварна одредница или наслов дела</a:t>
            </a:r>
          </a:p>
          <a:p>
            <a:pPr marL="514350" indent="-514350" algn="just">
              <a:buAutoNum type="arabicPeriod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збирна, заједничка, општа одредница</a:t>
            </a: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endParaRPr lang="sr-Cyrl-CS" altLang="zh-CN" sz="2000" b="1" dirty="0">
              <a:latin typeface="Arial" pitchFamily="34" charset="0"/>
              <a:cs typeface="Arial" pitchFamily="34" charset="0"/>
            </a:endParaRP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/>
          <a:lstStyle/>
          <a:p>
            <a:pPr marL="514350" indent="-514350" algn="just">
              <a:buAutoNum type="arabicPeriod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Пишчево презиме и име штампа црном масном бојом и не одваја их; ако је превод, иде на преводиоца, а аутора именује или у опису или у напомени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Дело је приписивао и мецени, приређивачу, издавачу, уреднику када није утврдио писца, а понекад и када је писац јасно истакнут у опису; ако име није на насловној страни, ставља га у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угласту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заграду ( )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Latn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Део мана своје библиографије које су настале из приписивања ауторства секундарним ауторима Новаковић покушава да исправи помоћу УПУТНИХ ОДРЕДНИЦА (његов изум)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Помоћу њих жели да открије неки особити аспект ауторства једног дела: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да раз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реш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и псеудоним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да повеже приређивача и аутора дела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да обавести корисника да је одређена јединица изашла у колекцији неке издавачке куће итд.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839200" cy="6172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endParaRPr lang="sr-Latn-R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b="1" dirty="0">
                <a:latin typeface="Arial" pitchFamily="34" charset="0"/>
                <a:cs typeface="Arial" pitchFamily="34" charset="0"/>
              </a:rPr>
              <a:t>Периодику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 води на збирну одредницу (новине и календаре, а код осталих је недоследан, час на наслов, час на уредника); мана је и што их води заједно са монографским публикацијама</a:t>
            </a:r>
          </a:p>
          <a:p>
            <a:pPr algn="just"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Све јединице одштампане су </a:t>
            </a:r>
            <a:r>
              <a:rPr lang="x-none" sz="1800" u="sng" dirty="0">
                <a:latin typeface="Arial" pitchFamily="34" charset="0"/>
                <a:cs typeface="Arial" pitchFamily="34" charset="0"/>
              </a:rPr>
              <a:t>грађанском ћирилицом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, а када је било потребно убацивао је и карактеристичне словне ознаке црквене ћирилице</a:t>
            </a:r>
          </a:p>
          <a:p>
            <a:pPr algn="just"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Код индивидуалних аутора правопис одреднице је Вуков, а ако јединица почиње насловом, прва реч је отиснута масном бојом, правописом којим је књига штампана</a:t>
            </a:r>
          </a:p>
          <a:p>
            <a:pPr algn="just">
              <a:buFont typeface="Wingdings" pitchFamily="2" charset="2"/>
              <a:buChar char="Ø"/>
            </a:pPr>
            <a:endParaRPr lang="sr-Latn-R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Јединице ређа у оквиру хронолошког распореда по редоследу Вукове азбуке; све </a:t>
            </a:r>
            <a:r>
              <a:rPr lang="x-none" sz="1800" u="sng" dirty="0">
                <a:latin typeface="Arial" pitchFamily="34" charset="0"/>
                <a:cs typeface="Arial" pitchFamily="34" charset="0"/>
              </a:rPr>
              <a:t>зборнике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 је писао почетним с (сборник), а распоредио их под слово з</a:t>
            </a:r>
          </a:p>
          <a:p>
            <a:pPr algn="just"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Наслове преноси верно, по правилу; у импресуму није бележио издавача, ретко изоставља годину, редовно бележи штампарију</a:t>
            </a:r>
          </a:p>
          <a:p>
            <a:pPr algn="just"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У подручју колације педантно бележи нумерисане стране и непагиниране листове пре и после нумерације, као и римску и арапску пагинацију</a:t>
            </a:r>
          </a:p>
          <a:p>
            <a:endParaRPr lang="sr-Latn-C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04E9F-AA72-485E-86A7-0204392DA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pPr algn="ctr"/>
            <a:br>
              <a:rPr lang="sr-Cyrl-CS" sz="5400" b="1" u="sng" dirty="0">
                <a:latin typeface="Arial" pitchFamily="34" charset="0"/>
                <a:cs typeface="Arial" pitchFamily="34" charset="0"/>
              </a:rPr>
            </a:br>
            <a:r>
              <a:rPr lang="sr-Cyrl-CS" sz="3600" dirty="0">
                <a:latin typeface="Arial" pitchFamily="34" charset="0"/>
                <a:cs typeface="Arial" pitchFamily="34" charset="0"/>
              </a:rPr>
              <a:t>ПОРЕКЛО ТЕРМИНА БИБЛИОГРАФИЈА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6BC9C-9B54-40FA-A3BA-D7AAFE5FA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410199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None/>
            </a:pPr>
            <a:endParaRPr lang="sr-Cyrl-CS" sz="2400" b="1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Настао је у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 5. веку п. н. е.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од грчких речи </a:t>
            </a:r>
            <a:r>
              <a:rPr lang="sr-Latn-CS" sz="2000" b="1" i="1" dirty="0">
                <a:latin typeface="Arial" pitchFamily="34" charset="0"/>
                <a:cs typeface="Arial" pitchFamily="34" charset="0"/>
              </a:rPr>
              <a:t>biblion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=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књига и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g</a:t>
            </a:r>
            <a:r>
              <a:rPr lang="sr-Latn-CS" sz="2000" b="1" i="1" dirty="0">
                <a:latin typeface="Arial" pitchFamily="34" charset="0"/>
                <a:cs typeface="Arial" pitchFamily="34" charset="0"/>
              </a:rPr>
              <a:t>rafein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=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писати и значио је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писање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или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преписивање књига</a:t>
            </a:r>
            <a:endParaRPr lang="en-US" sz="2000" b="1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2000" b="1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Реч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библиограф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била је синоним у значењу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писац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односно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преписивач 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књига</a:t>
            </a:r>
            <a:endParaRPr lang="en-US" sz="2000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000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Ово значење задржало се до 17. века, када је библиографија почела да означава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попис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или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опис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књига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и других штампаних и рукописних текстова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Током векова – библиографски рад је обележаван разним терминима: 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каталог, индекс, регистар, библиотека, диксионар, реперториум, трезор, инвентариум, анал, тезаурус, мануел, летопис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и др.</a:t>
            </a:r>
            <a:endParaRPr lang="en-US" sz="2000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74364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7056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Ако је дело вишетомно, а пагинација се у њима наставља, то редовно бележи</a:t>
            </a:r>
          </a:p>
          <a:p>
            <a:pPr algn="just">
              <a:buFont typeface="Wingdings" pitchFamily="2" charset="2"/>
              <a:buChar char="Ø"/>
            </a:pPr>
            <a:endParaRPr lang="sr-Latn-R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Све свеске истог дела које су изашле исте године припадају једној јединици; разне свеске истог дела, изашле у разним годинама, описује сваку као засебну јединицу</a:t>
            </a:r>
          </a:p>
          <a:p>
            <a:pPr algn="just"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Тако је дошао до идеје о описивању вишетомног дела у два нивоа (није применио доследно, па има више јединица него забележених наслова)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Latn-RS" sz="2000" u="sng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u="sng" dirty="0">
                <a:latin typeface="Arial" pitchFamily="34" charset="0"/>
                <a:cs typeface="Arial" pitchFamily="34" charset="0"/>
              </a:rPr>
              <a:t>Напомене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су по садржини разнолике и обухватају све што је занимљиво да се зна о књизи: од навођења извора, обавешења до књижевно-критичког или књижевно-историјског суда о описиваним делима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Новаковић је упућивао на литературу, допуњавао опис или објашњавао садржај књиге, нотирао сва издања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Latn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Напомене су више анотација него реферат; понекад су значајан научни извор, често садрже литературу о делу на које се односе; понекад бележи и где је, у којој библиотеци књигу видео и забележио</a:t>
            </a:r>
          </a:p>
          <a:p>
            <a:pPr algn="just">
              <a:buFont typeface="Wingdings" pitchFamily="2" charset="2"/>
              <a:buChar char="Ø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За</a:t>
            </a:r>
            <a:r>
              <a:rPr lang="x-none" sz="2000" u="sng" dirty="0">
                <a:latin typeface="Arial" pitchFamily="34" charset="0"/>
                <a:cs typeface="Arial" pitchFamily="34" charset="0"/>
              </a:rPr>
              <a:t> периодику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је бележио од када до када је часопис излазио и ко је био уредник, ретко наводи њихов садржај (обично зборника)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Јединице су нумерисане на два начина: на левој маргини непрекидни низ бројева (од 1 до 3291), а са десне стране броји само јединице објављене у једној календарској години (не подудара се низ увек)</a:t>
            </a:r>
          </a:p>
          <a:p>
            <a:pPr algn="just">
              <a:buFont typeface="Wingdings" pitchFamily="2" charset="2"/>
              <a:buChar char="Ø"/>
            </a:pPr>
            <a:endParaRPr lang="sr-Latn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Описао је и неколико географских карата и атласа, као и једно музичко дело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Периодику због хронолошког распореда није описао под једним насловом и под једним бројем већ је описивао свако годиште посебно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Новаковић сам уноси 13 допуна и поправки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Посебан квалитет </a:t>
            </a:r>
            <a:r>
              <a:rPr lang="sr-Cyrl-CS" altLang="zh-CN" sz="2000" i="1" dirty="0">
                <a:latin typeface="Arial" pitchFamily="34" charset="0"/>
                <a:cs typeface="Arial" pitchFamily="34" charset="0"/>
              </a:rPr>
              <a:t>Српске библијографије</a:t>
            </a: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 су њени </a:t>
            </a:r>
            <a:r>
              <a:rPr lang="sr-Cyrl-CS" altLang="zh-CN" sz="2000" b="1" dirty="0">
                <a:latin typeface="Arial" pitchFamily="34" charset="0"/>
                <a:cs typeface="Arial" pitchFamily="34" charset="0"/>
              </a:rPr>
              <a:t>регистри:</a:t>
            </a: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 ауторски, стручни, именски (издавача, историјских личности), регистар анонима и преглед по годинама</a:t>
            </a:r>
            <a:endParaRPr lang="en-US" altLang="zh-CN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324600"/>
          </a:xfrm>
        </p:spPr>
        <p:txBody>
          <a:bodyPr/>
          <a:lstStyle/>
          <a:p>
            <a:pPr marL="0" indent="0" algn="ctr">
              <a:buNone/>
            </a:pPr>
            <a:r>
              <a:rPr lang="sr-Cyrl-CS" sz="2400" u="sng" dirty="0">
                <a:latin typeface="Arial" pitchFamily="34" charset="0"/>
                <a:cs typeface="Arial" pitchFamily="34" charset="0"/>
              </a:rPr>
              <a:t>Новаковићев р</a:t>
            </a:r>
            <a:r>
              <a:rPr lang="x-none" sz="2400" u="sng" dirty="0">
                <a:latin typeface="Arial" pitchFamily="34" charset="0"/>
                <a:cs typeface="Arial" pitchFamily="34" charset="0"/>
              </a:rPr>
              <a:t>ад на текућој библиографији у </a:t>
            </a:r>
            <a:r>
              <a:rPr lang="x-none" sz="2400" b="1" i="1" u="sng" dirty="0">
                <a:latin typeface="Arial" pitchFamily="34" charset="0"/>
                <a:cs typeface="Arial" pitchFamily="34" charset="0"/>
              </a:rPr>
              <a:t>Гласнику</a:t>
            </a:r>
            <a:r>
              <a:rPr lang="x-none" sz="24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2400" b="1" i="1" u="sng" dirty="0">
                <a:latin typeface="Arial" pitchFamily="34" charset="0"/>
                <a:cs typeface="Arial" pitchFamily="34" charset="0"/>
              </a:rPr>
              <a:t>Српског ученог друштва </a:t>
            </a:r>
            <a:r>
              <a:rPr lang="x-none" sz="2400" u="sng" dirty="0">
                <a:latin typeface="Arial" pitchFamily="34" charset="0"/>
                <a:cs typeface="Arial" pitchFamily="34" charset="0"/>
              </a:rPr>
              <a:t>(1868-1876)</a:t>
            </a:r>
          </a:p>
          <a:p>
            <a:pPr marL="0" indent="0" algn="just">
              <a:buNone/>
            </a:pPr>
            <a:endParaRPr lang="x-none" sz="2000" u="sng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Текућа библиографија српских и хрватских књига; дело зрелог научника и искусног библиографа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Ову библиографију је сматрао наставком </a:t>
            </a:r>
            <a:r>
              <a:rPr lang="x-none" sz="2000" i="1" dirty="0">
                <a:latin typeface="Arial" pitchFamily="34" charset="0"/>
                <a:cs typeface="Arial" pitchFamily="34" charset="0"/>
              </a:rPr>
              <a:t>Српске библијографије за новију књижевност 1741-1867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Урађена је беспрекорно: видно истакнута одредница, уазбучавање течно осим дела истог писца, новина и календара</a:t>
            </a:r>
          </a:p>
          <a:p>
            <a:pPr algn="just">
              <a:buFont typeface="Wingdings" pitchFamily="2" charset="2"/>
              <a:buChar char="Ø"/>
            </a:pPr>
            <a:endParaRPr lang="sr-Latn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Јединице су писане писмом којим су штампане, одредница је писана Вуковим правописом, редовно бележи импресум, колацију и напомену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У напомени наводи садржај периодичног издања и зборника, као и обиље података о књизи</a:t>
            </a: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8600"/>
            <a:ext cx="8915400" cy="64008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Заједно описује монографске и серијске публикације, у посебном одељку стране књиге које се тичу наше историје или културе, а уазбучава их по Вуковој ћирилици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Често описује прилоге у страној периодици или у зборницима</a:t>
            </a:r>
            <a:endParaRPr lang="sr-Latn-R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Подстицај Новаковићеве </a:t>
            </a:r>
            <a:r>
              <a:rPr lang="sr-Cyrl-CS" altLang="zh-CN" sz="2000" i="1" dirty="0">
                <a:latin typeface="Arial" pitchFamily="34" charset="0"/>
                <a:cs typeface="Arial" pitchFamily="34" charset="0"/>
              </a:rPr>
              <a:t>Библијографије</a:t>
            </a: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 донео је Србима истраживаче у овој области и покренуо нову научну активност</a:t>
            </a:r>
            <a:endParaRPr lang="en-US" altLang="zh-CN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altLang="zh-CN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Резултат тога је </a:t>
            </a:r>
            <a:r>
              <a:rPr lang="sr-Cyrl-CS" altLang="zh-CN" sz="2000" b="1" i="1" dirty="0">
                <a:latin typeface="Arial" pitchFamily="34" charset="0"/>
                <a:cs typeface="Arial" pitchFamily="34" charset="0"/>
              </a:rPr>
              <a:t>Српска библиографија : књиге 1868 – 1944</a:t>
            </a:r>
            <a:r>
              <a:rPr lang="sr-Cyrl-CS" altLang="zh-CN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altLang="zh-CN" sz="2000" dirty="0">
                <a:latin typeface="Arial" pitchFamily="34" charset="0"/>
                <a:cs typeface="Arial" pitchFamily="34" charset="0"/>
              </a:rPr>
              <a:t>(1989-2008) у 20 томова</a:t>
            </a:r>
            <a:endParaRPr lang="en-US" altLang="zh-CN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altLang="zh-CN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ea typeface="SimSun" pitchFamily="2" charset="-122"/>
                <a:cs typeface="Arial" pitchFamily="34" charset="0"/>
              </a:rPr>
              <a:t>Из </a:t>
            </a:r>
            <a:r>
              <a:rPr lang="sr-Cyrl-CS" sz="2000" i="1" dirty="0">
                <a:latin typeface="Arial" pitchFamily="34" charset="0"/>
                <a:ea typeface="SimSun" pitchFamily="2" charset="-122"/>
                <a:cs typeface="Arial" pitchFamily="34" charset="0"/>
              </a:rPr>
              <a:t>Предговора </a:t>
            </a:r>
            <a:r>
              <a:rPr lang="sr-Cyrl-CS" sz="2000" dirty="0">
                <a:latin typeface="Arial" pitchFamily="34" charset="0"/>
                <a:ea typeface="SimSun" pitchFamily="2" charset="-122"/>
                <a:cs typeface="Arial" pitchFamily="34" charset="0"/>
              </a:rPr>
              <a:t>који је за прву књигу </a:t>
            </a:r>
            <a:r>
              <a:rPr lang="sr-Cyrl-CS" sz="2000" i="1" dirty="0">
                <a:latin typeface="Arial" pitchFamily="34" charset="0"/>
                <a:ea typeface="SimSun" pitchFamily="2" charset="-122"/>
                <a:cs typeface="Arial" pitchFamily="34" charset="0"/>
              </a:rPr>
              <a:t>Српске библиографије</a:t>
            </a:r>
            <a:r>
              <a:rPr lang="sr-Latn-CS" sz="2000" i="1" dirty="0">
                <a:latin typeface="Arial" pitchFamily="34" charset="0"/>
                <a:ea typeface="SimSun" pitchFamily="2" charset="-122"/>
                <a:cs typeface="Arial" pitchFamily="34" charset="0"/>
              </a:rPr>
              <a:t> :</a:t>
            </a:r>
            <a:r>
              <a:rPr lang="sr-Cyrl-CS" sz="2000" i="1" dirty="0"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lang="x-none" sz="2000" i="1" dirty="0">
                <a:latin typeface="Arial" pitchFamily="34" charset="0"/>
                <a:ea typeface="SimSun" pitchFamily="2" charset="-122"/>
                <a:cs typeface="Arial" pitchFamily="34" charset="0"/>
              </a:rPr>
              <a:t>к</a:t>
            </a:r>
            <a:r>
              <a:rPr lang="sr-Cyrl-CS" sz="2000" i="1" dirty="0">
                <a:latin typeface="Arial" pitchFamily="34" charset="0"/>
                <a:ea typeface="SimSun" pitchFamily="2" charset="-122"/>
                <a:cs typeface="Arial" pitchFamily="34" charset="0"/>
              </a:rPr>
              <a:t>њиге </a:t>
            </a:r>
            <a:r>
              <a:rPr lang="ru-RU" sz="2000" i="1" dirty="0">
                <a:latin typeface="Arial" pitchFamily="34" charset="0"/>
                <a:ea typeface="SimSun" pitchFamily="2" charset="-122"/>
                <a:cs typeface="Arial" pitchFamily="34" charset="0"/>
              </a:rPr>
              <a:t>1868-1944 </a:t>
            </a:r>
            <a:r>
              <a:rPr lang="sr-Cyrl-CS" sz="2000" dirty="0">
                <a:latin typeface="Arial" pitchFamily="34" charset="0"/>
                <a:ea typeface="SimSun" pitchFamily="2" charset="-122"/>
                <a:cs typeface="Arial" pitchFamily="34" charset="0"/>
              </a:rPr>
              <a:t>написао њен главни редактор мр Миодраг Живанов </a:t>
            </a:r>
            <a:r>
              <a:rPr lang="ru-RU" sz="2000" dirty="0">
                <a:latin typeface="Arial" pitchFamily="34" charset="0"/>
                <a:ea typeface="SimSun" pitchFamily="2" charset="-122"/>
                <a:cs typeface="Arial" pitchFamily="34" charset="0"/>
              </a:rPr>
              <a:t>(1928-2000), </a:t>
            </a:r>
            <a:r>
              <a:rPr lang="sr-Cyrl-CS" sz="2000" dirty="0">
                <a:latin typeface="Arial" pitchFamily="34" charset="0"/>
                <a:ea typeface="SimSun" pitchFamily="2" charset="-122"/>
                <a:cs typeface="Arial" pitchFamily="34" charset="0"/>
              </a:rPr>
              <a:t>види се да је реализација овог замашног рада започела још средином </a:t>
            </a:r>
            <a:r>
              <a:rPr lang="ru-RU" sz="2000" dirty="0">
                <a:latin typeface="Arial" pitchFamily="34" charset="0"/>
                <a:ea typeface="SimSun" pitchFamily="2" charset="-122"/>
                <a:cs typeface="Arial" pitchFamily="34" charset="0"/>
              </a:rPr>
              <a:t>1954. </a:t>
            </a:r>
            <a:r>
              <a:rPr lang="sr-Cyrl-CS" sz="2000" dirty="0">
                <a:latin typeface="Arial" pitchFamily="34" charset="0"/>
                <a:ea typeface="SimSun" pitchFamily="2" charset="-122"/>
                <a:cs typeface="Arial" pitchFamily="34" charset="0"/>
              </a:rPr>
              <a:t>године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sr-Latn-C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15400" cy="63246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i="1" u="sng" dirty="0">
                <a:latin typeface="Arial" pitchFamily="34" charset="0"/>
                <a:cs typeface="Arial" pitchFamily="34" charset="0"/>
              </a:rPr>
              <a:t>У </a:t>
            </a:r>
            <a:r>
              <a:rPr lang="sr-Cyrl-CS" sz="2000" b="1" i="1" u="sng" dirty="0">
                <a:latin typeface="Arial" pitchFamily="34" charset="0"/>
                <a:cs typeface="Arial" pitchFamily="34" charset="0"/>
              </a:rPr>
              <a:t>Српску библиографију : књиге </a:t>
            </a:r>
            <a:r>
              <a:rPr lang="ru-RU" sz="2000" b="1" i="1" u="sng" dirty="0">
                <a:latin typeface="Arial" pitchFamily="34" charset="0"/>
                <a:cs typeface="Arial" pitchFamily="34" charset="0"/>
              </a:rPr>
              <a:t>1868-1944  </a:t>
            </a:r>
            <a:r>
              <a:rPr lang="sr-Cyrl-CS" sz="2000" u="sng" dirty="0">
                <a:latin typeface="Arial" pitchFamily="34" charset="0"/>
                <a:cs typeface="Arial" pitchFamily="34" charset="0"/>
              </a:rPr>
              <a:t>уврштене су:</a:t>
            </a:r>
            <a:endParaRPr lang="en-US" sz="2000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“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а)књиге штампане и издате на данашњој територији СР Србије без обзира на језик и националну припадност аутора;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б)књиге штампане на српскохрватском језику у другим републикама или ван Југославије уколико су намењене Србима;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в)књиге аутора српског порекла штампане ван територије  Србије, без обзира на којем језику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.”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Latn-RS" sz="2000" b="1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b="1" i="1" dirty="0">
                <a:latin typeface="Arial" pitchFamily="34" charset="0"/>
                <a:cs typeface="Arial" pitchFamily="34" charset="0"/>
              </a:rPr>
              <a:t>Српска библиографија : књиге 1868-1944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рађена је по савременим библиографским принципима, који подразумевају да библиографске јединице доносе све неопходне библиографске елементе, важне за њихово право коришћење у данашњим научним потребама и у савременим техничким средствима, како би се што лакше укључили у аутоматизовану базу података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000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i="1" dirty="0">
                <a:latin typeface="Arial" pitchFamily="34" charset="0"/>
                <a:cs typeface="Arial" pitchFamily="34" charset="0"/>
              </a:rPr>
              <a:t>Библиографија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је </a:t>
            </a:r>
            <a:r>
              <a:rPr lang="sr-Cyrl-CS" sz="2000" u="sng" dirty="0">
                <a:latin typeface="Arial" pitchFamily="34" charset="0"/>
                <a:cs typeface="Arial" pitchFamily="34" charset="0"/>
              </a:rPr>
              <a:t>дигитализована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и налази се на сајту Народне библиотеке Србије</a:t>
            </a: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Има дигитализоване регистре и претражива је према два параметра – аутору и предмету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Од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1989. до 2008.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године штампано је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двадесет томова 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Српске библиографије : књиге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1868-1944,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коју чине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100.854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библиографске јединице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Важност опште ретроспективне библиографије једног народа и израда ове врсте библиографије цивилизацијска је потреба у сваком времену, па и у нашем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sr-Latn-R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Ова библиографија књига саставни је део још ширег пројекта, а то је општа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Српска ретроспективна библиографија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:</a:t>
            </a:r>
            <a:endParaRPr lang="en-US" sz="2000" i="1" dirty="0">
              <a:latin typeface="Arial" pitchFamily="34" charset="0"/>
              <a:cs typeface="Arial" pitchFamily="34" charset="0"/>
            </a:endParaRPr>
          </a:p>
          <a:p>
            <a:pPr marL="571500" indent="-571500" algn="just" eaLnBrk="1" hangingPunct="1">
              <a:spcBef>
                <a:spcPts val="0"/>
              </a:spcBef>
              <a:buFont typeface="Wingdings 2" pitchFamily="18" charset="2"/>
              <a:buAutoNum type="romanUcPeriod"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од прве штампане књиге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1494.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до краја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XVII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века,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571500" indent="-571500" algn="just" eaLnBrk="1" hangingPunct="1">
              <a:spcBef>
                <a:spcPts val="0"/>
              </a:spcBef>
              <a:buFont typeface="Wingdings 2" pitchFamily="18" charset="2"/>
              <a:buAutoNum type="romanUcPeriod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XVIII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век,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571500" indent="-571500" algn="just" eaLnBrk="1" hangingPunct="1">
              <a:spcBef>
                <a:spcPts val="0"/>
              </a:spcBef>
              <a:buFont typeface="Wingdings 2" pitchFamily="18" charset="2"/>
              <a:buAutoNum type="romanUcPeriod"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од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1801.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до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1867.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и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571500" indent="-571500" algn="just" eaLnBrk="1" hangingPunct="1">
              <a:spcBef>
                <a:spcPts val="0"/>
              </a:spcBef>
              <a:buFont typeface="Wingdings 2" pitchFamily="18" charset="2"/>
              <a:buAutoNum type="romanUcPeriod"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од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1868.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до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1944.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године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sr-Cyrl-RS" sz="2000" dirty="0">
                <a:latin typeface="Arial" pitchFamily="34" charset="0"/>
                <a:cs typeface="Arial" pitchFamily="34" charset="0"/>
              </a:rPr>
              <a:t>У току је израда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библиографија српске периодике од 1789. до 2009. године, чији је први том изашао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97AC7-5856-443E-A0C7-03DBC62C4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algn="ctr"/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ТЕКУЋА НАЦИОНАЛНА БИБЛИОГРАФИЈА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2ADEF-1E4A-4B17-AAE1-EC617BEA2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0"/>
            <a:ext cx="8382000" cy="5257799"/>
          </a:xfrm>
        </p:spPr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Cyrl-CS" sz="18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Почетак текућих библиографија везује се за појаву Илирског покрета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Тековине овог покрета су буђење националне свести и остваривање јединства јужнословенских народа на политичком, друштвеном, књижевном и језичком пољу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000" b="1" u="sng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b="1" u="sng" dirty="0">
                <a:latin typeface="Arial" pitchFamily="34" charset="0"/>
                <a:cs typeface="Arial" pitchFamily="34" charset="0"/>
              </a:rPr>
              <a:t>Илирски покрет</a:t>
            </a:r>
            <a:endParaRPr lang="en-US" sz="2000" b="1" u="sng" dirty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Под притиском Угарске и мађаризације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тридесетих година 19. века код Хрвата се јавља књижевни, културни и друштвено-политички покрет који се назива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илиризам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илирски покрет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или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хрватски народни препород 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Главни носилац покрета је борбено грађанство, класа која се формирала унутар феудалне Аустрије крајем 18-ог и у првој половини 19. века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5857352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065837"/>
          </a:xfrm>
        </p:spPr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Илирци устају у одбрану националне независности и желе очување државне целокупности, а затим – ослобођење и уједињење са осталим Словенима најпре на Балкану, а затим, на ширем словенском плану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Тај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програм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je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спровођен под штитом културно-просветитељске акције чије се најинтензивније трајање може ставити у период између 1835. и 1848. године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Покрет се развио у ужој Хрватској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, 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Срби и Словенци су остали по страни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Илирцима су поред идеја Француске револуције и идеје о свесловенству, узори били Доситеј и Вук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Залагали су се да сви јужни Словени на заједничком књижевном језику и правопису створе јединствену књижевност, уз јединствен народни осећај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Покрет је званично забрањен 1843. године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2917274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8600"/>
            <a:ext cx="8915400" cy="6324600"/>
          </a:xfrm>
        </p:spPr>
        <p:txBody>
          <a:bodyPr/>
          <a:lstStyle/>
          <a:p>
            <a:pPr algn="just" fontAlgn="auto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Књижевници илиризма су свој књижевнички позив схватили као народни и политички задатак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 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Отуда је та</a:t>
            </a:r>
            <a:r>
              <a:rPr lang="sr-Latn-C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књижевност остала изван главног тока романтичарских стилских комплекса западноевропске књижевности</a:t>
            </a:r>
            <a:endParaRPr lang="sr-Latn-CS" sz="18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Latn-CS" sz="18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Иако се развијала у доба романтизма, у њој није било примарно изражавање лирског субјекта, индивидуалности,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сентименталности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и мистицизма</a:t>
            </a:r>
            <a:r>
              <a:rPr lang="sr-Latn-C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карактеристичних за италијанску, француску и немачку књижевност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Најзначајнији књижевници илиризма су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Иван Мажуранић, Станко Враз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и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 Петар Прерадовић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Покретач илиризма био је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Људевит Гај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,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хрватски препородитељ, књижевник, политичар (заступник у Хрватском Сабору), вођа хрватског народног препорода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None/>
            </a:pPr>
            <a:endParaRPr lang="ru-RU" sz="18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Гај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је покренуо лист </a:t>
            </a:r>
            <a:r>
              <a:rPr lang="ru-RU" sz="1800" b="1" i="1" dirty="0">
                <a:latin typeface="Arial" pitchFamily="34" charset="0"/>
                <a:cs typeface="Arial" pitchFamily="34" charset="0"/>
              </a:rPr>
              <a:t>Новине хорватске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(од 1836. </a:t>
            </a:r>
            <a:r>
              <a:rPr lang="ru-RU" sz="1800" b="1" i="1" dirty="0">
                <a:latin typeface="Arial" pitchFamily="34" charset="0"/>
                <a:cs typeface="Arial" pitchFamily="34" charset="0"/>
              </a:rPr>
              <a:t>Новине илирске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) с недељним књижевним прилогом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Даница хорватска, славонска и далматинска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(од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1836.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Даница илирска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) и тај се датум обично сматра почетком новог раздобља у хрватској књижевности</a:t>
            </a:r>
            <a:endParaRPr lang="sr-Latn-CS" sz="18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800" b="1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Latn-CS" sz="18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Latn-CS" sz="18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9295534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067800" cy="5867400"/>
          </a:xfrm>
        </p:spPr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Године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1835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тачније 5. децембра те године,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Гај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је објавио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проглас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о напуштању кајкавског дијалекта и старог правописа, а прихватању штокавштине и новог правописа</a:t>
            </a:r>
            <a:r>
              <a:rPr lang="sr-Latn-CS" sz="2000" dirty="0">
                <a:latin typeface="Arial" pitchFamily="34" charset="0"/>
                <a:cs typeface="Arial" pitchFamily="34" charset="0"/>
              </a:rPr>
              <a:t> -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складу с тим и његов лист је штампан новим правописом и штокавским наречјем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Илирац 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Станко Враз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је увидео корист редовних библиографских описа за културне и књижевне тежње Илираца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Његови библиографски пописи, објављени у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Колу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за период од 1842. до 1850. године обухватили су и хрватску и јужнословенску литературу (бележи само књиге, изузетно часописе и новине; опис непотпун, наслови се нижу без икаквог реда)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Враз није био библиограф, већ књижевник који је пратио књижевни живот, отуда је за њега било корисније да каже нешто о садржају и значењу књиге, него да наводи библиографске податке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2000" dirty="0"/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Latn-CS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endParaRPr lang="sr-Latn-CS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Ø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3793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F5B9E-8DE5-4B91-A22A-5991A8362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17219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У разним теоријским текстовима, у разним енциклопедијама, лексиконима итд. дате су различите дефиниције библиографије.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Она се дефинише као познавање књиге, као помоћна наука која се бави што потпунијим сакупљањем и једноставним описивањем штампаних дела једне научне области или целокупне књижевности једног народа.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Или - једноставно се своди на критички опис садржаја и спољне опреме књиге, на познавање књиге и на попис (индекс) књига и чланака о неком предмету.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Овакве дефиниције занемарују стручне и стваралачке напоре које подразумева сваки рад на библиографији, и њено одређење се више своди на формалне и периферне ознаке.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Различите дефиниције библиографије условљене су не само различитим стручним погледима него и другачијим идеолошким ставовима и политичким захтевима, које је свако време стављало пред библиографију.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r-Cyrl-R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07137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D8321-D740-4B2F-AF1F-E615E8C9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pPr algn="ctr"/>
            <a:r>
              <a:rPr lang="sr-Cyrl-RS" sz="3200" b="1" dirty="0">
                <a:latin typeface="Arial" panose="020B0604020202020204" pitchFamily="34" charset="0"/>
                <a:cs typeface="Arial" panose="020B0604020202020204" pitchFamily="34" charset="0"/>
              </a:rPr>
              <a:t>ТЕКУЋА БИБЛИОГРАФИЈА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11E03-04F6-4AAC-B670-B8F137037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4999"/>
            <a:ext cx="8229600" cy="4419601"/>
          </a:xfrm>
        </p:spPr>
        <p:txBody>
          <a:bodyPr/>
          <a:lstStyle/>
          <a:p>
            <a:pPr algn="just"/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19. век више су обележиле текуће него ретроспективне националне библиографије.</a:t>
            </a:r>
          </a:p>
          <a:p>
            <a:pPr algn="just"/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Прве се јављају у Француској у 17. веку (Париска библиографија и Универзална галска библиографија)</a:t>
            </a:r>
          </a:p>
          <a:p>
            <a:pPr algn="just"/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У Француској је на то утицала Француска револуција, а пре и за време револуције текућа библиографија је била у служби државне цензуре.</a:t>
            </a:r>
          </a:p>
          <a:p>
            <a:pPr algn="just"/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У периоду 1811-1814, и кратко у току 1815. године излазила је под насловом Библиографија француске царевине, а након тога до данас под насловом Француска библиографије. </a:t>
            </a:r>
          </a:p>
          <a:p>
            <a:pPr algn="just"/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Током 19. века текуће националне библиографије добијају и ускостручне оквире.</a:t>
            </a: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62457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839200" cy="6400800"/>
          </a:xfrm>
        </p:spPr>
        <p:txBody>
          <a:bodyPr/>
          <a:lstStyle/>
          <a:p>
            <a:pPr marL="0" indent="0" algn="ctr">
              <a:buNone/>
            </a:pPr>
            <a:r>
              <a:rPr lang="sr-Cyrl-CS" sz="1800" b="1" u="sng" dirty="0">
                <a:latin typeface="Arial" pitchFamily="34" charset="0"/>
                <a:cs typeface="Arial" pitchFamily="34" charset="0"/>
              </a:rPr>
              <a:t>СРПСКА ТЕКУЋА БИБЛИОГРАФИЈА</a:t>
            </a:r>
            <a:br>
              <a:rPr lang="sr-Cyrl-CS" sz="1800" b="1" u="sng" dirty="0">
                <a:latin typeface="Arial" pitchFamily="34" charset="0"/>
                <a:cs typeface="Arial" pitchFamily="34" charset="0"/>
              </a:rPr>
            </a:br>
            <a:r>
              <a:rPr lang="sr-Cyrl-CS" sz="1800" b="1" u="sng" dirty="0">
                <a:latin typeface="Arial" pitchFamily="34" charset="0"/>
                <a:cs typeface="Arial" pitchFamily="34" charset="0"/>
              </a:rPr>
              <a:t> </a:t>
            </a:r>
            <a:br>
              <a:rPr lang="sr-Cyrl-CS" sz="1800" b="1" u="sng" dirty="0">
                <a:latin typeface="Arial" pitchFamily="34" charset="0"/>
                <a:cs typeface="Arial" pitchFamily="34" charset="0"/>
              </a:rPr>
            </a:br>
            <a:r>
              <a:rPr lang="sr-Cyrl-CS" sz="1800" b="1" u="sng" dirty="0">
                <a:latin typeface="Arial" pitchFamily="34" charset="0"/>
                <a:cs typeface="Arial" pitchFamily="34" charset="0"/>
              </a:rPr>
              <a:t>Развој српске текуће библиографије</a:t>
            </a:r>
            <a:endParaRPr lang="en-US" sz="1800" b="1" u="sng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b="1" u="sng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CS" sz="1800" dirty="0">
                <a:latin typeface="Arial" pitchFamily="34" charset="0"/>
                <a:cs typeface="Arial" pitchFamily="34" charset="0"/>
              </a:rPr>
              <a:t>Српска текућа библиографија започета је у рубрикама смесица и књижевних вести у српској периодици с краја 18. и прве половине 19. века</a:t>
            </a:r>
          </a:p>
          <a:p>
            <a:pPr algn="just">
              <a:buFont typeface="Wingdings" pitchFamily="2" charset="2"/>
              <a:buChar char="Ø"/>
            </a:pPr>
            <a:endParaRPr lang="sr-Latn-C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CS" sz="1800" dirty="0">
                <a:latin typeface="Arial" pitchFamily="34" charset="0"/>
                <a:cs typeface="Arial" pitchFamily="34" charset="0"/>
              </a:rPr>
              <a:t>Орфелинови текстови</a:t>
            </a:r>
            <a:r>
              <a:rPr lang="sr-Latn-CS" sz="1800" i="1" dirty="0">
                <a:latin typeface="Arial" pitchFamily="34" charset="0"/>
                <a:cs typeface="Arial" pitchFamily="34" charset="0"/>
              </a:rPr>
              <a:t> О књигама </a:t>
            </a:r>
            <a:r>
              <a:rPr lang="sr-Latn-CS" sz="1800" dirty="0">
                <a:latin typeface="Arial" pitchFamily="34" charset="0"/>
                <a:cs typeface="Arial" pitchFamily="34" charset="0"/>
              </a:rPr>
              <a:t>у несачуваном </a:t>
            </a:r>
            <a:r>
              <a:rPr lang="sr-Latn-CS" sz="1800" b="1" i="1" dirty="0">
                <a:latin typeface="Arial" pitchFamily="34" charset="0"/>
                <a:cs typeface="Arial" pitchFamily="34" charset="0"/>
              </a:rPr>
              <a:t>Календару</a:t>
            </a:r>
            <a:r>
              <a:rPr lang="sr-Latn-CS" sz="1800" i="1" dirty="0">
                <a:latin typeface="Arial" pitchFamily="34" charset="0"/>
                <a:cs typeface="Arial" pitchFamily="34" charset="0"/>
              </a:rPr>
              <a:t> (1766) </a:t>
            </a:r>
            <a:r>
              <a:rPr lang="sr-Latn-CS" sz="1800" dirty="0">
                <a:latin typeface="Arial" pitchFamily="34" charset="0"/>
                <a:cs typeface="Arial" pitchFamily="34" charset="0"/>
              </a:rPr>
              <a:t>и</a:t>
            </a:r>
            <a:r>
              <a:rPr lang="sr-Latn-CS" sz="1800" i="1" dirty="0">
                <a:latin typeface="Arial" pitchFamily="34" charset="0"/>
                <a:cs typeface="Arial" pitchFamily="34" charset="0"/>
              </a:rPr>
              <a:t> Известије о учених делах </a:t>
            </a:r>
            <a:r>
              <a:rPr lang="sr-Latn-CS" sz="1800" dirty="0">
                <a:latin typeface="Arial" pitchFamily="34" charset="0"/>
                <a:cs typeface="Arial" pitchFamily="34" charset="0"/>
              </a:rPr>
              <a:t>у</a:t>
            </a:r>
            <a:r>
              <a:rPr lang="sr-Latn-CS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1800" b="1" i="1" dirty="0">
                <a:latin typeface="Arial" pitchFamily="34" charset="0"/>
                <a:cs typeface="Arial" pitchFamily="34" charset="0"/>
              </a:rPr>
              <a:t>Славено-сербском магазину </a:t>
            </a:r>
            <a:r>
              <a:rPr lang="sr-Latn-CS" sz="1800" i="1" dirty="0">
                <a:latin typeface="Arial" pitchFamily="34" charset="0"/>
                <a:cs typeface="Arial" pitchFamily="34" charset="0"/>
              </a:rPr>
              <a:t>(1768) </a:t>
            </a:r>
            <a:r>
              <a:rPr lang="sr-Latn-CS" sz="1800" dirty="0">
                <a:latin typeface="Arial" pitchFamily="34" charset="0"/>
                <a:cs typeface="Arial" pitchFamily="34" charset="0"/>
              </a:rPr>
              <a:t>први су покушај да се нова издања најаве и представе публици</a:t>
            </a:r>
          </a:p>
          <a:p>
            <a:pPr algn="just">
              <a:buFont typeface="Wingdings" pitchFamily="2" charset="2"/>
              <a:buChar char="Ø"/>
            </a:pPr>
            <a:endParaRPr lang="sr-Cyrl-R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CS" sz="1800" dirty="0">
                <a:latin typeface="Arial" pitchFamily="34" charset="0"/>
                <a:cs typeface="Arial" pitchFamily="34" charset="0"/>
              </a:rPr>
              <a:t>У листу браће Маркидес-Пуљо </a:t>
            </a:r>
            <a:r>
              <a:rPr lang="sr-Latn-CS" sz="1800" b="1" i="1" dirty="0">
                <a:latin typeface="Arial" pitchFamily="34" charset="0"/>
                <a:cs typeface="Arial" pitchFamily="34" charset="0"/>
              </a:rPr>
              <a:t>Сербскија новини повседневнија </a:t>
            </a:r>
            <a:r>
              <a:rPr lang="sr-Latn-CS" sz="1800" dirty="0">
                <a:latin typeface="Arial" pitchFamily="34" charset="0"/>
                <a:cs typeface="Arial" pitchFamily="34" charset="0"/>
              </a:rPr>
              <a:t>су два пута недељно током 1791. 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и </a:t>
            </a:r>
            <a:r>
              <a:rPr lang="sr-Latn-CS" sz="1800" dirty="0">
                <a:latin typeface="Arial" pitchFamily="34" charset="0"/>
                <a:cs typeface="Arial" pitchFamily="34" charset="0"/>
              </a:rPr>
              <a:t>1792.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1800" dirty="0">
                <a:latin typeface="Arial" pitchFamily="34" charset="0"/>
                <a:cs typeface="Arial" pitchFamily="34" charset="0"/>
              </a:rPr>
              <a:t>године објављиване вести о српским календарима за идућу годину</a:t>
            </a:r>
          </a:p>
          <a:p>
            <a:pPr algn="just">
              <a:buFont typeface="Wingdings" pitchFamily="2" charset="2"/>
              <a:buChar char="Ø"/>
            </a:pPr>
            <a:endParaRPr lang="sr-Latn-C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У л</a:t>
            </a:r>
            <a:r>
              <a:rPr lang="sr-Latn-CS" sz="1800" dirty="0">
                <a:latin typeface="Arial" pitchFamily="34" charset="0"/>
                <a:cs typeface="Arial" pitchFamily="34" charset="0"/>
              </a:rPr>
              <a:t>ист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у</a:t>
            </a:r>
            <a:r>
              <a:rPr lang="sr-Latn-C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1800" b="1" i="1" dirty="0">
                <a:latin typeface="Arial" pitchFamily="34" charset="0"/>
                <a:cs typeface="Arial" pitchFamily="34" charset="0"/>
              </a:rPr>
              <a:t>Славено-сербскија вједомости </a:t>
            </a:r>
            <a:r>
              <a:rPr lang="sr-Latn-CS" sz="1800" dirty="0">
                <a:latin typeface="Arial" pitchFamily="34" charset="0"/>
                <a:cs typeface="Arial" pitchFamily="34" charset="0"/>
              </a:rPr>
              <a:t>Стефан Новаковић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 је</a:t>
            </a:r>
            <a:r>
              <a:rPr lang="sr-Latn-CS" sz="1800" dirty="0">
                <a:latin typeface="Arial" pitchFamily="34" charset="0"/>
                <a:cs typeface="Arial" pitchFamily="34" charset="0"/>
              </a:rPr>
              <a:t> од 1792. до 1793. године редовно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1800" dirty="0">
                <a:latin typeface="Arial" pitchFamily="34" charset="0"/>
                <a:cs typeface="Arial" pitchFamily="34" charset="0"/>
              </a:rPr>
              <a:t>извештавао о издавачкој делатности сопствене штампарије (раније припадајуће Јосифу Курцбеку); </a:t>
            </a:r>
            <a:r>
              <a:rPr lang="sr-Latn-CS" sz="1800" u="sng" dirty="0">
                <a:latin typeface="Arial" pitchFamily="34" charset="0"/>
                <a:cs typeface="Arial" pitchFamily="34" charset="0"/>
              </a:rPr>
              <a:t>у Новаковићевим вестима налазе се први озбиљнији замеци српске текуће библиографије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549804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8B87D-9FA0-49AF-BFE0-057330096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8601"/>
            <a:ext cx="8839200" cy="6096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Карактеристике смесица/књижевних вести биле су: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Пописане публикације нису виђене, уредништво напомиње „Чули смо да...“ или „Ми смо с друге стране чули...“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Аутор записа се често емотивно везивао за одређену књигу или часопис, па је давао субјективну оцену.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Грађа није систематизована ни по једном доследно спроведеном библиографском принципу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Већина записа почиње речима „ових дана“, „пре два дана...“ и сл., али су честе и белешке типа „пре две године...“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>Библиографске белешке се појављују у континуитету, подстицале су и отворено и у назнакама на израду библиографија, које ће бити бројније у другој половини 19. века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3279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629400"/>
          </a:xfrm>
        </p:spPr>
        <p:txBody>
          <a:bodyPr/>
          <a:lstStyle/>
          <a:p>
            <a:pPr>
              <a:buNone/>
            </a:pPr>
            <a:r>
              <a:rPr lang="x-none" sz="1800" b="1" u="sng" dirty="0">
                <a:latin typeface="Arial" pitchFamily="34" charset="0"/>
                <a:cs typeface="Arial" pitchFamily="34" charset="0"/>
              </a:rPr>
              <a:t>Захарије Орфелин</a:t>
            </a:r>
            <a:endParaRPr lang="x-none" sz="1800" u="sng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Године 1768. Орфелин покреће први српски и јужнословенски часопис </a:t>
            </a:r>
            <a:r>
              <a:rPr lang="x-none" sz="1800" b="1" i="1" dirty="0">
                <a:latin typeface="Arial" pitchFamily="34" charset="0"/>
                <a:cs typeface="Arial" pitchFamily="34" charset="0"/>
              </a:rPr>
              <a:t>Славено-сербски магазин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, штампан у Венецији</a:t>
            </a:r>
            <a:r>
              <a:rPr lang="sr-Cyrl-RS" sz="1800" dirty="0">
                <a:latin typeface="Arial" pitchFamily="34" charset="0"/>
                <a:cs typeface="Arial" pitchFamily="34" charset="0"/>
              </a:rPr>
              <a:t>.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RS" sz="1800" dirty="0">
                <a:latin typeface="Arial" pitchFamily="34" charset="0"/>
                <a:cs typeface="Arial" pitchFamily="34" charset="0"/>
              </a:rPr>
              <a:t>Р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адио </a:t>
            </a:r>
            <a:r>
              <a:rPr lang="sr-Cyrl-RS" sz="1800" dirty="0">
                <a:latin typeface="Arial" pitchFamily="34" charset="0"/>
                <a:cs typeface="Arial" pitchFamily="34" charset="0"/>
              </a:rPr>
              <a:t>је 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у штампарији Димитрија Теодосија у Венецији, па је знао када која књига излази</a:t>
            </a:r>
          </a:p>
          <a:p>
            <a:pPr marL="0" indent="0" algn="just">
              <a:buNone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Пре тога издао је два </a:t>
            </a:r>
            <a:r>
              <a:rPr lang="x-none" sz="1800" i="1" dirty="0">
                <a:latin typeface="Arial" pitchFamily="34" charset="0"/>
                <a:cs typeface="Arial" pitchFamily="34" charset="0"/>
              </a:rPr>
              <a:t>Календара 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(1766. и 1767. год.), а писао је и књиге разноврсне садржине</a:t>
            </a:r>
          </a:p>
          <a:p>
            <a:pPr algn="just"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Желео је да популарише науку обавештавањем о новоизашлим књигама, о којима је писао и кратку критику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R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Сматра се зачетником наше библиографије</a:t>
            </a:r>
          </a:p>
          <a:p>
            <a:pPr algn="just"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Прву библиографију објавио је у </a:t>
            </a:r>
            <a:r>
              <a:rPr lang="x-none" sz="1800" b="1" i="1" dirty="0">
                <a:latin typeface="Arial" pitchFamily="34" charset="0"/>
                <a:cs typeface="Arial" pitchFamily="34" charset="0"/>
              </a:rPr>
              <a:t>Календару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 за 1766. годину, али она није сачувана (спомињу је Мушицки, Вук и Арнот)</a:t>
            </a:r>
          </a:p>
          <a:p>
            <a:pPr algn="just"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Знао је и које елементе треба унети у опис: назив књиге, наслов, формат, начин слагања и штампања табака, цену</a:t>
            </a:r>
            <a:endParaRPr lang="sr-Cyrl-R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R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У </a:t>
            </a:r>
            <a:r>
              <a:rPr lang="x-none" sz="1800" i="1" dirty="0">
                <a:latin typeface="Arial" pitchFamily="34" charset="0"/>
                <a:cs typeface="Arial" pitchFamily="34" charset="0"/>
              </a:rPr>
              <a:t>Календару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 прво пописује руске, па затим српске књиге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endParaRPr lang="sr-Latn-CS" sz="1800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Поглавље </a:t>
            </a:r>
            <a:r>
              <a:rPr lang="x-none" sz="1600" b="1" i="1" dirty="0">
                <a:latin typeface="Arial" pitchFamily="34" charset="0"/>
                <a:cs typeface="Arial" pitchFamily="34" charset="0"/>
              </a:rPr>
              <a:t>Магазина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 (девето) </a:t>
            </a:r>
            <a:r>
              <a:rPr lang="x-none" sz="1600" b="1" dirty="0">
                <a:latin typeface="Arial" pitchFamily="34" charset="0"/>
                <a:cs typeface="Arial" pitchFamily="34" charset="0"/>
              </a:rPr>
              <a:t>Известија о учених делах 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сматра се </a:t>
            </a:r>
            <a:r>
              <a:rPr lang="x-none" sz="1600" u="sng" dirty="0">
                <a:latin typeface="Arial" pitchFamily="34" charset="0"/>
                <a:cs typeface="Arial" pitchFamily="34" charset="0"/>
              </a:rPr>
              <a:t>првом објављеном и сачуваном српском библиографијом</a:t>
            </a:r>
            <a:endParaRPr lang="en-US" sz="1600" u="sng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Библиографију започиње описом 6 књига: 4 уџбеника, а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бележи и прву српску литургику и Прокоповичев </a:t>
            </a:r>
            <a:r>
              <a:rPr lang="x-none" sz="1600" b="1" i="1" dirty="0">
                <a:latin typeface="Arial" pitchFamily="34" charset="0"/>
                <a:cs typeface="Arial" pitchFamily="34" charset="0"/>
              </a:rPr>
              <a:t>Катахизис </a:t>
            </a:r>
            <a:endParaRPr lang="en-US" sz="1600" b="1" i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R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Библиографија је формално ретроспективна, али књиге које су описане биле су у штампи док је припремао </a:t>
            </a:r>
            <a:r>
              <a:rPr lang="x-none" sz="1600" i="1" dirty="0">
                <a:latin typeface="Arial" pitchFamily="34" charset="0"/>
                <a:cs typeface="Arial" pitchFamily="34" charset="0"/>
              </a:rPr>
              <a:t>Магазин; 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да је часопис издавао дуже време то би постала прва српска текућа библиографија</a:t>
            </a:r>
          </a:p>
          <a:p>
            <a:pPr algn="just">
              <a:buFont typeface="Wingdings" pitchFamily="2" charset="2"/>
              <a:buChar char="Ø"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Прва забележена књига је </a:t>
            </a:r>
            <a:r>
              <a:rPr lang="x-none" sz="1600" b="1" i="1" dirty="0">
                <a:latin typeface="Arial" pitchFamily="34" charset="0"/>
                <a:cs typeface="Arial" pitchFamily="34" charset="0"/>
              </a:rPr>
              <a:t>Нова српска аритметика </a:t>
            </a:r>
            <a:r>
              <a:rPr lang="x-none" sz="1600" b="1" dirty="0">
                <a:latin typeface="Arial" pitchFamily="34" charset="0"/>
                <a:cs typeface="Arial" pitchFamily="34" charset="0"/>
              </a:rPr>
              <a:t>Василија Дамјановића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, штампана црквеном ћирилицом, а Орфелин је доноси у грађанској ћирилици као и </a:t>
            </a:r>
            <a:r>
              <a:rPr lang="x-none" sz="1600" i="1" dirty="0">
                <a:latin typeface="Arial" pitchFamily="34" charset="0"/>
                <a:cs typeface="Arial" pitchFamily="34" charset="0"/>
              </a:rPr>
              <a:t>Магазин</a:t>
            </a:r>
          </a:p>
          <a:p>
            <a:pPr algn="just">
              <a:buFont typeface="Wingdings" pitchFamily="2" charset="2"/>
              <a:buChar char="Ø"/>
            </a:pPr>
            <a:endParaRPr lang="sr-Cyrl-R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Као и остали библиографи и он не поштује правило да се библиографске јединице бележе оним писмом и правописом којима су књиге штампане</a:t>
            </a:r>
            <a:r>
              <a:rPr lang="sr-Cyrl-RS" sz="16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endParaRPr lang="sr-Cyrl-R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Орфелин верно преписује насловну страну, нема одреднице, бележи формат, место и годину издања; белешку графички не одваја од текста описа, не помиње штампара и број страна</a:t>
            </a:r>
          </a:p>
          <a:p>
            <a:pPr algn="just">
              <a:buFont typeface="Wingdings" pitchFamily="2" charset="2"/>
              <a:buChar char="Ø"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Од 6 описаних књига само је за две навео све неопходне елементе; јединице је ређао азбучно, своје идеје лансирао путем библиографске белешке (он је аутор 3 књиге и то сакрива)</a:t>
            </a:r>
          </a:p>
          <a:p>
            <a:endParaRPr lang="sr-Latn-CS" sz="1600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839200" cy="6019800"/>
          </a:xfrm>
        </p:spPr>
        <p:txBody>
          <a:bodyPr/>
          <a:lstStyle/>
          <a:p>
            <a:pPr marL="0" indent="0">
              <a:buNone/>
            </a:pPr>
            <a:r>
              <a:rPr lang="x-none" sz="2000" b="1" u="sng" dirty="0">
                <a:latin typeface="Arial" pitchFamily="34" charset="0"/>
                <a:cs typeface="Arial" pitchFamily="34" charset="0"/>
              </a:rPr>
              <a:t>Браћа Маркидес-Пуљо</a:t>
            </a:r>
            <a:endParaRPr lang="sr-Latn-C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Значајну улогу у развоју српске библиографије 18. и 19. века имал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и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су новине и часописи, као и календари и алманаси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У новинама су књиге бележене због боље продаје, није бележен тираж, а описивање никад није било исцрпно</a:t>
            </a:r>
          </a:p>
          <a:p>
            <a:pPr algn="just">
              <a:buFont typeface="Wingdings" pitchFamily="2" charset="2"/>
              <a:buChar char="Ø"/>
            </a:pP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У листу браће Маркидес-Пуљо 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Сербскаја новини повседневнија 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српски живаљ је два пута недељно 1791/1792. године извештаван о политичким и повремено културним збивањима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Објављивали су и вести о књигама, најчешће српским календарима за наредну годину; то је више била трговачка пропаганда него библиографија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Новине су излазиле у Бечу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629400"/>
          </a:xfrm>
        </p:spPr>
        <p:txBody>
          <a:bodyPr/>
          <a:lstStyle/>
          <a:p>
            <a:pPr>
              <a:buNone/>
            </a:pPr>
            <a:r>
              <a:rPr lang="x-none" sz="2000" b="1" u="sng" dirty="0">
                <a:latin typeface="Arial" pitchFamily="34" charset="0"/>
                <a:cs typeface="Arial" pitchFamily="34" charset="0"/>
              </a:rPr>
              <a:t>Стефан Новаковић</a:t>
            </a:r>
            <a:endParaRPr lang="sr-Latn-CS" sz="2000" b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400" dirty="0">
                <a:latin typeface="Arial" pitchFamily="34" charset="0"/>
                <a:cs typeface="Arial" pitchFamily="34" charset="0"/>
              </a:rPr>
              <a:t>Новаковић у </a:t>
            </a:r>
            <a:r>
              <a:rPr lang="x-none" sz="1400" b="1" dirty="0">
                <a:latin typeface="Arial" pitchFamily="34" charset="0"/>
                <a:cs typeface="Arial" pitchFamily="34" charset="0"/>
              </a:rPr>
              <a:t>Славено-сербскијим вједомостима 179</a:t>
            </a:r>
            <a:r>
              <a:rPr lang="sr-Latn-CS" sz="1400" b="1" dirty="0">
                <a:latin typeface="Arial" pitchFamily="34" charset="0"/>
                <a:cs typeface="Arial" pitchFamily="34" charset="0"/>
              </a:rPr>
              <a:t>2</a:t>
            </a:r>
            <a:r>
              <a:rPr lang="x-none" sz="1400" b="1" dirty="0">
                <a:latin typeface="Arial" pitchFamily="34" charset="0"/>
                <a:cs typeface="Arial" pitchFamily="34" charset="0"/>
              </a:rPr>
              <a:t>/179</a:t>
            </a:r>
            <a:r>
              <a:rPr lang="sr-Latn-CS" sz="1400" b="1" dirty="0">
                <a:latin typeface="Arial" pitchFamily="34" charset="0"/>
                <a:cs typeface="Arial" pitchFamily="34" charset="0"/>
              </a:rPr>
              <a:t>3</a:t>
            </a:r>
            <a:r>
              <a:rPr lang="x-none" sz="1400" b="1" dirty="0">
                <a:latin typeface="Arial" pitchFamily="34" charset="0"/>
                <a:cs typeface="Arial" pitchFamily="34" charset="0"/>
              </a:rPr>
              <a:t>. године </a:t>
            </a:r>
            <a:r>
              <a:rPr lang="x-none" sz="1400" dirty="0">
                <a:latin typeface="Arial" pitchFamily="34" charset="0"/>
                <a:cs typeface="Arial" pitchFamily="34" charset="0"/>
              </a:rPr>
              <a:t>објављује вести о књигама, али не у сваком броју</a:t>
            </a:r>
          </a:p>
          <a:p>
            <a:pPr algn="just">
              <a:buFont typeface="Wingdings" pitchFamily="2" charset="2"/>
              <a:buChar char="Ø"/>
            </a:pPr>
            <a:endParaRPr lang="x-none" sz="1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400" dirty="0">
                <a:latin typeface="Arial" pitchFamily="34" charset="0"/>
                <a:cs typeface="Arial" pitchFamily="34" charset="0"/>
              </a:rPr>
              <a:t>Јасно се разликује вест о књизи која је у штампи, која треба да се појави у продаји, која је прошла цензуру итд.</a:t>
            </a:r>
          </a:p>
          <a:p>
            <a:pPr algn="just">
              <a:buFont typeface="Wingdings" pitchFamily="2" charset="2"/>
              <a:buChar char="Ø"/>
            </a:pPr>
            <a:endParaRPr lang="x-none" sz="1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400" dirty="0">
                <a:latin typeface="Arial" pitchFamily="34" charset="0"/>
                <a:cs typeface="Arial" pitchFamily="34" charset="0"/>
              </a:rPr>
              <a:t>Он је више пропагандист него библиограф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RS" sz="1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400" dirty="0">
                <a:latin typeface="Arial" pitchFamily="34" charset="0"/>
                <a:cs typeface="Arial" pitchFamily="34" charset="0"/>
              </a:rPr>
              <a:t>Половином 179</a:t>
            </a:r>
            <a:r>
              <a:rPr lang="sr-Latn-CS" sz="1400" dirty="0">
                <a:latin typeface="Arial" pitchFamily="34" charset="0"/>
                <a:cs typeface="Arial" pitchFamily="34" charset="0"/>
              </a:rPr>
              <a:t>2</a:t>
            </a:r>
            <a:r>
              <a:rPr lang="x-none" sz="1400" dirty="0">
                <a:latin typeface="Arial" pitchFamily="34" charset="0"/>
                <a:cs typeface="Arial" pitchFamily="34" charset="0"/>
              </a:rPr>
              <a:t>. године почиње у </a:t>
            </a:r>
            <a:r>
              <a:rPr lang="x-none" sz="1400" b="1" i="1" dirty="0">
                <a:latin typeface="Arial" pitchFamily="34" charset="0"/>
                <a:cs typeface="Arial" pitchFamily="34" charset="0"/>
              </a:rPr>
              <a:t>Вједомостима</a:t>
            </a:r>
            <a:r>
              <a:rPr lang="x-none" sz="1400" dirty="0">
                <a:latin typeface="Arial" pitchFamily="34" charset="0"/>
                <a:cs typeface="Arial" pitchFamily="34" charset="0"/>
              </a:rPr>
              <a:t> објављивати библиографију која је ближа штампарском каталогу: не постоји опис, година и место издања, као ни формат и обим; истиче пре свега цену и где се књиге могу набавити</a:t>
            </a:r>
          </a:p>
          <a:p>
            <a:pPr algn="just">
              <a:buFont typeface="Wingdings" pitchFamily="2" charset="2"/>
              <a:buChar char="Ø"/>
            </a:pPr>
            <a:endParaRPr lang="x-none" sz="1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400" dirty="0">
                <a:latin typeface="Arial" pitchFamily="34" charset="0"/>
                <a:cs typeface="Arial" pitchFamily="34" charset="0"/>
              </a:rPr>
              <a:t>Од октобра 179</a:t>
            </a:r>
            <a:r>
              <a:rPr lang="sr-Latn-CS" sz="1400" dirty="0">
                <a:latin typeface="Arial" pitchFamily="34" charset="0"/>
                <a:cs typeface="Arial" pitchFamily="34" charset="0"/>
              </a:rPr>
              <a:t>2</a:t>
            </a:r>
            <a:r>
              <a:rPr lang="x-none" sz="1400" dirty="0">
                <a:latin typeface="Arial" pitchFamily="34" charset="0"/>
                <a:cs typeface="Arial" pitchFamily="34" charset="0"/>
              </a:rPr>
              <a:t>. године доноси списак од 6 књига, а по опису библиографија је слична Орфелиновој: не наводи годину издања, само име писца и преводиоца и са којег језика је преведено</a:t>
            </a:r>
          </a:p>
          <a:p>
            <a:pPr algn="just">
              <a:buFont typeface="Wingdings" pitchFamily="2" charset="2"/>
              <a:buChar char="Ø"/>
            </a:pPr>
            <a:endParaRPr lang="sr-Cyrl-RS" sz="1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400" dirty="0">
                <a:latin typeface="Arial" pitchFamily="34" charset="0"/>
                <a:cs typeface="Arial" pitchFamily="34" charset="0"/>
              </a:rPr>
              <a:t>Наслов не наводи увек коректно, а за место и штампарију сматра да су јасни из наслова у којем стоји да су књиге изашле из његове штампарије</a:t>
            </a:r>
          </a:p>
          <a:p>
            <a:pPr algn="just">
              <a:buFont typeface="Wingdings" pitchFamily="2" charset="2"/>
              <a:buChar char="Ø"/>
            </a:pPr>
            <a:endParaRPr lang="x-none" sz="1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400" dirty="0">
                <a:latin typeface="Arial" pitchFamily="34" charset="0"/>
                <a:cs typeface="Arial" pitchFamily="34" charset="0"/>
              </a:rPr>
              <a:t>Аутора не издваја у одредници и није увек сигуран ко је аутор</a:t>
            </a:r>
          </a:p>
          <a:p>
            <a:pPr algn="just">
              <a:buFont typeface="Wingdings" pitchFamily="2" charset="2"/>
              <a:buChar char="Ø"/>
            </a:pPr>
            <a:endParaRPr lang="x-none" sz="1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400" dirty="0">
                <a:latin typeface="Arial" pitchFamily="34" charset="0"/>
                <a:cs typeface="Arial" pitchFamily="34" charset="0"/>
              </a:rPr>
              <a:t>Календаре бележи у години када су стварно штампани, а не у години за коју су важили</a:t>
            </a:r>
          </a:p>
          <a:p>
            <a:pPr algn="just">
              <a:buFont typeface="Wingdings" pitchFamily="2" charset="2"/>
              <a:buChar char="Ø"/>
            </a:pPr>
            <a:endParaRPr lang="x-none" sz="1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400" dirty="0">
                <a:latin typeface="Arial" pitchFamily="34" charset="0"/>
                <a:cs typeface="Arial" pitchFamily="34" charset="0"/>
              </a:rPr>
              <a:t>Године 179</a:t>
            </a:r>
            <a:r>
              <a:rPr lang="sr-Latn-CS" sz="1400" dirty="0">
                <a:latin typeface="Arial" pitchFamily="34" charset="0"/>
                <a:cs typeface="Arial" pitchFamily="34" charset="0"/>
              </a:rPr>
              <a:t>3</a:t>
            </a:r>
            <a:r>
              <a:rPr lang="x-none" sz="1400" dirty="0">
                <a:latin typeface="Arial" pitchFamily="34" charset="0"/>
                <a:cs typeface="Arial" pitchFamily="34" charset="0"/>
              </a:rPr>
              <a:t>. штампао је</a:t>
            </a:r>
            <a:r>
              <a:rPr lang="x-none" sz="1400" i="1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1400" b="1" i="1" dirty="0">
                <a:latin typeface="Arial" pitchFamily="34" charset="0"/>
                <a:cs typeface="Arial" pitchFamily="34" charset="0"/>
              </a:rPr>
              <a:t>Објављеније</a:t>
            </a:r>
            <a:r>
              <a:rPr lang="x-none" sz="1400" i="1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1400" dirty="0">
                <a:latin typeface="Arial" pitchFamily="34" charset="0"/>
                <a:cs typeface="Arial" pitchFamily="34" charset="0"/>
              </a:rPr>
              <a:t>о 5 књига из своје штампарије, са истим правилима описа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endParaRPr lang="sr-Latn-CS" sz="1400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marL="0" lvl="0" indent="0" algn="ctr">
              <a:buNone/>
            </a:pPr>
            <a:r>
              <a:rPr lang="sr-Latn-CS" sz="28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Српска текућа библиографија </a:t>
            </a:r>
            <a:br>
              <a:rPr lang="sr-Latn-CS" sz="28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sr-Latn-CS" sz="28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 19. веку </a:t>
            </a:r>
            <a:endParaRPr lang="x-none" sz="2800" b="1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Ø"/>
            </a:pPr>
            <a:endParaRPr lang="x-none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sr-Latn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Сличан начин извештавања настављен је и у </a:t>
            </a:r>
            <a:r>
              <a:rPr lang="x-none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19. веку, најпре у </a:t>
            </a:r>
            <a:r>
              <a:rPr lang="sr-Latn-CS" sz="24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Новинама сербским </a:t>
            </a:r>
            <a:r>
              <a:rPr lang="sr-Latn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Давидовића и Фрушића</a:t>
            </a:r>
            <a:r>
              <a:rPr lang="x-none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sr-Latn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и касније и трајније у </a:t>
            </a:r>
            <a:r>
              <a:rPr lang="sr-Latn-CS" sz="24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Сербском летопису</a:t>
            </a:r>
            <a:r>
              <a:rPr lang="sr-Latn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под надзором Георгија Магарашевића, Милоша Светића, Теодора Павловића, Милоша Поповића и Јована Суботића</a:t>
            </a:r>
          </a:p>
          <a:p>
            <a:pPr lvl="0" algn="just">
              <a:buFont typeface="Wingdings" pitchFamily="2" charset="2"/>
              <a:buChar char="Ø"/>
            </a:pPr>
            <a:endParaRPr lang="sr-Latn-C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sr-Latn-C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Изузетно је значајно да су се библиографске белешке у поменутим периодичним публикацијама појављивале у континуитету, јер су тако попуњавале вакум у недовољном информисању српског живља о књижевним и културним дешавањима код нас и у свету; оне су подстицале, отворено, или у назнакама, на израду библиографија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76945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6368F-56E5-46C1-8846-8EA90AF5A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"/>
            <a:ext cx="8915400" cy="640079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Усмерење ка текућој библиографији започето је у </a:t>
            </a:r>
            <a:r>
              <a:rPr lang="sr-Cyrl-R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Магазину за художество, књижество и моду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 скромним наговештајем уредника </a:t>
            </a:r>
            <a:r>
              <a:rPr lang="sr-Cyrl-RS" sz="1800" u="sng" dirty="0">
                <a:latin typeface="Arial" panose="020B0604020202020204" pitchFamily="34" charset="0"/>
                <a:cs typeface="Arial" panose="020B0604020202020204" pitchFamily="34" charset="0"/>
              </a:rPr>
              <a:t>Антонија Арнота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, где се најављује пет наслова издатих у 1839. години. Ова најава прелази у редовно извештавање све док Магазин није престао да излази.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Аутор прве потпуно текуће библиографије био је </a:t>
            </a:r>
            <a:r>
              <a:rPr lang="sr-Cyrl-RS" sz="1800" u="sng" dirty="0">
                <a:latin typeface="Arial" panose="020B0604020202020204" pitchFamily="34" charset="0"/>
                <a:cs typeface="Arial" panose="020B0604020202020204" pitchFamily="34" charset="0"/>
              </a:rPr>
              <a:t>Димитрије Тирол 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у Возаревићевом алманаху </a:t>
            </a:r>
            <a:r>
              <a:rPr lang="sr-Cyrl-R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Голубица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 (1839-1844), који је пратио продукцију књига Књажеско сербске типографије, подједнако описујући у њој штампане и књиге страних аутора на страним језицима.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На тај начин српску библиографију утемељује на територијалном а не на националном и језичком принципу (што је касније усвојио и Стојан Новаковић, али само за текућу, али не и ретроспективну библиографију)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Убрзо се развила и подврста текуће библиографије – </a:t>
            </a:r>
            <a:r>
              <a:rPr lang="sr-Cyrl-RS" sz="1800" u="sng" dirty="0">
                <a:latin typeface="Arial" panose="020B0604020202020204" pitchFamily="34" charset="0"/>
                <a:cs typeface="Arial" panose="020B0604020202020204" pitchFamily="34" charset="0"/>
              </a:rPr>
              <a:t>текућа кумулативна библиографија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 – њену појаву је условила нередовност излажења периодике.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Прегледи </a:t>
            </a:r>
            <a:r>
              <a:rPr lang="sr-Cyrl-RS" sz="1800" u="sng" dirty="0">
                <a:latin typeface="Arial" panose="020B0604020202020204" pitchFamily="34" charset="0"/>
                <a:cs typeface="Arial" panose="020B0604020202020204" pitchFamily="34" charset="0"/>
              </a:rPr>
              <a:t>Александра Андрића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, уредника календара </a:t>
            </a:r>
            <a:r>
              <a:rPr lang="sr-Cyrl-RS" sz="1800" i="1" dirty="0">
                <a:latin typeface="Arial" panose="020B0604020202020204" pitchFamily="34" charset="0"/>
                <a:cs typeface="Arial" panose="020B0604020202020204" pitchFamily="34" charset="0"/>
              </a:rPr>
              <a:t>Зимзелен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, објављивани су у </a:t>
            </a:r>
            <a:r>
              <a:rPr lang="sr-Cyrl-RS" sz="1800" i="1" dirty="0">
                <a:latin typeface="Arial" panose="020B0604020202020204" pitchFamily="34" charset="0"/>
                <a:cs typeface="Arial" panose="020B0604020202020204" pitchFamily="34" charset="0"/>
              </a:rPr>
              <a:t>Летопису, Зимзелену, Скоротечи, Светозару 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(прилог </a:t>
            </a:r>
            <a:r>
              <a:rPr lang="sr-Cyrl-RS" sz="1800" i="1" dirty="0">
                <a:latin typeface="Arial" panose="020B0604020202020204" pitchFamily="34" charset="0"/>
                <a:cs typeface="Arial" panose="020B0604020202020204" pitchFamily="34" charset="0"/>
              </a:rPr>
              <a:t>Световида</a:t>
            </a: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 за белетристику)- редовно се односе на избор издања у текућој и допуне у претходној години, што је главна одлика кумулативне текуће библиографије.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1800" dirty="0">
                <a:latin typeface="Arial" panose="020B0604020202020204" pitchFamily="34" charset="0"/>
                <a:cs typeface="Arial" panose="020B0604020202020204" pitchFamily="34" charset="0"/>
              </a:rPr>
              <a:t>Такође, они носе и дух свесловенства и редовно извештавају о новостима у чешкој, полјској, руској књижевности, преузимајући их из постојећих страних библиографских прегледа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34525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52400"/>
            <a:ext cx="8686801" cy="6477000"/>
          </a:xfrm>
        </p:spPr>
        <p:txBody>
          <a:bodyPr/>
          <a:lstStyle/>
          <a:p>
            <a:pPr marL="0" indent="0">
              <a:buNone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1800" b="1" u="sng" dirty="0">
                <a:latin typeface="Arial" pitchFamily="34" charset="0"/>
                <a:cs typeface="Arial" pitchFamily="34" charset="0"/>
              </a:rPr>
              <a:t>Георгије Магарашевић</a:t>
            </a:r>
          </a:p>
          <a:p>
            <a:pPr algn="just">
              <a:buFont typeface="Wingdings" pitchFamily="2" charset="2"/>
              <a:buChar char="Ø"/>
            </a:pPr>
            <a:endParaRPr lang="sr-Cyrl-RS" sz="1600" b="1" i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b="1" i="1" dirty="0">
                <a:latin typeface="Arial" pitchFamily="34" charset="0"/>
                <a:cs typeface="Arial" pitchFamily="34" charset="0"/>
              </a:rPr>
              <a:t>Летопису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1600" b="1" dirty="0">
                <a:latin typeface="Arial" pitchFamily="34" charset="0"/>
                <a:cs typeface="Arial" pitchFamily="34" charset="0"/>
              </a:rPr>
              <a:t>Матице српске 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припада значајно место у развоју наше библиографије</a:t>
            </a:r>
          </a:p>
          <a:p>
            <a:pPr algn="just">
              <a:buFont typeface="Wingdings" pitchFamily="2" charset="2"/>
              <a:buChar char="Ø"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u="sng" dirty="0">
                <a:latin typeface="Arial" pitchFamily="34" charset="0"/>
                <a:cs typeface="Arial" pitchFamily="34" charset="0"/>
              </a:rPr>
              <a:t>Покретач и први уредник Георгије Магарашевић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 почео је објављивати библиографију српских књига већ у првој частици 1824. године: </a:t>
            </a:r>
            <a:r>
              <a:rPr lang="x-none" sz="1600" b="1" i="1" dirty="0">
                <a:latin typeface="Arial" pitchFamily="34" charset="0"/>
                <a:cs typeface="Arial" pitchFamily="34" charset="0"/>
              </a:rPr>
              <a:t>Кратке библиографске вести 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(библиографском делу је наменио националну и просветитељску мисију)</a:t>
            </a:r>
            <a:endParaRPr lang="sr-Cyrl-R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R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Магарашевић не користи реч библиографија, већ: вести, известија и назначенија</a:t>
            </a:r>
          </a:p>
          <a:p>
            <a:pPr algn="just">
              <a:buFont typeface="Wingdings" pitchFamily="2" charset="2"/>
              <a:buChar char="Ø"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Библиографија је уређена азбучно по именима писаца, а дела једног аутора поређао је хронолошки, по реду излажења књига</a:t>
            </a:r>
          </a:p>
          <a:p>
            <a:pPr algn="just">
              <a:buFont typeface="Wingdings" pitchFamily="2" charset="2"/>
              <a:buChar char="Ø"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Библиографија садржи 60 дела и 38 аутора</a:t>
            </a:r>
          </a:p>
          <a:p>
            <a:pPr algn="just">
              <a:buFont typeface="Wingdings" pitchFamily="2" charset="2"/>
              <a:buChar char="Ø"/>
            </a:pPr>
            <a:endParaRPr lang="sr-Cyrl-R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Може се сматрати да је издвајао одредницу (напредак према библиографији 18. века)</a:t>
            </a:r>
            <a:r>
              <a:rPr lang="sr-Latn-CS" sz="1600" dirty="0">
                <a:latin typeface="Arial" pitchFamily="34" charset="0"/>
                <a:cs typeface="Arial" pitchFamily="34" charset="0"/>
              </a:rPr>
              <a:t>,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 јер прво наводи име писца, а испод ређа дела</a:t>
            </a:r>
          </a:p>
          <a:p>
            <a:pPr algn="just">
              <a:buFont typeface="Wingdings" pitchFamily="2" charset="2"/>
              <a:buChar char="Ø"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У одредницу ставља аутора (само ако је „наш човек“) или преводиоца; место и годину издања бележи редовно али не и штампарију</a:t>
            </a:r>
          </a:p>
          <a:p>
            <a:pPr algn="just">
              <a:buFont typeface="Wingdings" pitchFamily="2" charset="2"/>
              <a:buChar char="Ø"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Нигде нема белешку о књизи и комотно се односи према насловима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Latn-C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984EC-9180-4BDC-AF0A-22D6C12CC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400799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Ако у дефинисање укључимо и историјски контекст, видимо да је код старих Грка, библиографија означавала прво писање, а затим преписивање књига. Касније у латинском језику термин библиографија замењује термине каталог и библиотека, и означава спис о књигама.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У овом значењу јавља се први пут у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XVII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веку код </a:t>
            </a:r>
            <a:r>
              <a:rPr lang="sr-Cyrl-CS" sz="2000" b="1" dirty="0">
                <a:latin typeface="Arial" panose="020B0604020202020204" pitchFamily="34" charset="0"/>
                <a:cs typeface="Arial" panose="020B0604020202020204" pitchFamily="34" charset="0"/>
              </a:rPr>
              <a:t>Габријела Нодеа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Gabriel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Naude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), секретара и библиотекара кардинала Мазарена, који издаје попис политичких књига: </a:t>
            </a:r>
            <a:r>
              <a:rPr lang="hr-HR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Bibliographia politica</a:t>
            </a:r>
            <a:r>
              <a:rPr lang="hr-HR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(1633) и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Bibliographia</a:t>
            </a:r>
            <a:r>
              <a:rPr lang="sr-Cyrl-C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militaris</a:t>
            </a:r>
            <a:r>
              <a:rPr lang="sr-Cyrl-C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(1637)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Нодеов пријатељ и ученик </a:t>
            </a:r>
            <a:r>
              <a:rPr lang="sr-Cyrl-CS" sz="2000" b="1" u="sng" dirty="0">
                <a:latin typeface="Arial" pitchFamily="34" charset="0"/>
                <a:cs typeface="Arial" pitchFamily="34" charset="0"/>
              </a:rPr>
              <a:t>Луј Жакоб</a:t>
            </a:r>
            <a:r>
              <a:rPr lang="sr-Cyrl-C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(Lous Jacob de Saint-Charles) </a:t>
            </a:r>
            <a:r>
              <a:rPr lang="sr-Cyrl-CS" sz="2000" u="sng" dirty="0">
                <a:latin typeface="Arial" pitchFamily="34" charset="0"/>
                <a:cs typeface="Arial" pitchFamily="34" charset="0"/>
              </a:rPr>
              <a:t>пописује текућу књижевну продукцију у Француској од 1643. до 1653. године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 у делима: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Библиографија Паризијана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(Bibliographia Parisiana, 1645-1651)</a:t>
            </a:r>
            <a:r>
              <a:rPr lang="sr-Cyrl-C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и </a:t>
            </a:r>
            <a:r>
              <a:rPr lang="sr-Cyrl-CS" sz="2000" b="1" i="1" dirty="0">
                <a:latin typeface="Arial" pitchFamily="34" charset="0"/>
                <a:cs typeface="Arial" pitchFamily="34" charset="0"/>
              </a:rPr>
              <a:t>Библиографија Галика универзалис 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(Bibliographia Gallica </a:t>
            </a:r>
            <a:r>
              <a:rPr lang="sr-Latn-CS" sz="2000" dirty="0">
                <a:latin typeface="Arial" pitchFamily="34" charset="0"/>
                <a:cs typeface="Arial" pitchFamily="34" charset="0"/>
              </a:rPr>
              <a:t>U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niversalis, 1646-1654)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sr-Cyrl-CS" sz="20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sr-Cyrl-CS" sz="2000" dirty="0">
                <a:latin typeface="Arial" pitchFamily="34" charset="0"/>
                <a:cs typeface="Arial" pitchFamily="34" charset="0"/>
              </a:rPr>
              <a:t>Од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XVII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CS" sz="2000" dirty="0">
                <a:latin typeface="Arial" panose="020B0604020202020204" pitchFamily="34" charset="0"/>
                <a:cs typeface="Arial" panose="020B0604020202020204" pitchFamily="34" charset="0"/>
              </a:rPr>
              <a:t>века библиографија означава попис или опис књига и других штампаних или рукописних текстова.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50552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324600"/>
          </a:xfrm>
        </p:spPr>
        <p:txBody>
          <a:bodyPr/>
          <a:lstStyle/>
          <a:p>
            <a:pPr>
              <a:buNone/>
            </a:pPr>
            <a:r>
              <a:rPr lang="x-none" sz="2000" b="1" u="sng" dirty="0">
                <a:latin typeface="Arial" pitchFamily="34" charset="0"/>
                <a:cs typeface="Arial" pitchFamily="34" charset="0"/>
              </a:rPr>
              <a:t>Димитрије Давидовић</a:t>
            </a: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У Бечу су 1813. године покренуте 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Новине сербске,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а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уредници су били Димитрије Фрушић и Димитрије Давидовић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Књижевне огласе доносе под насловом 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Објављеније</a:t>
            </a:r>
          </a:p>
          <a:p>
            <a:pPr algn="just">
              <a:buFont typeface="Wingdings" pitchFamily="2" charset="2"/>
              <a:buChar char="Ø"/>
            </a:pP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Давидовић доноси и 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Смесице</a:t>
            </a:r>
            <a:r>
              <a:rPr lang="x-none" sz="2000" i="1" dirty="0">
                <a:latin typeface="Arial" pitchFamily="34" charset="0"/>
                <a:cs typeface="Arial" pitchFamily="34" charset="0"/>
              </a:rPr>
              <a:t>;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ову реч у своје речнике не уносе ни Вук ни Даничар, а у употреби је била до краја 19. века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До Вука се употребљавала у значењу кратких чланака „различитог али одабраног садржаја“; 70-их година 19. века замењује га израз „мешовита грађа“, „ситни прилози“, lat. miscellanea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b="1" i="1" dirty="0">
                <a:latin typeface="Arial" pitchFamily="34" charset="0"/>
                <a:cs typeface="Arial" pitchFamily="34" charset="0"/>
              </a:rPr>
              <a:t>Смесице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често имају библиографски карактер; доносиле су вести о књигама објављеним најчешће на српском, а понекад и на страним језицима</a:t>
            </a: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Смесице од броја 186-188 имају одлике библиографије сређене према врстама граматичке и лексиколошке литературе</a:t>
            </a:r>
          </a:p>
          <a:p>
            <a:pPr algn="just">
              <a:buNone/>
            </a:pPr>
            <a:endParaRPr lang="sr-Latn-CS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763000" cy="614203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Осим поделе на речнике, граматике и преводе Библије, Давидовићев попис садржи јединствен распоред грађе према вероисповести на: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књижевност католичких Славено-Срба и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књижевност Славено-Срба „грчке вероисповести“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Давидовић води и рубрику 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Књижество србско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, а од 1819. године 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Књижество словенско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, где је грађа предметно омеђена на области граматике и лексикологије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Часопис је угашен и </a:t>
            </a:r>
            <a:r>
              <a:rPr lang="x-none" sz="2000" b="1" dirty="0">
                <a:latin typeface="Arial" pitchFamily="34" charset="0"/>
                <a:cs typeface="Arial" pitchFamily="34" charset="0"/>
              </a:rPr>
              <a:t>поново покренут 1834. године у Крагујевцу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; то су биле прве политичке новине у Кнежевини Србији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Два пута су мењале назив и место излажења (Крагујевац и Београд); престале су излазити на Крфу у Првом светском рату</a:t>
            </a:r>
          </a:p>
          <a:p>
            <a:pPr>
              <a:buFont typeface="Wingdings" panose="05000000000000000000" pitchFamily="2" charset="2"/>
              <a:buChar char="Ø"/>
            </a:pP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Програмски став да се објављују вести о књигама поштован је доследно у целом току излажења</a:t>
            </a: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420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Новинска библиографија је ближа реклами, тј. рекламном новинском огласу јер је непотпун библиографски опис, нема одреднице, нису увек наводили прави наслов дела</a:t>
            </a:r>
          </a:p>
          <a:p>
            <a:pPr algn="just"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Објављивали су тираж (Календари су били најтиражнији), често је навођена цена (одлика текуће библиографије), импресум је непотпун, а распоред потчињаван захтевима новинске рекламе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RS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Календаре су датирали онда када су изашли из штампе (док их библиографи ретроспективне библиографије стављају у годину за коју су важили)</a:t>
            </a:r>
          </a:p>
          <a:p>
            <a:pPr algn="just"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Анотација има два вида: или је главни, ударни део рекламе (препорука књиге пренумерантима) или је приказ историјских, естетских, идеолошких и других садржаја</a:t>
            </a:r>
          </a:p>
          <a:p>
            <a:pPr algn="just">
              <a:buFont typeface="Wingdings" pitchFamily="2" charset="2"/>
              <a:buChar char="Ø"/>
            </a:pPr>
            <a:endParaRPr lang="x-none" sz="1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Рекламни текст је типизиран (пишчева побуда, садржај, цена, у чију корист иде приход, када излази из штампе итд.)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endParaRPr lang="sr-Cyrl-RS" sz="1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x-none" sz="1800" dirty="0">
                <a:latin typeface="Arial" pitchFamily="34" charset="0"/>
                <a:cs typeface="Arial" pitchFamily="34" charset="0"/>
              </a:rPr>
              <a:t>Приказ књиге је ближи анотацији, али је дужи и излази из оквира белешке у нову форму</a:t>
            </a:r>
            <a:r>
              <a:rPr lang="sr-Cyrl-RS" sz="1800" dirty="0">
                <a:latin typeface="Arial" pitchFamily="34" charset="0"/>
                <a:cs typeface="Arial" pitchFamily="34" charset="0"/>
              </a:rPr>
              <a:t>-</a:t>
            </a:r>
            <a:r>
              <a:rPr lang="x-none" sz="1800" dirty="0">
                <a:latin typeface="Arial" pitchFamily="34" charset="0"/>
                <a:cs typeface="Arial" pitchFamily="34" charset="0"/>
              </a:rPr>
              <a:t> књижевну, научну критику</a:t>
            </a:r>
          </a:p>
          <a:p>
            <a:endParaRPr lang="sr-Latn-CS" sz="1800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15400" cy="66294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Код страних књига приказују садржај и разјашњавају га читаоцима</a:t>
            </a:r>
          </a:p>
          <a:p>
            <a:pPr algn="just">
              <a:buFont typeface="Wingdings" pitchFamily="2" charset="2"/>
              <a:buChar char="Ø"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Објављивали су и репертоар Народног позоришта у Београду и вести о глумцима, сликарима, музичарима, књижевницима и те вести понекад попримају изглед персоналне библиографије (непотпуне)</a:t>
            </a:r>
          </a:p>
          <a:p>
            <a:pPr algn="just">
              <a:buFont typeface="Wingdings" pitchFamily="2" charset="2"/>
              <a:buChar char="Ø"/>
            </a:pPr>
            <a:endParaRPr lang="sr-Cyrl-R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Библиографија је </a:t>
            </a:r>
            <a:r>
              <a:rPr lang="x-none" sz="1600" u="sng" dirty="0">
                <a:latin typeface="Arial" pitchFamily="34" charset="0"/>
                <a:cs typeface="Arial" pitchFamily="34" charset="0"/>
              </a:rPr>
              <a:t>текућа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, а обухвата: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српске књиге, 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часописе, 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календаре, 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географске карте и 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музикалије</a:t>
            </a:r>
          </a:p>
          <a:p>
            <a:pPr algn="just">
              <a:buFont typeface="Wingdings" pitchFamily="2" charset="2"/>
              <a:buChar char="Ø"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Различита је по обиму: од рекламе до приказа књиге (потписани само иницијалима)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2013. године навршило се 245 година од појаве првог српског листа у Венецији, 200 година од изласка првог броја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Новина Сербских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које је у Бечу покренуо Димитрије Давидовић и 175 година од његове смрти. </a:t>
            </a:r>
          </a:p>
          <a:p>
            <a:pPr algn="just">
              <a:buFont typeface="Wingdings" pitchFamily="2" charset="2"/>
              <a:buChar char="Ø"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Тим поводом је 2013. година била проглашена годином Димитрија Давидовића и модерног новинарства.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endParaRPr lang="sr-Latn-CS" sz="1600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324600"/>
          </a:xfrm>
        </p:spPr>
        <p:txBody>
          <a:bodyPr/>
          <a:lstStyle/>
          <a:p>
            <a:pPr marL="0" indent="0">
              <a:buNone/>
            </a:pPr>
            <a:r>
              <a:rPr lang="x-none" sz="2000" b="1" u="sng" dirty="0">
                <a:latin typeface="Arial" pitchFamily="34" charset="0"/>
                <a:cs typeface="Arial" pitchFamily="34" charset="0"/>
              </a:rPr>
              <a:t>Димитрије Тирол</a:t>
            </a:r>
            <a:endParaRPr lang="sr-Latn-CS" sz="2000" b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CS" sz="2000" dirty="0">
                <a:latin typeface="Arial" pitchFamily="34" charset="0"/>
                <a:cs typeface="Arial" pitchFamily="34" charset="0"/>
              </a:rPr>
              <a:t>Аутор прве потпуно текуће библиографије био је </a:t>
            </a:r>
            <a:r>
              <a:rPr lang="sr-Latn-CS" sz="2000" b="1" u="sng" dirty="0">
                <a:latin typeface="Arial" pitchFamily="34" charset="0"/>
                <a:cs typeface="Arial" pitchFamily="34" charset="0"/>
              </a:rPr>
              <a:t>Димитрије Тирол</a:t>
            </a:r>
            <a:r>
              <a:rPr lang="sr-Latn-CS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000" dirty="0">
                <a:latin typeface="Arial" pitchFamily="34" charset="0"/>
                <a:cs typeface="Arial" pitchFamily="34" charset="0"/>
              </a:rPr>
              <a:t>у алманаху </a:t>
            </a:r>
            <a:r>
              <a:rPr lang="sr-Latn-CS" sz="2000" b="1" i="1" dirty="0">
                <a:latin typeface="Arial" pitchFamily="34" charset="0"/>
                <a:cs typeface="Arial" pitchFamily="34" charset="0"/>
              </a:rPr>
              <a:t>Голубица</a:t>
            </a:r>
            <a:r>
              <a:rPr lang="sr-Latn-CS" sz="20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000" dirty="0">
                <a:latin typeface="Arial" pitchFamily="34" charset="0"/>
                <a:cs typeface="Arial" pitchFamily="34" charset="0"/>
              </a:rPr>
              <a:t>(1839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000" dirty="0">
                <a:latin typeface="Arial" pitchFamily="34" charset="0"/>
                <a:cs typeface="Arial" pitchFamily="34" charset="0"/>
              </a:rPr>
              <a:t>-1844) – пратио је продукцију књига Књажеско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sr-Latn-CS" sz="2000" dirty="0">
                <a:latin typeface="Arial" pitchFamily="34" charset="0"/>
                <a:cs typeface="Arial" pitchFamily="34" charset="0"/>
              </a:rPr>
              <a:t>сербске типографије, с подједнаком пажњом описујући у њој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и </a:t>
            </a:r>
            <a:r>
              <a:rPr lang="sr-Latn-CS" sz="2000" dirty="0">
                <a:latin typeface="Arial" pitchFamily="34" charset="0"/>
                <a:cs typeface="Arial" pitchFamily="34" charset="0"/>
              </a:rPr>
              <a:t>штампане књиге страних аутора на страним језицима</a:t>
            </a:r>
          </a:p>
          <a:p>
            <a:pPr algn="just">
              <a:buFont typeface="Wingdings" pitchFamily="2" charset="2"/>
              <a:buChar char="Ø"/>
            </a:pPr>
            <a:endParaRPr lang="sr-Latn-C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CS" sz="2000" dirty="0">
                <a:latin typeface="Arial" pitchFamily="34" charset="0"/>
                <a:cs typeface="Arial" pitchFamily="34" charset="0"/>
              </a:rPr>
              <a:t>Тако је српску библиографију утемељавао на територијалном, а не националном и језичком принципу, што је касније усвојио и Стојан Новаковић</a:t>
            </a: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У алманаху 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Голубица</a:t>
            </a:r>
            <a:r>
              <a:rPr lang="x-none" sz="2000" i="1" dirty="0">
                <a:latin typeface="Arial" pitchFamily="34" charset="0"/>
                <a:cs typeface="Arial" pitchFamily="34" charset="0"/>
              </a:rPr>
              <a:t>,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Глигорија Возаровића, почиње да излази </a:t>
            </a:r>
            <a:r>
              <a:rPr lang="x-none" sz="2000" u="sng" dirty="0">
                <a:latin typeface="Arial" pitchFamily="34" charset="0"/>
                <a:cs typeface="Arial" pitchFamily="34" charset="0"/>
              </a:rPr>
              <a:t>прва библиографија на тлу Србије</a:t>
            </a:r>
          </a:p>
          <a:p>
            <a:pPr algn="just">
              <a:buFont typeface="Wingdings" pitchFamily="2" charset="2"/>
              <a:buChar char="Ø"/>
            </a:pPr>
            <a:endParaRPr lang="x-none" sz="2000" i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Библиографију под називом </a:t>
            </a:r>
            <a:r>
              <a:rPr lang="x-none" sz="2000" b="1" i="1" dirty="0">
                <a:latin typeface="Arial" pitchFamily="34" charset="0"/>
                <a:cs typeface="Arial" pitchFamily="34" charset="0"/>
              </a:rPr>
              <a:t>Списак у Србији напечатани књига</a:t>
            </a:r>
            <a:r>
              <a:rPr lang="x-none" sz="2000" i="1" dirty="0">
                <a:latin typeface="Arial" pitchFamily="34" charset="0"/>
                <a:cs typeface="Arial" pitchFamily="34" charset="0"/>
              </a:rPr>
              <a:t>,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потписује </a:t>
            </a:r>
            <a:r>
              <a:rPr lang="x-none" sz="2000" b="1" dirty="0">
                <a:latin typeface="Arial" pitchFamily="34" charset="0"/>
                <a:cs typeface="Arial" pitchFamily="34" charset="0"/>
              </a:rPr>
              <a:t>Димитрије Тирол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у првој свесци, док остале нису потписане, али нема разлике у односу на прву свеску</a:t>
            </a:r>
            <a:endParaRPr lang="x-none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x-none" sz="2400" b="1" u="sng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x-none" sz="2400" b="1" u="sng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x-none" dirty="0"/>
          </a:p>
          <a:p>
            <a:pPr marL="0" indent="0">
              <a:buNone/>
            </a:pPr>
            <a:endParaRPr lang="x-none" sz="2400" b="1" u="sng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7979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86800" cy="5913437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Библиографски опис је прецизан: наслов, аутор или преводи</a:t>
            </a:r>
            <a:r>
              <a:rPr lang="sr-Cyrl-CS" sz="2000" dirty="0">
                <a:latin typeface="Arial" pitchFamily="34" charset="0"/>
                <a:cs typeface="Arial" pitchFamily="34" charset="0"/>
              </a:rPr>
              <a:t>ла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ц, година и место издања, штампарија, формат и обим књиге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Насловна страна је верно преписана без одреднице; списак је сређен хронолошки, али не и азбучно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Тирол први бележи тираж</a:t>
            </a:r>
          </a:p>
          <a:p>
            <a:pPr algn="just">
              <a:buFont typeface="Wingdings" pitchFamily="2" charset="2"/>
              <a:buChar char="Ø"/>
            </a:pP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Библиографија је заправо каталог издања целокупне продукције књига </a:t>
            </a:r>
            <a:r>
              <a:rPr lang="sr-Latn-CS" sz="2000" dirty="0">
                <a:latin typeface="Arial" pitchFamily="34" charset="0"/>
                <a:cs typeface="Arial" pitchFamily="34" charset="0"/>
              </a:rPr>
              <a:t>Књажеско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- </a:t>
            </a:r>
            <a:r>
              <a:rPr lang="sr-Latn-CS" sz="2000" dirty="0">
                <a:latin typeface="Arial" pitchFamily="34" charset="0"/>
                <a:cs typeface="Arial" pitchFamily="34" charset="0"/>
              </a:rPr>
              <a:t>сербске типографије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, без обзира на писмо и језик којим су дела штампана (српске, бугарске, грчке и јеврејске књиге)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Једина библиографија у првој половини 19. века која је општа, а није национална (само је претежно српска), пре је регионална него општа у националном смислу јер је заснована на територијалном принципу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sr-Latn-CS" sz="2000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477000"/>
          </a:xfrm>
        </p:spPr>
        <p:txBody>
          <a:bodyPr/>
          <a:lstStyle/>
          <a:p>
            <a:pPr algn="ctr" eaLnBrk="1" hangingPunct="1">
              <a:spcBef>
                <a:spcPts val="0"/>
              </a:spcBef>
              <a:defRPr/>
            </a:pPr>
            <a:endParaRPr lang="ru-RU" sz="1800" b="1" u="sng" dirty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sr-Cyrl-CS" sz="1800" b="1" i="1" u="sng" dirty="0">
                <a:latin typeface="Arial" pitchFamily="34" charset="0"/>
                <a:cs typeface="Arial" pitchFamily="34" charset="0"/>
              </a:rPr>
              <a:t>ДРУШТВО СРПСКЕ СЛОВЕСНОСТИ– СРПСКО УЧЕНО ДРУШТВО- СРПСКА КРАЉЕВСКА АКАДЕМИЈА НАУКА</a:t>
            </a:r>
            <a:r>
              <a:rPr lang="sr-Cyrl-CS" sz="1800" b="1" u="sng" dirty="0">
                <a:latin typeface="Arial" pitchFamily="34" charset="0"/>
                <a:cs typeface="Arial" pitchFamily="34" charset="0"/>
              </a:rPr>
              <a:t>– САНУ</a:t>
            </a: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endParaRPr lang="ru-RU" sz="1800" b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b="1" dirty="0">
                <a:latin typeface="Arial" pitchFamily="34" charset="0"/>
                <a:cs typeface="Arial" pitchFamily="34" charset="0"/>
              </a:rPr>
              <a:t>Друштво српске словесности (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Дружство Србске </a:t>
            </a:r>
            <a:r>
              <a:rPr lang="sr-Cyrl-CS" sz="1800" b="1" i="1" dirty="0">
                <a:latin typeface="Arial" pitchFamily="34" charset="0"/>
                <a:cs typeface="Arial" pitchFamily="34" charset="0"/>
              </a:rPr>
              <a:t>Словесности</a:t>
            </a:r>
            <a:r>
              <a:rPr lang="sr-Cyrl-CS" sz="1800" b="1" dirty="0">
                <a:latin typeface="Arial" pitchFamily="34" charset="0"/>
                <a:cs typeface="Arial" pitchFamily="34" charset="0"/>
              </a:rPr>
              <a:t>)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основано је </a:t>
            </a:r>
            <a:r>
              <a:rPr lang="ru-RU" sz="1800" u="sng" dirty="0">
                <a:latin typeface="Arial" pitchFamily="34" charset="0"/>
                <a:cs typeface="Arial" pitchFamily="34" charset="0"/>
              </a:rPr>
              <a:t>у Београду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31.05.1842.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године на предлог професора Лицеја - Јована Стерије Поповића и Атанасија Николића 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Предлог је настао из практичних потреба новоотвореног Лицеја (1838) у коме су наставници радили без утврђеног књижевног језика и правописа, а Караџићеве ортографске реформе биле су забрањене у Србији од 1832.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године</a:t>
            </a: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Задатак Друштва био је ширење науке на српском језику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Рад Друштва био је прекидан у неколико махова, да би га кнез Михаило укинуо 1864. године због сукоба Друштва са Министром просвете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Друштво српске словесности је покушало да оствари неколико значајних подухвата (оснивање Народне библиотеке и Музеја, општинских читаоница по целој земљи, издање Енциклопедије наука), али није успевало због слабе активности својих чланова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0"/>
              </a:spcBef>
              <a:buNone/>
              <a:defRPr/>
            </a:pPr>
            <a:endParaRPr lang="sr-Cyrl-CS" sz="1800" b="1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None/>
              <a:defRPr/>
            </a:pPr>
            <a:endParaRPr lang="sr-Cyrl-CS" sz="1800" b="1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None/>
              <a:defRPr/>
            </a:pPr>
            <a:endParaRPr lang="ru-RU" sz="1800" b="1" u="sng" dirty="0">
              <a:latin typeface="Arial" pitchFamily="34" charset="0"/>
              <a:cs typeface="Arial" pitchFamily="34" charset="0"/>
            </a:endParaRPr>
          </a:p>
          <a:p>
            <a:endParaRPr lang="sr-Latn-CS" sz="1800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537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762000"/>
            <a:ext cx="3429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838200"/>
            <a:ext cx="5638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400" i="1" dirty="0">
                <a:latin typeface="Arial" charset="0"/>
                <a:cs typeface="Arial" charset="0"/>
              </a:rPr>
              <a:t>Гласник Друштва србске словесности </a:t>
            </a:r>
          </a:p>
          <a:p>
            <a:pPr marL="274320" indent="-274320"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i="1" dirty="0">
              <a:latin typeface="Arial" charset="0"/>
              <a:cs typeface="Arial" charset="0"/>
            </a:endParaRPr>
          </a:p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2400" b="0" dirty="0">
                <a:latin typeface="Arial" charset="0"/>
                <a:cs typeface="Arial" charset="0"/>
              </a:rPr>
              <a:t>Н</a:t>
            </a:r>
            <a:r>
              <a:rPr lang="ru-RU" sz="2400" b="0" dirty="0">
                <a:latin typeface="Arial" charset="0"/>
                <a:cs typeface="Arial" charset="0"/>
              </a:rPr>
              <a:t>аучни часопис - излазио је као орган Друштва српске словесности</a:t>
            </a:r>
          </a:p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0" dirty="0">
                <a:latin typeface="Arial" charset="0"/>
                <a:cs typeface="Arial" charset="0"/>
              </a:rPr>
              <a:t>Први број изашао је у </a:t>
            </a:r>
            <a:r>
              <a:rPr lang="ru-RU" sz="2400" dirty="0">
                <a:latin typeface="Arial" charset="0"/>
                <a:cs typeface="Arial" charset="0"/>
              </a:rPr>
              <a:t>Београду 1847. године</a:t>
            </a:r>
            <a:endParaRPr lang="en-US" sz="2400" dirty="0">
              <a:latin typeface="Arial" charset="0"/>
              <a:cs typeface="Arial" charset="0"/>
            </a:endParaRPr>
          </a:p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0" dirty="0">
                <a:latin typeface="Arial" charset="0"/>
                <a:cs typeface="Arial" charset="0"/>
              </a:rPr>
              <a:t>Спада у прву и најквалитетнију српску штампу </a:t>
            </a:r>
            <a:r>
              <a:rPr lang="en-US" sz="2400" b="0" dirty="0">
                <a:latin typeface="Arial" charset="0"/>
                <a:cs typeface="Arial" charset="0"/>
              </a:rPr>
              <a:t>XIX</a:t>
            </a:r>
            <a:r>
              <a:rPr lang="ru-RU" sz="2400" b="0" dirty="0">
                <a:latin typeface="Arial" charset="0"/>
                <a:cs typeface="Arial" charset="0"/>
              </a:rPr>
              <a:t> века </a:t>
            </a:r>
            <a:endParaRPr lang="en-US" sz="2400" b="0" dirty="0">
              <a:latin typeface="Arial" charset="0"/>
              <a:cs typeface="Arial" charset="0"/>
            </a:endParaRPr>
          </a:p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0" dirty="0">
                <a:latin typeface="Arial" charset="0"/>
                <a:cs typeface="Arial" charset="0"/>
              </a:rPr>
              <a:t>За </a:t>
            </a:r>
            <a:r>
              <a:rPr lang="ru-RU" sz="2400" i="1" dirty="0">
                <a:latin typeface="Arial" charset="0"/>
                <a:cs typeface="Arial" charset="0"/>
              </a:rPr>
              <a:t>Гласник</a:t>
            </a:r>
            <a:r>
              <a:rPr lang="ru-RU" sz="2400" b="0" dirty="0">
                <a:latin typeface="Arial" charset="0"/>
                <a:cs typeface="Arial" charset="0"/>
              </a:rPr>
              <a:t> су писали најистакнутији Срби тога времена, као нпр. Сима Милутиновић Сарајлија</a:t>
            </a:r>
            <a:endParaRPr lang="en-US" sz="2400" b="0" dirty="0">
              <a:latin typeface="Arial" charset="0"/>
              <a:cs typeface="Arial" charset="0"/>
            </a:endParaRPr>
          </a:p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0" dirty="0">
                <a:latin typeface="Arial" charset="0"/>
                <a:cs typeface="Arial" charset="0"/>
              </a:rPr>
              <a:t>Од 18-те књиге зове се </a:t>
            </a:r>
            <a:r>
              <a:rPr lang="ru-RU" sz="2400" i="1" dirty="0">
                <a:latin typeface="Arial" charset="0"/>
                <a:cs typeface="Arial" charset="0"/>
              </a:rPr>
              <a:t>Гласник српског ученог друштва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5761037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Када је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1864.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године Друштво српске словесности променило назив у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Српско учено друштво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часопис такође мења назив и од тада се зове </a:t>
            </a:r>
            <a:r>
              <a:rPr lang="ru-RU" sz="1800" b="1" i="1" dirty="0">
                <a:latin typeface="Arial" pitchFamily="34" charset="0"/>
                <a:cs typeface="Arial" pitchFamily="34" charset="0"/>
              </a:rPr>
              <a:t>Гласник Српског ученог друштва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 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Гласник Српског ученог друштва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излазио је до 1892. године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 (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у том пероду изашло је 75 свезака</a:t>
            </a:r>
            <a:r>
              <a:rPr lang="sr-Cyrl-CS" sz="1800" dirty="0">
                <a:latin typeface="Arial" pitchFamily="34" charset="0"/>
                <a:cs typeface="Arial" pitchFamily="34" charset="0"/>
              </a:rPr>
              <a:t>, а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у 75. свесци објављен је садржај свих бројева)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У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Гласнику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је објављено веома много грађе - расправа и чланака из свих научних области </a:t>
            </a: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Године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1886.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рад Српског ученог друштва  </a:t>
            </a:r>
            <a:r>
              <a:rPr lang="ru-RU" sz="1800" u="sng" dirty="0">
                <a:latin typeface="Arial" pitchFamily="34" charset="0"/>
                <a:cs typeface="Arial" pitchFamily="34" charset="0"/>
              </a:rPr>
              <a:t>суспендовао је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Министар просвете Андра Николић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Исте године изашао је Закон о оснивању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Српске краљевске академије наука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којој су уступљене библиотека и сва документација Српског ученог друштва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Дошло је до спора између две установе и као резултат тога Српско учено друштво је поново накратко прорадило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Услова за његов рад ипак није било, па је решење нађено у </a:t>
            </a:r>
            <a:r>
              <a:rPr lang="ru-RU" sz="1800" u="sng" dirty="0">
                <a:latin typeface="Arial" pitchFamily="34" charset="0"/>
                <a:cs typeface="Arial" pitchFamily="34" charset="0"/>
              </a:rPr>
              <a:t>припајању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Друштва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Академији наука 1892. године 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  <a:p>
            <a:endParaRPr lang="sr-Latn-CS" sz="1800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629400"/>
          </a:xfrm>
        </p:spPr>
        <p:txBody>
          <a:bodyPr/>
          <a:lstStyle/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Српска краљевска академија наука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је основана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1886. године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као Краљевско-србска академија, али је већ следеће, 1887. године измењен назив у Србска краљевска академија наука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600" u="sng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u="sng" dirty="0">
                <a:latin typeface="Arial" pitchFamily="34" charset="0"/>
                <a:cs typeface="Arial" pitchFamily="34" charset="0"/>
              </a:rPr>
              <a:t>Имала је од почетка 4 одсека: </a:t>
            </a:r>
          </a:p>
          <a:p>
            <a:pPr marL="514350" indent="-51435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одсек природних наука</a:t>
            </a:r>
          </a:p>
          <a:p>
            <a:pPr marL="514350" indent="-51435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одсек философских наука </a:t>
            </a:r>
          </a:p>
          <a:p>
            <a:pPr marL="514350" indent="-51435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одсек друштвених наука</a:t>
            </a:r>
          </a:p>
          <a:p>
            <a:pPr marL="514350" indent="-51435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одсек за уметност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Законом о оснивању Српске краљевске академије наука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под њену управу потпали су Народна библиотека и Музеј српских земаља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u="sng" dirty="0">
                <a:latin typeface="Arial" pitchFamily="34" charset="0"/>
                <a:cs typeface="Arial" pitchFamily="34" charset="0"/>
              </a:rPr>
              <a:t>Први председник </a:t>
            </a:r>
            <a:r>
              <a:rPr lang="ru-RU" sz="1600" b="1" u="sng" dirty="0">
                <a:latin typeface="Arial" pitchFamily="34" charset="0"/>
                <a:cs typeface="Arial" pitchFamily="34" charset="0"/>
              </a:rPr>
              <a:t>Академије</a:t>
            </a:r>
            <a:r>
              <a:rPr lang="ru-RU" sz="1600" u="sng" dirty="0">
                <a:latin typeface="Arial" pitchFamily="34" charset="0"/>
                <a:cs typeface="Arial" pitchFamily="34" charset="0"/>
              </a:rPr>
              <a:t> био је </a:t>
            </a:r>
            <a:r>
              <a:rPr lang="ru-RU" sz="1600" b="1" u="sng" dirty="0">
                <a:latin typeface="Arial" pitchFamily="34" charset="0"/>
                <a:cs typeface="Arial" pitchFamily="34" charset="0"/>
              </a:rPr>
              <a:t>Јосиф Панчић </a:t>
            </a:r>
          </a:p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1600" b="1" u="sng" dirty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Године 1893. у Академији су основани лексикографски и етнографски одсек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sz="1600" u="sng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600" u="sng" dirty="0">
                <a:latin typeface="Arial" pitchFamily="34" charset="0"/>
                <a:cs typeface="Arial" pitchFamily="34" charset="0"/>
              </a:rPr>
              <a:t>Српска краљевска академија је издавала: </a:t>
            </a: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1600" b="1" i="1" dirty="0">
                <a:latin typeface="Arial" pitchFamily="34" charset="0"/>
                <a:cs typeface="Arial" pitchFamily="34" charset="0"/>
              </a:rPr>
              <a:t>Глас </a:t>
            </a:r>
            <a:endParaRPr lang="en-US" sz="1600" b="1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1600" b="1" i="1" dirty="0">
                <a:latin typeface="Arial" pitchFamily="34" charset="0"/>
                <a:cs typeface="Arial" pitchFamily="34" charset="0"/>
              </a:rPr>
              <a:t>Споменик </a:t>
            </a:r>
            <a:endParaRPr lang="en-US" sz="1600" b="1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1600" b="1" i="1" dirty="0">
                <a:latin typeface="Arial" pitchFamily="34" charset="0"/>
                <a:cs typeface="Arial" pitchFamily="34" charset="0"/>
              </a:rPr>
              <a:t>Српски етнографски зборник </a:t>
            </a:r>
            <a:endParaRPr lang="en-US" sz="1600" b="1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1600" b="1" i="1" dirty="0">
                <a:latin typeface="Arial" pitchFamily="34" charset="0"/>
                <a:cs typeface="Arial" pitchFamily="34" charset="0"/>
              </a:rPr>
              <a:t>Зборник за историју, језик и књижевност српског народа 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1600" b="1" i="1" dirty="0">
                <a:latin typeface="Arial" pitchFamily="34" charset="0"/>
                <a:cs typeface="Arial" pitchFamily="34" charset="0"/>
              </a:rPr>
              <a:t>Дијалекатски зборник</a:t>
            </a:r>
            <a:endParaRPr lang="en-US" sz="1600" b="1" i="1" dirty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ts val="0"/>
              </a:spcBef>
              <a:buNone/>
              <a:defRPr/>
            </a:pPr>
            <a:r>
              <a:rPr lang="ru-RU" sz="1600" b="1" i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Садашњи статус Академије одређен је Законом о Српској академији наука и уметности из 1976. године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endParaRPr lang="sr-Latn-C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0960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Француски енциклопедисти 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XVIII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века,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Дидро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Diderot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) и </a:t>
            </a:r>
            <a:r>
              <a:rPr lang="sr-Cyrl-CS" sz="2400" b="1" dirty="0">
                <a:latin typeface="Arial" pitchFamily="34" charset="0"/>
                <a:cs typeface="Arial" pitchFamily="34" charset="0"/>
              </a:rPr>
              <a:t>Даламбер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(D’Alambert) у својој чувеној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Енциклопедији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(1751-1780) не помињу термин 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библиографија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endParaRPr lang="sr-Cyrl-CS" sz="2400" i="1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Под термином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библиограф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(</a:t>
            </a:r>
            <a:r>
              <a:rPr lang="sr-Cyrl-CS" sz="2400" i="1" dirty="0">
                <a:latin typeface="Arial" pitchFamily="34" charset="0"/>
                <a:cs typeface="Arial" pitchFamily="34" charset="0"/>
              </a:rPr>
              <a:t>bibliographe)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дефинишу лице које је верзирано у познавању и дешифровању старих рукописа што је далеко од данашњег значења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r-Cyrl-CS" sz="2400" dirty="0">
                <a:latin typeface="Arial" pitchFamily="34" charset="0"/>
                <a:cs typeface="Arial" pitchFamily="34" charset="0"/>
              </a:rPr>
              <a:t>Век касније (1885) </a:t>
            </a:r>
            <a:r>
              <a:rPr lang="sr-Cyrl-CS" sz="2400" b="1" dirty="0">
                <a:latin typeface="Arial" panose="020B0604020202020204" pitchFamily="34" charset="0"/>
                <a:cs typeface="Arial" panose="020B0604020202020204" pitchFamily="34" charset="0"/>
              </a:rPr>
              <a:t>Бертло Марслен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(Berthelot Marcelin) </a:t>
            </a:r>
            <a:r>
              <a:rPr lang="sr-Cyrl-CS" sz="24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sr-Cyrl-C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Великој француској енциклопедији </a:t>
            </a:r>
            <a:r>
              <a:rPr lang="sr-Cyrl-CS" sz="2400" u="sng" dirty="0">
                <a:latin typeface="Arial" pitchFamily="34" charset="0"/>
                <a:cs typeface="Arial" pitchFamily="34" charset="0"/>
              </a:rPr>
              <a:t>библиографију дефинише као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i="1" dirty="0">
                <a:latin typeface="Arial" pitchFamily="34" charset="0"/>
                <a:cs typeface="Arial" pitchFamily="34" charset="0"/>
              </a:rPr>
              <a:t>науку о књигама са гледишта њеног описивања и класификације, </a:t>
            </a:r>
            <a:r>
              <a:rPr lang="sr-Cyrl-CS" sz="2400" dirty="0">
                <a:latin typeface="Arial" pitchFamily="34" charset="0"/>
                <a:cs typeface="Arial" pitchFamily="34" charset="0"/>
              </a:rPr>
              <a:t>а ова дефиниција је најближа данашњој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sr-Cyrl-CS" sz="24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172200"/>
          </a:xfrm>
        </p:spPr>
        <p:txBody>
          <a:bodyPr/>
          <a:lstStyle/>
          <a:p>
            <a:pPr>
              <a:buNone/>
            </a:pPr>
            <a:r>
              <a:rPr lang="x-none" sz="1600" b="1" u="sng" dirty="0">
                <a:latin typeface="Arial" pitchFamily="34" charset="0"/>
                <a:cs typeface="Arial" pitchFamily="34" charset="0"/>
              </a:rPr>
              <a:t>Ђура Даничић</a:t>
            </a:r>
            <a:endParaRPr lang="sr-Cyrl-RS" sz="1600" b="1" u="sng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x-none" sz="1600" b="1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1600" dirty="0">
                <a:latin typeface="Arial" pitchFamily="34" charset="0"/>
                <a:cs typeface="Arial" pitchFamily="34" charset="0"/>
              </a:rPr>
              <a:t>Већ у првој свесци свога </a:t>
            </a:r>
            <a:r>
              <a:rPr lang="sr-Cyrl-CS" sz="1600" b="1" i="1" dirty="0">
                <a:latin typeface="Arial" pitchFamily="34" charset="0"/>
                <a:cs typeface="Arial" pitchFamily="34" charset="0"/>
              </a:rPr>
              <a:t>Гласника </a:t>
            </a:r>
            <a:r>
              <a:rPr lang="sr-Cyrl-CS" sz="1600" dirty="0">
                <a:latin typeface="Arial" pitchFamily="34" charset="0"/>
                <a:cs typeface="Arial" pitchFamily="34" charset="0"/>
              </a:rPr>
              <a:t>Друштво српске словесности објавило је да ће давати </a:t>
            </a:r>
            <a:r>
              <a:rPr lang="sr-Cyrl-CS" sz="1600" b="1" i="1" dirty="0">
                <a:latin typeface="Arial" pitchFamily="34" charset="0"/>
                <a:cs typeface="Arial" pitchFamily="34" charset="0"/>
              </a:rPr>
              <a:t>Известије о излазећим књигама...</a:t>
            </a:r>
            <a:endParaRPr lang="en-US" sz="1600" b="1" i="1" dirty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sr-Cyrl-CS" sz="1600" i="1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1600" dirty="0">
                <a:latin typeface="Arial" pitchFamily="34" charset="0"/>
                <a:cs typeface="Arial" pitchFamily="34" charset="0"/>
              </a:rPr>
              <a:t>Штампани су пописи </a:t>
            </a:r>
            <a:r>
              <a:rPr lang="sr-Cyrl-CS" sz="1600" b="1" i="1" dirty="0">
                <a:latin typeface="Arial" pitchFamily="34" charset="0"/>
                <a:cs typeface="Arial" pitchFamily="34" charset="0"/>
              </a:rPr>
              <a:t>Србске книге у Београду печатене </a:t>
            </a:r>
            <a:r>
              <a:rPr lang="sr-Cyrl-CS" sz="1600" b="1" dirty="0">
                <a:latin typeface="Arial" pitchFamily="34" charset="0"/>
                <a:cs typeface="Arial" pitchFamily="34" charset="0"/>
              </a:rPr>
              <a:t>1845-1856. </a:t>
            </a:r>
            <a:r>
              <a:rPr lang="sr-Cyrl-CS" sz="1600" dirty="0">
                <a:latin typeface="Arial" pitchFamily="34" charset="0"/>
                <a:cs typeface="Arial" pitchFamily="34" charset="0"/>
              </a:rPr>
              <a:t>– пописи су непотпуни, а описи непрецизни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Cyrl-CS" sz="16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1600" dirty="0">
                <a:latin typeface="Arial" pitchFamily="34" charset="0"/>
                <a:cs typeface="Arial" pitchFamily="34" charset="0"/>
              </a:rPr>
              <a:t>За период од 1856. до 1858. године пописи носе име </a:t>
            </a:r>
            <a:r>
              <a:rPr lang="sr-Cyrl-CS" sz="1600" b="1" i="1" dirty="0">
                <a:latin typeface="Arial" pitchFamily="34" charset="0"/>
                <a:cs typeface="Arial" pitchFamily="34" charset="0"/>
              </a:rPr>
              <a:t>Библиографија Србске књиге и књиге на другим језицима које</a:t>
            </a:r>
            <a:r>
              <a:rPr lang="sr-Cyrl-CS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Cyrl-CS" sz="1600" b="1" i="1" dirty="0">
                <a:latin typeface="Arial" pitchFamily="34" charset="0"/>
                <a:cs typeface="Arial" pitchFamily="34" charset="0"/>
              </a:rPr>
              <a:t>се тичу Срба; </a:t>
            </a:r>
            <a:r>
              <a:rPr lang="sr-Latn-CS" sz="1600" dirty="0">
                <a:latin typeface="Arial" pitchFamily="34" charset="0"/>
                <a:cs typeface="Arial" pitchFamily="34" charset="0"/>
              </a:rPr>
              <a:t>знатно се разликује од пређашњих, које су ограничене на књиге штампане у Србији, често непрецизне и нетачне у опису;</a:t>
            </a: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sr-Latn-CS" sz="1600" dirty="0">
                <a:latin typeface="Arial" pitchFamily="34" charset="0"/>
                <a:cs typeface="Arial" pitchFamily="34" charset="0"/>
              </a:rPr>
              <a:t> </a:t>
            </a: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1600" dirty="0">
                <a:latin typeface="Arial" pitchFamily="34" charset="0"/>
                <a:cs typeface="Arial" pitchFamily="34" charset="0"/>
              </a:rPr>
              <a:t>Аутор је </a:t>
            </a:r>
            <a:r>
              <a:rPr lang="sr-Cyrl-CS" sz="1600" b="1" u="sng" dirty="0">
                <a:latin typeface="Arial" pitchFamily="34" charset="0"/>
                <a:cs typeface="Arial" pitchFamily="34" charset="0"/>
              </a:rPr>
              <a:t>Ђура Даничић</a:t>
            </a:r>
            <a:r>
              <a:rPr lang="sr-Cyrl-CS" sz="1600" dirty="0">
                <a:latin typeface="Arial" pitchFamily="34" charset="0"/>
                <a:cs typeface="Arial" pitchFamily="34" charset="0"/>
              </a:rPr>
              <a:t>, секретар Српског ученог друштва и уредник </a:t>
            </a:r>
            <a:r>
              <a:rPr lang="sr-Cyrl-CS" sz="1600" i="1" dirty="0">
                <a:latin typeface="Arial" pitchFamily="34" charset="0"/>
                <a:cs typeface="Arial" pitchFamily="34" charset="0"/>
              </a:rPr>
              <a:t>Гласника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Cyrl-RS" sz="16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Latn-CS" sz="1600" dirty="0">
                <a:latin typeface="Arial" pitchFamily="34" charset="0"/>
                <a:cs typeface="Arial" pitchFamily="34" charset="0"/>
              </a:rPr>
              <a:t>Даничићева библиографија је унутар хронолошког имала алфабетски распоред, наглашену одредницу са инвертованим редом речи код имена аутора, „пресликавање“ насловне стране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 (</a:t>
            </a:r>
            <a:r>
              <a:rPr lang="sr-Latn-CS" sz="1600" dirty="0">
                <a:latin typeface="Arial" pitchFamily="34" charset="0"/>
                <a:cs typeface="Arial" pitchFamily="34" charset="0"/>
              </a:rPr>
              <a:t>док су за податке ван ње биле предвиђене округле заграде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)</a:t>
            </a:r>
            <a:r>
              <a:rPr lang="sr-Latn-C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и </a:t>
            </a:r>
            <a:r>
              <a:rPr lang="sr-Latn-CS" sz="1600" dirty="0">
                <a:latin typeface="Arial" pitchFamily="34" charset="0"/>
                <a:cs typeface="Arial" pitchFamily="34" charset="0"/>
              </a:rPr>
              <a:t>напомену - обухватала је српска и хрватска издања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600" i="1" dirty="0"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sr-Cyrl-CS" sz="1600" i="1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sr-Cyrl-CS" sz="1600" dirty="0">
                <a:latin typeface="Arial" pitchFamily="34" charset="0"/>
                <a:cs typeface="Arial" pitchFamily="34" charset="0"/>
              </a:rPr>
              <a:t>Даничић је, у ствари, урадио библиографију српскохрватске књиге, савесно и прецизно, па се он сматра родоначелником </a:t>
            </a:r>
            <a:r>
              <a:rPr lang="sr-Cyrl-CS" sz="1600" b="1" dirty="0">
                <a:latin typeface="Arial" pitchFamily="34" charset="0"/>
                <a:cs typeface="Arial" pitchFamily="34" charset="0"/>
              </a:rPr>
              <a:t>српске текуће националне библиографије</a:t>
            </a:r>
            <a:endParaRPr lang="sr-Cyrl-CS" sz="16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sr-Cyrl-CS" sz="16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x-none" sz="1600" b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sr-Latn-CS" sz="1600" dirty="0">
              <a:latin typeface="Arial" pitchFamily="34" charset="0"/>
              <a:cs typeface="Arial" pitchFamily="34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069111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6" y="228600"/>
            <a:ext cx="9067800" cy="6218237"/>
          </a:xfrm>
        </p:spPr>
        <p:txBody>
          <a:bodyPr/>
          <a:lstStyle/>
          <a:p>
            <a:pPr marL="0" indent="0">
              <a:buNone/>
            </a:pPr>
            <a:r>
              <a:rPr lang="sr-Latn-CS" sz="1600" b="1" u="sng" dirty="0">
                <a:latin typeface="Arial" pitchFamily="34" charset="0"/>
                <a:cs typeface="Arial" pitchFamily="34" charset="0"/>
              </a:rPr>
              <a:t>Српска текућа библиографија у првој половини 20. века</a:t>
            </a:r>
            <a:endParaRPr lang="x-none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sr-Cyrl-R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x-none" sz="1600" dirty="0">
                <a:latin typeface="Arial" pitchFamily="34" charset="0"/>
                <a:cs typeface="Arial" pitchFamily="34" charset="0"/>
              </a:rPr>
              <a:t>Колико су профил и намена текуће библиографије зависили од историјских прилика показују књижевни прегледи објављивани у </a:t>
            </a:r>
            <a:r>
              <a:rPr lang="x-none" sz="1600" b="1" i="1" dirty="0">
                <a:latin typeface="Arial" pitchFamily="34" charset="0"/>
                <a:cs typeface="Arial" pitchFamily="34" charset="0"/>
              </a:rPr>
              <a:t>Крфском забавнику </a:t>
            </a:r>
            <a:r>
              <a:rPr lang="x-none" sz="1600" dirty="0">
                <a:latin typeface="Arial" pitchFamily="34" charset="0"/>
                <a:cs typeface="Arial" pitchFamily="34" charset="0"/>
              </a:rPr>
              <a:t>током 1917. и 1918. године -  с нарочитом пажњом Срби су пратили публикације штампане у изгнанству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r-Cyrl-R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CS" sz="1600" dirty="0">
                <a:latin typeface="Arial" pitchFamily="34" charset="0"/>
                <a:cs typeface="Arial" pitchFamily="34" charset="0"/>
              </a:rPr>
              <a:t>Бележење нових наслова, више у виду критичких приказа и огласа, неговано је у међуратном периоду на станицама </a:t>
            </a:r>
            <a:r>
              <a:rPr lang="sr-Latn-CS" sz="1600" b="1" i="1" dirty="0">
                <a:latin typeface="Arial" pitchFamily="34" charset="0"/>
                <a:cs typeface="Arial" pitchFamily="34" charset="0"/>
              </a:rPr>
              <a:t>Политике</a:t>
            </a:r>
            <a:r>
              <a:rPr lang="sr-Latn-CS" sz="1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1600" b="1" i="1" dirty="0">
                <a:latin typeface="Arial" pitchFamily="34" charset="0"/>
                <a:cs typeface="Arial" pitchFamily="34" charset="0"/>
              </a:rPr>
              <a:t>Правде</a:t>
            </a:r>
            <a:r>
              <a:rPr lang="sr-Latn-CS" sz="1600" dirty="0">
                <a:latin typeface="Arial" pitchFamily="34" charset="0"/>
                <a:cs typeface="Arial" pitchFamily="34" charset="0"/>
              </a:rPr>
              <a:t>,</a:t>
            </a:r>
            <a:r>
              <a:rPr lang="sr-Latn-CS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1600" b="1" i="1" dirty="0">
                <a:latin typeface="Arial" pitchFamily="34" charset="0"/>
                <a:cs typeface="Arial" pitchFamily="34" charset="0"/>
              </a:rPr>
              <a:t>Времена</a:t>
            </a:r>
            <a:r>
              <a:rPr lang="sr-Latn-CS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1600" b="1" i="1" dirty="0">
                <a:latin typeface="Arial" pitchFamily="34" charset="0"/>
                <a:cs typeface="Arial" pitchFamily="34" charset="0"/>
              </a:rPr>
              <a:t>Штампе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r-Latn-CS" sz="1600" i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CS" sz="1600" u="sng" dirty="0">
                <a:latin typeface="Arial" pitchFamily="34" charset="0"/>
                <a:cs typeface="Arial" pitchFamily="34" charset="0"/>
              </a:rPr>
              <a:t>Павле Поповић </a:t>
            </a:r>
            <a:r>
              <a:rPr lang="sr-Latn-CS" sz="1600" dirty="0">
                <a:latin typeface="Arial" pitchFamily="34" charset="0"/>
                <a:cs typeface="Arial" pitchFamily="34" charset="0"/>
              </a:rPr>
              <a:t>је допринео институционализовању библиографских истраживања и оснивању </a:t>
            </a:r>
            <a:r>
              <a:rPr lang="sr-Latn-CS" sz="1600" b="1" dirty="0">
                <a:latin typeface="Arial" pitchFamily="34" charset="0"/>
                <a:cs typeface="Arial" pitchFamily="34" charset="0"/>
              </a:rPr>
              <a:t>Библиографског института </a:t>
            </a:r>
            <a:r>
              <a:rPr lang="sr-Latn-CS" sz="1600" dirty="0">
                <a:latin typeface="Arial" pitchFamily="34" charset="0"/>
                <a:cs typeface="Arial" pitchFamily="34" charset="0"/>
              </a:rPr>
              <a:t>на Филозофском факултету 1920. године – то је почетак организованог бележења српске текуће библиографије, утемељен на </a:t>
            </a:r>
            <a:r>
              <a:rPr lang="sr-Latn-CS" sz="1600" b="1" i="1" dirty="0">
                <a:latin typeface="Arial" pitchFamily="34" charset="0"/>
                <a:cs typeface="Arial" pitchFamily="34" charset="0"/>
              </a:rPr>
              <a:t>Закону о обавезном примерку</a:t>
            </a:r>
            <a:r>
              <a:rPr lang="sr-Latn-CS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1600" dirty="0">
                <a:latin typeface="Arial" pitchFamily="34" charset="0"/>
                <a:cs typeface="Arial" pitchFamily="34" charset="0"/>
              </a:rPr>
              <a:t>од јула 1919. године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r-Cyrl-R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CS" sz="1600" dirty="0">
                <a:latin typeface="Arial" pitchFamily="34" charset="0"/>
                <a:cs typeface="Arial" pitchFamily="34" charset="0"/>
              </a:rPr>
              <a:t>Један од првих резултата организованог рада на текућој библиографији био је </a:t>
            </a:r>
            <a:r>
              <a:rPr lang="sr-Latn-CS" sz="1600" b="1" i="1" dirty="0">
                <a:latin typeface="Arial" pitchFamily="34" charset="0"/>
                <a:cs typeface="Arial" pitchFamily="34" charset="0"/>
              </a:rPr>
              <a:t>Библиограф, попис нових књига и периодичних публикација Краљевине СХС</a:t>
            </a:r>
            <a:r>
              <a:rPr lang="sr-Latn-CS" sz="1600" dirty="0">
                <a:latin typeface="Arial" pitchFamily="34" charset="0"/>
                <a:cs typeface="Arial" pitchFamily="34" charset="0"/>
              </a:rPr>
              <a:t>, који је излазио у Београду сваког месеца do 1926. године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r-Latn-CS" sz="16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CS" sz="1600" dirty="0">
                <a:latin typeface="Arial" pitchFamily="34" charset="0"/>
                <a:cs typeface="Arial" pitchFamily="34" charset="0"/>
              </a:rPr>
              <a:t>Већ 1935. године Народна библиотека је уз помоћ Српске краљевске академије објавила </a:t>
            </a:r>
            <a:r>
              <a:rPr lang="sr-Latn-CS" sz="1600" b="1" i="1" dirty="0">
                <a:latin typeface="Arial" pitchFamily="34" charset="0"/>
                <a:cs typeface="Arial" pitchFamily="34" charset="0"/>
              </a:rPr>
              <a:t>Југословенски библиографски годишњак</a:t>
            </a:r>
            <a:r>
              <a:rPr lang="sr-Latn-C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1600" b="1" i="1" dirty="0">
                <a:latin typeface="Arial" pitchFamily="34" charset="0"/>
                <a:cs typeface="Arial" pitchFamily="34" charset="0"/>
              </a:rPr>
              <a:t>за 1933. годину </a:t>
            </a:r>
            <a:r>
              <a:rPr lang="sr-Latn-CS" sz="1600" dirty="0">
                <a:latin typeface="Arial" pitchFamily="34" charset="0"/>
                <a:cs typeface="Arial" pitchFamily="34" charset="0"/>
              </a:rPr>
              <a:t>– први покушај да се „прикупи све што се у нашој земљи штампа и објави“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924454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95982" cy="6400800"/>
          </a:xfrm>
        </p:spPr>
        <p:txBody>
          <a:bodyPr/>
          <a:lstStyle/>
          <a:p>
            <a:pPr marL="0" indent="0">
              <a:buNone/>
            </a:pPr>
            <a:r>
              <a:rPr lang="x-none" sz="2000" b="1" u="sng" dirty="0">
                <a:latin typeface="Arial" pitchFamily="34" charset="0"/>
                <a:cs typeface="Arial" pitchFamily="34" charset="0"/>
              </a:rPr>
              <a:t>Текућа библиографија Југословенског библиографског института</a:t>
            </a:r>
          </a:p>
          <a:p>
            <a:pPr algn="just">
              <a:buFont typeface="Wingdings" pitchFamily="2" charset="2"/>
              <a:buChar char="Ø"/>
            </a:pP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Значајни успеси као резултат колективног рада везују се за оснивање </a:t>
            </a:r>
            <a:r>
              <a:rPr lang="x-none" sz="2000" b="1" dirty="0">
                <a:latin typeface="Arial" pitchFamily="34" charset="0"/>
                <a:cs typeface="Arial" pitchFamily="34" charset="0"/>
              </a:rPr>
              <a:t>Југословенског библиографског института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1948. године</a:t>
            </a:r>
          </a:p>
          <a:p>
            <a:pPr algn="just">
              <a:buFont typeface="Wingdings" pitchFamily="2" charset="2"/>
              <a:buChar char="Ø"/>
            </a:pPr>
            <a:endParaRPr lang="x-none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x-none" sz="2000" b="1" i="1" dirty="0">
                <a:latin typeface="Arial" pitchFamily="34" charset="0"/>
                <a:cs typeface="Arial" pitchFamily="34" charset="0"/>
              </a:rPr>
              <a:t>Библиографија Југославије</a:t>
            </a:r>
            <a:r>
              <a:rPr lang="x-none" sz="2000" i="1" dirty="0">
                <a:latin typeface="Arial" pitchFamily="34" charset="0"/>
                <a:cs typeface="Arial" pitchFamily="34" charset="0"/>
              </a:rPr>
              <a:t>,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као општа, текућа, национална</a:t>
            </a:r>
            <a:r>
              <a:rPr lang="x-none" sz="2000" i="1" dirty="0">
                <a:latin typeface="Arial" pitchFamily="34" charset="0"/>
                <a:cs typeface="Arial" pitchFamily="34" charset="0"/>
              </a:rPr>
              <a:t>,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примарна и самостална библиографија</a:t>
            </a:r>
            <a:r>
              <a:rPr lang="x-none" sz="2000" i="1" dirty="0">
                <a:latin typeface="Arial" pitchFamily="34" charset="0"/>
                <a:cs typeface="Arial" pitchFamily="34" charset="0"/>
              </a:rPr>
              <a:t>, </a:t>
            </a:r>
            <a:r>
              <a:rPr lang="x-none" sz="2000" dirty="0">
                <a:latin typeface="Arial" pitchFamily="34" charset="0"/>
                <a:cs typeface="Arial" pitchFamily="34" charset="0"/>
              </a:rPr>
              <a:t>излазила је у три серије: 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за књиге, брошуре и музикалије; 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за серијске публикације; </a:t>
            </a:r>
          </a:p>
          <a:p>
            <a:pPr algn="just">
              <a:buFont typeface="Wingdings" pitchFamily="2" charset="2"/>
              <a:buChar char="ü"/>
            </a:pPr>
            <a:r>
              <a:rPr lang="x-none" sz="2000" dirty="0">
                <a:latin typeface="Arial" pitchFamily="34" charset="0"/>
                <a:cs typeface="Arial" pitchFamily="34" charset="0"/>
              </a:rPr>
              <a:t>за чланке и прилоге у серијским публикацијама</a:t>
            </a: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sr-Cyrl-RS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2000" dirty="0">
                <a:latin typeface="Arial" pitchFamily="34" charset="0"/>
                <a:cs typeface="Arial" pitchFamily="34" charset="0"/>
              </a:rPr>
              <a:t>Ова библиографија служи и као основ за </a:t>
            </a:r>
            <a:r>
              <a:rPr lang="sr-Cyrl-RS" sz="2000" b="1" dirty="0">
                <a:latin typeface="Arial" pitchFamily="34" charset="0"/>
                <a:cs typeface="Arial" pitchFamily="34" charset="0"/>
              </a:rPr>
              <a:t>Библиографију званичних публикација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 у циљу међународне размене (према Бриселској конвенцији од 1886. и УНЕСКО-овој конвенцији од 1958); и </a:t>
            </a:r>
            <a:r>
              <a:rPr lang="sr-Cyrl-RS" sz="2000" b="1" dirty="0">
                <a:latin typeface="Arial" pitchFamily="34" charset="0"/>
                <a:cs typeface="Arial" pitchFamily="34" charset="0"/>
              </a:rPr>
              <a:t>Библиографију превода</a:t>
            </a:r>
            <a:r>
              <a:rPr lang="sr-Cyrl-RS" sz="2000" dirty="0">
                <a:latin typeface="Arial" pitchFamily="34" charset="0"/>
                <a:cs typeface="Arial" pitchFamily="34" charset="0"/>
              </a:rPr>
              <a:t> у СФРЈ и низ стручних, персоналних, ретроспективних и међународних библиографија.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r-Latn-CS" sz="20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50384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1762-AD8C-4771-A0D9-698595EB3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6096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Од 1975. године у </a:t>
            </a:r>
            <a:r>
              <a:rPr lang="sr-Cyrl-RS" sz="2000" b="1" dirty="0">
                <a:latin typeface="Arial" panose="020B0604020202020204" pitchFamily="34" charset="0"/>
                <a:cs typeface="Arial" panose="020B0604020202020204" pitchFamily="34" charset="0"/>
              </a:rPr>
              <a:t>Библиографији Југославије </a:t>
            </a:r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примењују се међународна правила за библиографски опис свих обухваћених врста публикација, а од 1965. године у систематизацији грађе прихваћена је УДК класификација.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r-Cyrl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Саставни њен део појединачних свезака су ауторски и предметни регистри, или се објављују годишње, кумулативно.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r-Cyrl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Од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2005.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године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Народна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библиотека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Србије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у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сарадњи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другим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библиотекама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Србији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почиње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радом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прикупљању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селекцији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каталошко-библиографској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обради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изради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годишње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текуће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библиографије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Сербика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у 2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свеске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r-Cyrl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10904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6CC9F87-2C56-4467-86C5-80C29912C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r-Cyrl-CS" sz="1400" b="1" dirty="0">
                <a:latin typeface="Arial" panose="020B0604020202020204" pitchFamily="34" charset="0"/>
                <a:cs typeface="Arial" panose="020B0604020202020204" pitchFamily="34" charset="0"/>
              </a:rPr>
              <a:t>ОСНОВНИ КРИТЕРИЈУМИ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C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Монографске публикације и некњижна грађа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Национални критеријум – аутори српског порекла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Српски језик и писмо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Аутори </a:t>
            </a:r>
            <a:r>
              <a:rPr lang="sr-Latn-CS" sz="1400" dirty="0">
                <a:latin typeface="Arial" panose="020B0604020202020204" pitchFamily="34" charset="0"/>
                <a:cs typeface="Arial" panose="020B0604020202020204" pitchFamily="34" charset="0"/>
              </a:rPr>
              <a:t>који се нису национално определили</a:t>
            </a: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 као Срби</a:t>
            </a:r>
            <a:r>
              <a:rPr lang="sr-Latn-CS" sz="14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који су стварали на српском језику, и они који су</a:t>
            </a:r>
            <a:r>
              <a:rPr lang="sr-Latn-CS" sz="1400" dirty="0">
                <a:latin typeface="Arial" panose="020B0604020202020204" pitchFamily="34" charset="0"/>
                <a:cs typeface="Arial" panose="020B0604020202020204" pitchFamily="34" charset="0"/>
              </a:rPr>
              <a:t> својим</a:t>
            </a: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 деловањем допринели стварању српске културе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Публикације на тему «други о нама»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sr-Cyrl-CS" sz="1400" b="1" dirty="0">
                <a:latin typeface="Arial" panose="020B0604020202020204" pitchFamily="34" charset="0"/>
                <a:cs typeface="Arial" panose="020B0604020202020204" pitchFamily="34" charset="0"/>
              </a:rPr>
              <a:t>«Сербика» обухвата следећу грађу</a:t>
            </a: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sr-Cyrl-R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све публикација Срба који живе изван граница територије Србије објављене на страним језицима,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све публикације објављене на српском језику било где у свету ван граница територије Србије,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све преводе дела српских аутора објављене на било ком језику и било где у свету ван граница територије Србије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публикације аутора </a:t>
            </a:r>
            <a:r>
              <a:rPr lang="sr-Latn-CS" sz="1400" dirty="0">
                <a:latin typeface="Arial" panose="020B0604020202020204" pitchFamily="34" charset="0"/>
                <a:cs typeface="Arial" panose="020B0604020202020204" pitchFamily="34" charset="0"/>
              </a:rPr>
              <a:t>који се нису национално определили</a:t>
            </a: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 као Срби</a:t>
            </a:r>
            <a:r>
              <a:rPr lang="sr-Latn-CS" sz="14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који су стварали на српском језику, и оних који су</a:t>
            </a:r>
            <a:r>
              <a:rPr lang="sr-Latn-CS" sz="1400" dirty="0">
                <a:latin typeface="Arial" panose="020B0604020202020204" pitchFamily="34" charset="0"/>
                <a:cs typeface="Arial" panose="020B0604020202020204" pitchFamily="34" charset="0"/>
              </a:rPr>
              <a:t> својим</a:t>
            </a: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 деловањем допринели стварању српске културе, што не значи да не припадају и културама других народа и да их не треба уврстити у друге националне библиографије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све публикације о Србима, српској култури, науци, историји, уметности објављене на било ком језику и било где у свету ван граница територије Србије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r-Cyrl-C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«Сербика» се ради у електронском облику.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C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Ажурирање библиографије</a:t>
            </a: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  врши се</a:t>
            </a:r>
            <a:r>
              <a:rPr lang="sr-Cyrl-CS" sz="1400" b="1" dirty="0">
                <a:latin typeface="Arial" panose="020B0604020202020204" pitchFamily="34" charset="0"/>
                <a:cs typeface="Arial" panose="020B0604020202020204" pitchFamily="34" charset="0"/>
              </a:rPr>
              <a:t> тромесечно</a:t>
            </a: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, а на крају године ће се урадити исписи за кумулативне годишње библиографије.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CS" sz="1400" b="1" dirty="0">
                <a:latin typeface="Arial" panose="020B0604020202020204" pitchFamily="34" charset="0"/>
                <a:cs typeface="Arial" panose="020B0604020202020204" pitchFamily="34" charset="0"/>
              </a:rPr>
              <a:t>ВРСТА ГРАЂЕ</a:t>
            </a: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„Сербика» у једном годишњем тому састоји се из две свеске: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«Сербика» 1 (монографске публикације и некњижна грађа);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400" dirty="0">
                <a:latin typeface="Arial" panose="020B0604020202020204" pitchFamily="34" charset="0"/>
                <a:cs typeface="Arial" panose="020B0604020202020204" pitchFamily="34" charset="0"/>
              </a:rPr>
              <a:t>«Сербика» 2 (серијске публикације).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84587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66000-260C-4765-9335-5B7308C4E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399"/>
            <a:ext cx="8229600" cy="6172201"/>
          </a:xfrm>
        </p:spPr>
        <p:txBody>
          <a:bodyPr/>
          <a:lstStyle/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CS" sz="1200" b="1" dirty="0">
                <a:latin typeface="Arial" panose="020B0604020202020204" pitchFamily="34" charset="0"/>
                <a:cs typeface="Arial" panose="020B0604020202020204" pitchFamily="34" charset="0"/>
              </a:rPr>
              <a:t>РАСПОРЕД ГРАЂЕ: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«Сербика» 1: монографске публикације и некњижна грађа – по УДК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«Сербика» 2 : Серијске публикације – по наслову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CS" sz="1200" b="1" dirty="0">
                <a:latin typeface="Arial" panose="020B0604020202020204" pitchFamily="34" charset="0"/>
                <a:cs typeface="Arial" panose="020B0604020202020204" pitchFamily="34" charset="0"/>
              </a:rPr>
              <a:t>РЕГИСТРИ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sr-Cyrl-C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Монографске публикације и некњижна грађа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Именски регистар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Регистар наслова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УДК регистар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Предметни регистар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Регистар земаља објављивања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Регистар превода дела са српског језика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Cyrl-C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Серијске публикације</a:t>
            </a: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УДК регистар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Регистар  ISSN бројева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Регистар наслова (грађа уазбучена по насловима)</a:t>
            </a:r>
          </a:p>
          <a:p>
            <a:pPr>
              <a:buFont typeface="Wingdings" panose="05000000000000000000" pitchFamily="2" charset="2"/>
              <a:buChar char="Ø"/>
            </a:pPr>
            <a:endParaRPr lang="sr-Cyrl-C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CS" sz="1200" b="1" dirty="0">
                <a:latin typeface="Arial" panose="020B0604020202020204" pitchFamily="34" charset="0"/>
                <a:cs typeface="Arial" panose="020B0604020202020204" pitchFamily="34" charset="0"/>
              </a:rPr>
              <a:t>ВРЕМЕНСКИ ОКВИР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„Сербика 2005“ обухвата грађу објављену било где у свету 2004. и 2005. године, а пристиглу 2005., 2006. године свим видовима селективне набавке (размена, куповина, поклон, обавезни прим. - ЦГ) у библиотеке Србије.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Библиографску грађу «Сербике» за наредне године (2006, 2007...) чиниће све публикације пристигле у библиотеке и нумерисане годином за коју се ради библиографија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r-Cyrl-CS" sz="1200" dirty="0">
                <a:latin typeface="Arial" panose="020B0604020202020204" pitchFamily="34" charset="0"/>
                <a:cs typeface="Arial" panose="020B0604020202020204" pitchFamily="34" charset="0"/>
              </a:rPr>
              <a:t>Библиографску грађу објављену 2000...2003, 2004. године, а пристиглу у текућој 2006, 2007... г. са закашњењем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263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6495</TotalTime>
  <Words>11727</Words>
  <Application>Microsoft Office PowerPoint</Application>
  <PresentationFormat>On-screen Show (4:3)</PresentationFormat>
  <Paragraphs>1034</Paragraphs>
  <Slides>95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95</vt:i4>
      </vt:variant>
    </vt:vector>
  </HeadingPairs>
  <TitlesOfParts>
    <vt:vector size="102" baseType="lpstr">
      <vt:lpstr>Arial</vt:lpstr>
      <vt:lpstr>Calibri</vt:lpstr>
      <vt:lpstr>Comic Sans MS</vt:lpstr>
      <vt:lpstr>Constantia</vt:lpstr>
      <vt:lpstr>Wingdings</vt:lpstr>
      <vt:lpstr>Wingdings 2</vt:lpstr>
      <vt:lpstr>Flow</vt:lpstr>
      <vt:lpstr>БИБЛИОГРАФИЈA ИСТОРИЈАТ</vt:lpstr>
      <vt:lpstr>PowerPoint Presentation</vt:lpstr>
      <vt:lpstr>ОСНОВНЕ ОДРЕДНИЦЕ ТЕОРИЈЕ БИБЛИОГРАФИЈЕ</vt:lpstr>
      <vt:lpstr>PowerPoint Presentation</vt:lpstr>
      <vt:lpstr>ИСТОРИЈА БИБЛИОГРАФИЈЕ</vt:lpstr>
      <vt:lpstr> ПОРЕКЛО ТЕРМИНА БИБЛИОГРАФИЈА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ПРВИ ЧАСОПИСИ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ИСТОРИЈАТ СРПСКЕ   БИБЛИОГРАФИЈЕ</vt:lpstr>
      <vt:lpstr>ПОЧЕЦИ СРПСКЕ БИБЛИОГРАФИЈЕ - КАТАЛОЗИ</vt:lpstr>
      <vt:lpstr>PowerPoint Presentation</vt:lpstr>
      <vt:lpstr>PowerPoint Presentation</vt:lpstr>
      <vt:lpstr>СРПСКА БИБЛИОГРАФИЈА</vt:lpstr>
      <vt:lpstr>PowerPoint Presentation</vt:lpstr>
      <vt:lpstr>PowerPoint Presentation</vt:lpstr>
      <vt:lpstr>PowerPoint Presentation</vt:lpstr>
      <vt:lpstr>PowerPoint Presentation</vt:lpstr>
      <vt:lpstr>РЕТРОСПЕКТИВНА НАЦИОНАЛНА БИБЛИОГРАФИЈА</vt:lpstr>
      <vt:lpstr>ПРВИ СРПСКИ БИБЛИОГРАФИ – НАЦИОНАЛНЕ РЕТРОСПЕКТИВНЕ БИБЛИОГРАФИЈЕ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ТЕКУЋА НАЦИОНАЛНА БИБЛИОГРАФИЈА</vt:lpstr>
      <vt:lpstr>PowerPoint Presentation</vt:lpstr>
      <vt:lpstr>PowerPoint Presentation</vt:lpstr>
      <vt:lpstr>PowerPoint Presentation</vt:lpstr>
      <vt:lpstr>ТЕКУЋА БИБЛИОГРАФИЈА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ТЕХНИКА БИБЛИОТЕЧКОГ РАДА</dc:title>
  <dc:creator>Master</dc:creator>
  <cp:lastModifiedBy>Karla Selihar</cp:lastModifiedBy>
  <cp:revision>595</cp:revision>
  <dcterms:created xsi:type="dcterms:W3CDTF">2007-10-11T09:51:16Z</dcterms:created>
  <dcterms:modified xsi:type="dcterms:W3CDTF">2022-02-01T18:42:21Z</dcterms:modified>
</cp:coreProperties>
</file>