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423" r:id="rId7"/>
    <p:sldId id="424" r:id="rId8"/>
    <p:sldId id="425" r:id="rId9"/>
    <p:sldId id="426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2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1" r:id="rId40"/>
    <p:sldId id="294" r:id="rId41"/>
    <p:sldId id="428" r:id="rId42"/>
    <p:sldId id="429" r:id="rId43"/>
    <p:sldId id="430" r:id="rId44"/>
    <p:sldId id="427" r:id="rId45"/>
    <p:sldId id="296" r:id="rId46"/>
    <p:sldId id="298" r:id="rId47"/>
    <p:sldId id="299" r:id="rId48"/>
    <p:sldId id="300" r:id="rId49"/>
    <p:sldId id="302" r:id="rId50"/>
    <p:sldId id="293" r:id="rId51"/>
    <p:sldId id="304" r:id="rId52"/>
    <p:sldId id="305" r:id="rId53"/>
    <p:sldId id="307" r:id="rId54"/>
    <p:sldId id="309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469" r:id="rId64"/>
    <p:sldId id="319" r:id="rId65"/>
    <p:sldId id="320" r:id="rId66"/>
    <p:sldId id="470" r:id="rId67"/>
    <p:sldId id="321" r:id="rId68"/>
    <p:sldId id="322" r:id="rId69"/>
    <p:sldId id="471" r:id="rId70"/>
    <p:sldId id="472" r:id="rId71"/>
    <p:sldId id="473" r:id="rId72"/>
    <p:sldId id="474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80" r:id="rId92"/>
    <p:sldId id="381" r:id="rId93"/>
    <p:sldId id="382" r:id="rId94"/>
    <p:sldId id="383" r:id="rId95"/>
    <p:sldId id="384" r:id="rId96"/>
    <p:sldId id="385" r:id="rId97"/>
    <p:sldId id="386" r:id="rId98"/>
    <p:sldId id="387" r:id="rId99"/>
    <p:sldId id="388" r:id="rId100"/>
    <p:sldId id="389" r:id="rId101"/>
    <p:sldId id="390" r:id="rId102"/>
    <p:sldId id="391" r:id="rId103"/>
    <p:sldId id="392" r:id="rId104"/>
    <p:sldId id="393" r:id="rId105"/>
    <p:sldId id="394" r:id="rId106"/>
    <p:sldId id="395" r:id="rId107"/>
    <p:sldId id="396" r:id="rId108"/>
    <p:sldId id="397" r:id="rId109"/>
    <p:sldId id="398" r:id="rId110"/>
    <p:sldId id="399" r:id="rId111"/>
    <p:sldId id="400" r:id="rId112"/>
    <p:sldId id="401" r:id="rId113"/>
    <p:sldId id="402" r:id="rId114"/>
    <p:sldId id="403" r:id="rId115"/>
    <p:sldId id="404" r:id="rId116"/>
    <p:sldId id="405" r:id="rId117"/>
    <p:sldId id="406" r:id="rId118"/>
    <p:sldId id="407" r:id="rId119"/>
    <p:sldId id="408" r:id="rId120"/>
    <p:sldId id="409" r:id="rId121"/>
    <p:sldId id="410" r:id="rId122"/>
    <p:sldId id="411" r:id="rId123"/>
    <p:sldId id="412" r:id="rId124"/>
    <p:sldId id="413" r:id="rId125"/>
    <p:sldId id="414" r:id="rId126"/>
    <p:sldId id="415" r:id="rId127"/>
    <p:sldId id="416" r:id="rId128"/>
    <p:sldId id="417" r:id="rId129"/>
    <p:sldId id="418" r:id="rId130"/>
    <p:sldId id="419" r:id="rId131"/>
    <p:sldId id="420" r:id="rId132"/>
    <p:sldId id="421" r:id="rId133"/>
    <p:sldId id="422" r:id="rId134"/>
    <p:sldId id="431" r:id="rId135"/>
    <p:sldId id="432" r:id="rId136"/>
    <p:sldId id="433" r:id="rId137"/>
    <p:sldId id="434" r:id="rId138"/>
    <p:sldId id="435" r:id="rId139"/>
    <p:sldId id="436" r:id="rId140"/>
    <p:sldId id="437" r:id="rId141"/>
    <p:sldId id="438" r:id="rId142"/>
    <p:sldId id="439" r:id="rId143"/>
    <p:sldId id="440" r:id="rId144"/>
    <p:sldId id="441" r:id="rId145"/>
    <p:sldId id="442" r:id="rId146"/>
    <p:sldId id="443" r:id="rId147"/>
    <p:sldId id="444" r:id="rId148"/>
    <p:sldId id="445" r:id="rId149"/>
    <p:sldId id="446" r:id="rId150"/>
    <p:sldId id="447" r:id="rId151"/>
    <p:sldId id="448" r:id="rId152"/>
    <p:sldId id="449" r:id="rId153"/>
    <p:sldId id="450" r:id="rId154"/>
    <p:sldId id="451" r:id="rId155"/>
    <p:sldId id="452" r:id="rId156"/>
    <p:sldId id="453" r:id="rId157"/>
    <p:sldId id="454" r:id="rId158"/>
    <p:sldId id="455" r:id="rId159"/>
    <p:sldId id="456" r:id="rId160"/>
    <p:sldId id="457" r:id="rId161"/>
    <p:sldId id="458" r:id="rId162"/>
    <p:sldId id="459" r:id="rId163"/>
    <p:sldId id="460" r:id="rId164"/>
    <p:sldId id="461" r:id="rId165"/>
    <p:sldId id="462" r:id="rId166"/>
    <p:sldId id="463" r:id="rId167"/>
    <p:sldId id="464" r:id="rId168"/>
    <p:sldId id="465" r:id="rId169"/>
    <p:sldId id="466" r:id="rId170"/>
    <p:sldId id="467" r:id="rId171"/>
    <p:sldId id="468" r:id="rId1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theme" Target="theme/theme1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2BAED-D50F-4DC6-8FBB-70CC74E1CF58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3FB79-FCCF-4595-814A-1585723745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b.rs/view_file.php?file_id=3047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Cyrl-CS" b="1" dirty="0" smtClean="0">
                <a:latin typeface="Times New Roman" pitchFamily="18" charset="0"/>
                <a:cs typeface="Times New Roman" pitchFamily="18" charset="0"/>
              </a:rPr>
              <a:t>БИБЛИОТЕЧКО  ЗАКОНОДАВСТВО И СТАНДАРДИ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172200"/>
          </a:xfrm>
        </p:spPr>
        <p:txBody>
          <a:bodyPr>
            <a:normAutofit/>
          </a:bodyPr>
          <a:lstStyle/>
          <a:p>
            <a:pPr algn="just"/>
            <a:r>
              <a:rPr lang="sr-Cyrl-CS" dirty="0" smtClean="0"/>
              <a:t>Први законски пропис из области ауторског права донет је у Енглеској 1710. године</a:t>
            </a:r>
          </a:p>
          <a:p>
            <a:pPr algn="just"/>
            <a:r>
              <a:rPr lang="sr-Cyrl-CS" dirty="0" smtClean="0"/>
              <a:t>Познат је као </a:t>
            </a:r>
            <a:r>
              <a:rPr lang="sr-Cyrl-CS" i="1" dirty="0" smtClean="0"/>
              <a:t>Закон Ане Стјуарт: </a:t>
            </a:r>
            <a:r>
              <a:rPr lang="sr-Cyrl-CS" dirty="0" smtClean="0"/>
              <a:t>овим законом је први пут ауторима признато искључиво право на дело у трајању од 21 године од објављивања дела</a:t>
            </a:r>
          </a:p>
          <a:p>
            <a:pPr algn="just"/>
            <a:r>
              <a:rPr lang="sr-Cyrl-CS" dirty="0" smtClean="0"/>
              <a:t>Овај закон утицао на све законе о ауторском праву који су донети у другим земљама</a:t>
            </a:r>
          </a:p>
          <a:p>
            <a:pPr algn="just"/>
            <a:r>
              <a:rPr lang="sr-Cyrl-CS" dirty="0" smtClean="0"/>
              <a:t>Следе:  Данска доноси Наредбу 1741, Француска 1777, САД доносе Закон о ауторским правима 1790. итд.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Biblioteke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Biblioteka </a:t>
            </a:r>
            <a:r>
              <a:rPr lang="vi-VN" b="1" dirty="0" smtClean="0"/>
              <a:t>može da obavlja bibliotečko-informacionu delatnost </a:t>
            </a:r>
            <a:r>
              <a:rPr lang="vi-VN" dirty="0" smtClean="0"/>
              <a:t>ako poseduje određeni broj jedinica</a:t>
            </a:r>
            <a:r>
              <a:rPr lang="en-US" dirty="0" smtClean="0"/>
              <a:t> </a:t>
            </a:r>
            <a:r>
              <a:rPr lang="vi-VN" dirty="0" smtClean="0"/>
              <a:t>bibliotečko-informacione građe i izvora namenjenih za slobodno korišćenje, ako ispunjava uslove za rad u</a:t>
            </a:r>
            <a:r>
              <a:rPr lang="en-US" dirty="0" smtClean="0"/>
              <a:t>   </a:t>
            </a:r>
            <a:r>
              <a:rPr lang="vi-VN" dirty="0" smtClean="0"/>
              <a:t>pogledu prostora, telekomunikacione i računarske opreme, bibliotečko-informacionih stručnjaka, ako je</a:t>
            </a:r>
            <a:r>
              <a:rPr lang="en-US" dirty="0" smtClean="0"/>
              <a:t> </a:t>
            </a:r>
            <a:r>
              <a:rPr lang="vi-VN" dirty="0" smtClean="0"/>
              <a:t>registrovana kao ustanova za obavljanje delatnosti u skladu s odredbama ovog zakona, ako ispunjava i druge</a:t>
            </a:r>
            <a:r>
              <a:rPr lang="en-US" dirty="0" smtClean="0"/>
              <a:t> </a:t>
            </a:r>
            <a:r>
              <a:rPr lang="vi-VN" dirty="0" smtClean="0"/>
              <a:t>uslove za rad utvrđene u skladu sa usvojenim nacionalnim i međunarodnim standardima.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Tipovi</a:t>
            </a:r>
            <a:r>
              <a:rPr lang="en-US" b="1" dirty="0" smtClean="0"/>
              <a:t> </a:t>
            </a:r>
            <a:r>
              <a:rPr lang="en-US" b="1" dirty="0" err="1" smtClean="0"/>
              <a:t>biblioteka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vi-VN" dirty="0" smtClean="0"/>
              <a:t>Biblioteke se </a:t>
            </a:r>
            <a:r>
              <a:rPr lang="vi-VN" b="1" dirty="0" smtClean="0"/>
              <a:t>prema sadržaju bibliotečko-informacione građe</a:t>
            </a:r>
            <a:r>
              <a:rPr lang="vi-VN" dirty="0" smtClean="0"/>
              <a:t> </a:t>
            </a:r>
            <a:r>
              <a:rPr lang="vi-VN" b="1" dirty="0" smtClean="0"/>
              <a:t>i izvora </a:t>
            </a:r>
            <a:r>
              <a:rPr lang="vi-VN" dirty="0" smtClean="0"/>
              <a:t>i prema profilu korisnika razvrstavaju na</a:t>
            </a:r>
            <a:r>
              <a:rPr lang="en-US" dirty="0" smtClean="0"/>
              <a:t> </a:t>
            </a:r>
            <a:r>
              <a:rPr lang="vi-VN" dirty="0" smtClean="0"/>
              <a:t>sledeće tipove: nacionalna biblioteka, javna biblioteka, školska biblioteka, visokoškolska biblioteka,</a:t>
            </a:r>
            <a:r>
              <a:rPr lang="en-US" dirty="0" smtClean="0"/>
              <a:t> </a:t>
            </a:r>
            <a:r>
              <a:rPr lang="vi-VN" dirty="0" smtClean="0"/>
              <a:t>univerzitetska biblioteka, biblioteka naučnoistraživačkog instituta i ustanove, specijalna biblioteka, kao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informacioni centri pri drugim ustanovama, organizacijama ili udruženjima.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Organi</a:t>
            </a:r>
            <a:r>
              <a:rPr lang="en-US" b="1" dirty="0" smtClean="0"/>
              <a:t> </a:t>
            </a:r>
            <a:r>
              <a:rPr lang="en-US" b="1" dirty="0" err="1" smtClean="0"/>
              <a:t>biblioteke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(1)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r>
              <a:rPr lang="en-US" dirty="0" err="1" smtClean="0"/>
              <a:t>direktor</a:t>
            </a:r>
            <a:r>
              <a:rPr lang="en-US" dirty="0" smtClean="0"/>
              <a:t>, 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(2) </a:t>
            </a:r>
            <a:r>
              <a:rPr lang="en-US" dirty="0" err="1" smtClean="0"/>
              <a:t>Aktom</a:t>
            </a:r>
            <a:r>
              <a:rPr lang="en-US" dirty="0" smtClean="0"/>
              <a:t> o </a:t>
            </a:r>
            <a:r>
              <a:rPr lang="en-US" dirty="0" err="1" smtClean="0"/>
              <a:t>osnivanju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statutom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,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utvrditi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 smtClean="0"/>
              <a:t>direktora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upravnika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MATIČNE FUNKCIJE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Matične funkcije u bibliotečko-informacionoj delatnosti su:</a:t>
            </a:r>
          </a:p>
          <a:p>
            <a:r>
              <a:rPr lang="vi-VN" dirty="0" smtClean="0"/>
              <a:t>1) učešće u sveukupnom razvoju bibliotečko-informacione delatnosti u Republici Srbiji;</a:t>
            </a:r>
          </a:p>
          <a:p>
            <a:r>
              <a:rPr lang="vi-VN" dirty="0" smtClean="0"/>
              <a:t>2) učešće u izgradnji jedinstvene nacionalne mreže biblioteka;</a:t>
            </a:r>
          </a:p>
          <a:p>
            <a:r>
              <a:rPr lang="vi-VN" dirty="0" smtClean="0"/>
              <a:t>3) učešće u izgradnji jedinstvenog nacionalnog bibliografsko-informacionog sistema;</a:t>
            </a:r>
          </a:p>
          <a:p>
            <a:r>
              <a:rPr lang="vi-VN" dirty="0" smtClean="0"/>
              <a:t>4) vođenje registara biblioteka za područje matičnih biblioteka i drugih evaluacionih evidenc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5) pružanje stručne pomoći i instruktorski rad sa zaposlenima u bibliotekama;</a:t>
            </a:r>
          </a:p>
          <a:p>
            <a:r>
              <a:rPr lang="vi-VN" dirty="0" smtClean="0"/>
              <a:t>6) nadzor nad stručnim radom biblioteka;</a:t>
            </a:r>
          </a:p>
          <a:p>
            <a:r>
              <a:rPr lang="vi-VN" dirty="0" smtClean="0"/>
              <a:t>7) staranje o stalnom stručnom usavršavanju bibliotečko-informacionih stručnjaka;</a:t>
            </a:r>
          </a:p>
          <a:p>
            <a:r>
              <a:rPr lang="vi-VN" dirty="0" smtClean="0"/>
              <a:t>8) praćenje stanja i proučavanje potreba i uslova rada u bibliotekama;</a:t>
            </a:r>
          </a:p>
          <a:p>
            <a:r>
              <a:rPr lang="vi-VN" dirty="0" smtClean="0"/>
              <a:t>9) predlaganje mera za unapređenje rada i razvoj biblioteka;</a:t>
            </a:r>
          </a:p>
          <a:p>
            <a:r>
              <a:rPr lang="vi-VN" dirty="0" smtClean="0"/>
              <a:t>10) učešće u izradi predloga dugoročne strategije razvoja biblioteka, kratkoročnih programa i projekata.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Narodna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je </a:t>
            </a:r>
            <a:r>
              <a:rPr lang="en-US" b="1" dirty="0" err="1" smtClean="0"/>
              <a:t>matična</a:t>
            </a:r>
            <a:r>
              <a:rPr lang="en-US" b="1" dirty="0" smtClean="0"/>
              <a:t> </a:t>
            </a:r>
            <a:r>
              <a:rPr lang="en-US" b="1" dirty="0" err="1" smtClean="0"/>
              <a:t>biblioteka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 </a:t>
            </a:r>
            <a:r>
              <a:rPr lang="en-US" dirty="0" err="1" smtClean="0"/>
              <a:t>matične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u </a:t>
            </a:r>
            <a:r>
              <a:rPr lang="en-US" dirty="0" err="1" smtClean="0"/>
              <a:t>saradnji</a:t>
            </a:r>
            <a:r>
              <a:rPr lang="en-US" dirty="0" smtClean="0"/>
              <a:t> s </a:t>
            </a:r>
            <a:r>
              <a:rPr lang="en-US" dirty="0" err="1" smtClean="0"/>
              <a:t>Bibliotekom</a:t>
            </a:r>
            <a:r>
              <a:rPr lang="en-US" dirty="0" smtClean="0"/>
              <a:t>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obavlja</a:t>
            </a:r>
            <a:r>
              <a:rPr lang="en-US" dirty="0" smtClean="0"/>
              <a:t> </a:t>
            </a:r>
            <a:r>
              <a:rPr lang="en-US" dirty="0" err="1" smtClean="0"/>
              <a:t>matične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 AP </a:t>
            </a:r>
            <a:r>
              <a:rPr lang="en-US" dirty="0" err="1" smtClean="0"/>
              <a:t>Vojvodine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Delatnost</a:t>
            </a:r>
            <a:r>
              <a:rPr lang="en-US" dirty="0" smtClean="0"/>
              <a:t> </a:t>
            </a:r>
            <a:r>
              <a:rPr lang="en-US" dirty="0" err="1" smtClean="0"/>
              <a:t>Narodne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Narodne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univerzitetske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"</a:t>
            </a:r>
            <a:r>
              <a:rPr lang="en-US" dirty="0" err="1" smtClean="0"/>
              <a:t>Ivo</a:t>
            </a:r>
            <a:r>
              <a:rPr lang="en-US" dirty="0" smtClean="0"/>
              <a:t>  </a:t>
            </a:r>
            <a:r>
              <a:rPr lang="en-US" dirty="0" err="1" smtClean="0"/>
              <a:t>Andrić</a:t>
            </a:r>
            <a:r>
              <a:rPr lang="en-US" dirty="0" smtClean="0"/>
              <a:t>"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Kosovu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Metohiji</a:t>
            </a:r>
            <a:r>
              <a:rPr lang="en-US" dirty="0" smtClean="0"/>
              <a:t>, </a:t>
            </a:r>
            <a:r>
              <a:rPr lang="en-US" b="1" dirty="0" err="1" smtClean="0"/>
              <a:t>uspostavljanje</a:t>
            </a:r>
            <a:r>
              <a:rPr lang="en-US" b="1" dirty="0" smtClean="0"/>
              <a:t> </a:t>
            </a:r>
            <a:r>
              <a:rPr lang="en-US" b="1" dirty="0" err="1" smtClean="0"/>
              <a:t>bibliotečko-informacionog</a:t>
            </a:r>
            <a:r>
              <a:rPr lang="en-US" b="1" dirty="0" smtClean="0"/>
              <a:t> </a:t>
            </a:r>
            <a:r>
              <a:rPr lang="en-US" b="1" dirty="0" err="1" smtClean="0"/>
              <a:t>sistema</a:t>
            </a:r>
            <a:r>
              <a:rPr lang="en-US" b="1" dirty="0" smtClean="0"/>
              <a:t> </a:t>
            </a:r>
            <a:r>
              <a:rPr lang="en-US" b="1" dirty="0" err="1" smtClean="0"/>
              <a:t>Republike</a:t>
            </a:r>
            <a:r>
              <a:rPr lang="en-US" b="1" dirty="0" smtClean="0"/>
              <a:t> </a:t>
            </a:r>
            <a:r>
              <a:rPr lang="en-US" b="1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izgradnja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uzajamne</a:t>
            </a:r>
            <a:r>
              <a:rPr lang="en-US" dirty="0" smtClean="0"/>
              <a:t> </a:t>
            </a:r>
            <a:r>
              <a:rPr lang="en-US" dirty="0" err="1" smtClean="0"/>
              <a:t>katalogizacije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matične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u </a:t>
            </a:r>
            <a:r>
              <a:rPr lang="en-US" dirty="0" err="1" smtClean="0"/>
              <a:t>bibliotečko-informacionoj</a:t>
            </a:r>
            <a:r>
              <a:rPr lang="en-US" dirty="0" smtClean="0"/>
              <a:t> </a:t>
            </a:r>
            <a:r>
              <a:rPr lang="en-US" dirty="0" err="1" smtClean="0"/>
              <a:t>delatnosti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finansiraju</a:t>
            </a:r>
            <a:r>
              <a:rPr lang="en-US" dirty="0" smtClean="0"/>
              <a:t> se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budžeta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budžeta</a:t>
            </a:r>
            <a:r>
              <a:rPr lang="en-US" dirty="0" smtClean="0"/>
              <a:t> </a:t>
            </a:r>
            <a:r>
              <a:rPr lang="en-US" dirty="0" err="1" smtClean="0"/>
              <a:t>autonomne</a:t>
            </a:r>
            <a:r>
              <a:rPr lang="en-US" dirty="0" smtClean="0"/>
              <a:t> </a:t>
            </a:r>
            <a:r>
              <a:rPr lang="en-US" dirty="0" err="1" smtClean="0"/>
              <a:t>pokrajine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0000" lnSpcReduction="20000"/>
          </a:bodyPr>
          <a:lstStyle/>
          <a:p>
            <a:r>
              <a:rPr lang="vi-VN" b="1" dirty="0" smtClean="0"/>
              <a:t>Republika Srbija obezbeđuje sredstva: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vi-VN" dirty="0" smtClean="0"/>
              <a:t>- za nabavku domaće i inostrane bibliotečko-informacione građe i izvora za Narodnu biblioteku Srbije,</a:t>
            </a:r>
            <a:r>
              <a:rPr lang="en-US" dirty="0" smtClean="0"/>
              <a:t> </a:t>
            </a:r>
            <a:r>
              <a:rPr lang="vi-VN" dirty="0" smtClean="0"/>
              <a:t>Biblioteku Matice srpske, Narodnu i univerzitetsku biblioteku "Ivo Andrić" na Kosovu i Metohiji,</a:t>
            </a:r>
            <a:r>
              <a:rPr lang="en-US" dirty="0" smtClean="0"/>
              <a:t> </a:t>
            </a:r>
            <a:r>
              <a:rPr lang="vi-VN" dirty="0" smtClean="0"/>
              <a:t>visokoškolske i univerzitetske biblioteke i biblioteke naučnoistraživačkih instituta i ustanova;</a:t>
            </a:r>
          </a:p>
          <a:p>
            <a:r>
              <a:rPr lang="vi-VN" dirty="0" smtClean="0"/>
              <a:t>- za otkup prvih izdanja knjiga domaće produkcije za javne biblioteke;</a:t>
            </a:r>
          </a:p>
          <a:p>
            <a:r>
              <a:rPr lang="vi-VN" dirty="0" smtClean="0"/>
              <a:t>- za otkup domaće knjige radi njenog plasmana u inostranstvo koji ostvaruju Narodna biblioteka Srbije I</a:t>
            </a:r>
            <a:r>
              <a:rPr lang="en-US" dirty="0" smtClean="0"/>
              <a:t> </a:t>
            </a:r>
            <a:r>
              <a:rPr lang="vi-VN" dirty="0" smtClean="0"/>
              <a:t>Biblioteka Matice srpske;</a:t>
            </a:r>
          </a:p>
          <a:p>
            <a:r>
              <a:rPr lang="vi-VN" dirty="0" smtClean="0"/>
              <a:t>- za razvoj mreže javnih biblioteka;</a:t>
            </a:r>
          </a:p>
          <a:p>
            <a:r>
              <a:rPr lang="vi-VN" dirty="0" smtClean="0"/>
              <a:t>- za formiranje i razvoj zavičajnih zbirki;</a:t>
            </a:r>
          </a:p>
          <a:p>
            <a:r>
              <a:rPr lang="vi-VN" dirty="0" smtClean="0"/>
              <a:t>- za stimulisanje međunarodne saradnje i međubibliotečke pozajmice bibliotečko-informacione građe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izvora;</a:t>
            </a:r>
          </a:p>
          <a:p>
            <a:r>
              <a:rPr lang="vi-VN" dirty="0" smtClean="0"/>
              <a:t>- za digitalizaciju bibliotečko-informacione građe i izvora i omogućavanje pristupa kulturnom i naučnom</a:t>
            </a:r>
            <a:r>
              <a:rPr lang="en-US" dirty="0" smtClean="0"/>
              <a:t> </a:t>
            </a:r>
            <a:r>
              <a:rPr lang="vi-VN" dirty="0" smtClean="0"/>
              <a:t>nasleđu na daljinu.</a:t>
            </a:r>
            <a:endParaRPr lang="vi-VN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Nacionalna</a:t>
            </a:r>
            <a:r>
              <a:rPr lang="en-US" b="1" dirty="0" smtClean="0"/>
              <a:t> </a:t>
            </a:r>
            <a:r>
              <a:rPr lang="en-US" b="1" dirty="0" err="1" smtClean="0"/>
              <a:t>biblioteka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 smtClean="0"/>
              <a:t>Narodna biblioteka Srbije </a:t>
            </a:r>
            <a:r>
              <a:rPr lang="vi-VN" dirty="0" smtClean="0"/>
              <a:t>je centralna nacionalna biblioteka u Republici Srbiji koja ostvaruje opšti interes u</a:t>
            </a:r>
            <a:r>
              <a:rPr lang="en-US" dirty="0" smtClean="0"/>
              <a:t> </a:t>
            </a:r>
            <a:r>
              <a:rPr lang="vi-VN" dirty="0" smtClean="0"/>
              <a:t>bibliotečko-informacionoj delatnosti utvrđen ovim zakonom.</a:t>
            </a:r>
            <a:endParaRPr lang="en-US" dirty="0" smtClean="0"/>
          </a:p>
          <a:p>
            <a:r>
              <a:rPr lang="en-US" b="1" dirty="0" smtClean="0"/>
              <a:t>Biblioteka </a:t>
            </a:r>
            <a:r>
              <a:rPr lang="en-US" b="1" dirty="0" err="1" smtClean="0"/>
              <a:t>Matice</a:t>
            </a:r>
            <a:r>
              <a:rPr lang="en-US" b="1" dirty="0" smtClean="0"/>
              <a:t> </a:t>
            </a:r>
            <a:r>
              <a:rPr lang="en-US" b="1" dirty="0" err="1" smtClean="0"/>
              <a:t>srpske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matična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teritoriju</a:t>
            </a:r>
            <a:r>
              <a:rPr lang="en-US" dirty="0" smtClean="0"/>
              <a:t> AP </a:t>
            </a:r>
            <a:r>
              <a:rPr lang="en-US" dirty="0" err="1" smtClean="0"/>
              <a:t>Vojvodine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, u </a:t>
            </a:r>
            <a:r>
              <a:rPr lang="en-US" dirty="0" err="1" smtClean="0"/>
              <a:t>saradnji</a:t>
            </a:r>
            <a:r>
              <a:rPr lang="en-US" dirty="0" smtClean="0"/>
              <a:t> s </a:t>
            </a:r>
            <a:r>
              <a:rPr lang="en-US" dirty="0" err="1" smtClean="0"/>
              <a:t>Narodnom</a:t>
            </a:r>
            <a:r>
              <a:rPr lang="en-US" dirty="0" smtClean="0"/>
              <a:t>  </a:t>
            </a:r>
            <a:r>
              <a:rPr lang="en-US" dirty="0" err="1" smtClean="0"/>
              <a:t>bibliotekom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interes</a:t>
            </a:r>
            <a:r>
              <a:rPr lang="en-US" dirty="0" smtClean="0"/>
              <a:t> u </a:t>
            </a:r>
            <a:r>
              <a:rPr lang="en-US" dirty="0" err="1" smtClean="0"/>
              <a:t>bibliotečko-informacionoj</a:t>
            </a:r>
            <a:r>
              <a:rPr lang="en-US" dirty="0" smtClean="0"/>
              <a:t> </a:t>
            </a:r>
            <a:r>
              <a:rPr lang="en-US" dirty="0" err="1" smtClean="0"/>
              <a:t>delatnosti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 AP </a:t>
            </a:r>
            <a:r>
              <a:rPr lang="en-US" dirty="0" err="1" smtClean="0"/>
              <a:t>Vojvodine</a:t>
            </a:r>
            <a:r>
              <a:rPr lang="en-US" dirty="0" smtClean="0"/>
              <a:t>.</a:t>
            </a:r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Narodne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</a:t>
            </a:r>
            <a:r>
              <a:rPr lang="vi-VN" dirty="0" smtClean="0"/>
              <a:t>snovni zadaci Narodne biblioteke Srbije su sledeći:</a:t>
            </a:r>
          </a:p>
          <a:p>
            <a:r>
              <a:rPr lang="vi-VN" dirty="0" smtClean="0"/>
              <a:t>1) prikupljanje, obrada, čuvanje, predstavljanje, korišćenje i obezbeđivanje pristupa nacionalnoj zbirci</a:t>
            </a:r>
            <a:r>
              <a:rPr lang="en-US" dirty="0" smtClean="0"/>
              <a:t> </a:t>
            </a:r>
            <a:r>
              <a:rPr lang="vi-VN" dirty="0" smtClean="0"/>
              <a:t>bibliotečko-informacione građe i izvora u skladu s nabavnom politikom precizno utvrđenom posebnim</a:t>
            </a:r>
            <a:r>
              <a:rPr lang="en-US" dirty="0" smtClean="0"/>
              <a:t> </a:t>
            </a:r>
            <a:r>
              <a:rPr lang="vi-VN" dirty="0" smtClean="0"/>
              <a:t>aktom Narodne biblioteke Srbije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r>
              <a:rPr lang="vi-VN" dirty="0" smtClean="0"/>
              <a:t>2) obaveštavanje javnosti o mogućnostima i vidovima pružanja informacija i usluga, kao i pružanje</a:t>
            </a:r>
            <a:r>
              <a:rPr lang="en-US" dirty="0" smtClean="0"/>
              <a:t> </a:t>
            </a:r>
            <a:r>
              <a:rPr lang="vi-VN" dirty="0" smtClean="0"/>
              <a:t>bibliotečko-informacionih usluga korisnicima na licu mesta i na daljinu preko informatičke mreže;</a:t>
            </a:r>
          </a:p>
          <a:p>
            <a:r>
              <a:rPr lang="vi-VN" dirty="0" smtClean="0"/>
              <a:t>3) prijem, obrada, zaštita, čuvanje, predstavljanje i davanje na korišćenje svake publikacije u štampanoj,</a:t>
            </a:r>
            <a:r>
              <a:rPr lang="en-US" dirty="0" smtClean="0"/>
              <a:t> </a:t>
            </a:r>
            <a:r>
              <a:rPr lang="vi-VN" dirty="0" smtClean="0"/>
              <a:t>elektronskoj ili drugoj formi, koja joj se dostavlja na osnovu zakona kojim se uređuje obavezni primerak</a:t>
            </a:r>
            <a:r>
              <a:rPr lang="en-US" dirty="0" smtClean="0"/>
              <a:t> </a:t>
            </a:r>
            <a:r>
              <a:rPr lang="vi-VN" dirty="0" smtClean="0"/>
              <a:t>publikacija;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172200"/>
          </a:xfrm>
        </p:spPr>
        <p:txBody>
          <a:bodyPr>
            <a:normAutofit fontScale="92500" lnSpcReduction="10000"/>
          </a:bodyPr>
          <a:lstStyle/>
          <a:p>
            <a:r>
              <a:rPr lang="sr-Cyrl-CS" sz="2800" dirty="0" smtClean="0"/>
              <a:t>Међународно књижевно и уметничко удружење основано је 1878. год. у Паризу (почасни председник био је Виктор Иго)</a:t>
            </a:r>
          </a:p>
          <a:p>
            <a:r>
              <a:rPr lang="sr-Cyrl-CS" sz="2800" dirty="0" smtClean="0"/>
              <a:t>Први међународни документ о ауторском праву је </a:t>
            </a:r>
            <a:r>
              <a:rPr lang="sr-Cyrl-CS" sz="2800" i="1" u="sng" dirty="0" smtClean="0"/>
              <a:t>Конвенција за заштиту књижевних и уметничких дела </a:t>
            </a:r>
            <a:r>
              <a:rPr lang="sr-Cyrl-CS" sz="2800" dirty="0" smtClean="0"/>
              <a:t>донета 1886. године у Берну (Бернска конвенција)</a:t>
            </a:r>
          </a:p>
          <a:p>
            <a:r>
              <a:rPr lang="sr-Cyrl-CS" sz="2800" i="1" dirty="0" smtClean="0"/>
              <a:t>Бернском конвенвенцијом</a:t>
            </a:r>
            <a:r>
              <a:rPr lang="sr-Cyrl-CS" sz="2800" dirty="0" smtClean="0"/>
              <a:t> је основана Међународна унија за заштиту књижевних и уметничких дела </a:t>
            </a:r>
          </a:p>
          <a:p>
            <a:r>
              <a:rPr lang="sr-Cyrl-CS" sz="2800" dirty="0" smtClean="0"/>
              <a:t>Због промена у развоју науке, технике и технологије, појаве нових медија (радио, ТВ), извршено је неколико ревизија Конвенције: у Паризу 1896, Берлину 1903, Берну 1914, Риму 1928, Бриселу 1948, Стокхолму 1967,  поново у Паризу 1971.</a:t>
            </a:r>
          </a:p>
          <a:p>
            <a:r>
              <a:rPr lang="sr-Cyrl-CS" sz="2800" dirty="0" smtClean="0"/>
              <a:t>Краљевина Југославија је приступила </a:t>
            </a:r>
            <a:r>
              <a:rPr lang="sr-Cyrl-CS" sz="2800" i="1" dirty="0" smtClean="0"/>
              <a:t>Бернској конвенцији</a:t>
            </a:r>
            <a:r>
              <a:rPr lang="sr-Cyrl-CS" sz="2800" dirty="0" smtClean="0"/>
              <a:t>  1930, ФНРЈ обновила је чланство 1951, а СФРЈ је ратификовала париски текст 1975.</a:t>
            </a:r>
            <a:endParaRPr lang="sr-Cyrl-CS" sz="2800" i="1" dirty="0" smtClean="0"/>
          </a:p>
          <a:p>
            <a:endParaRPr lang="sr-Cyrl-C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15000"/>
          </a:xfrm>
        </p:spPr>
        <p:txBody>
          <a:bodyPr>
            <a:normAutofit/>
          </a:bodyPr>
          <a:lstStyle/>
          <a:p>
            <a:r>
              <a:rPr lang="vi-VN" dirty="0" smtClean="0"/>
              <a:t>4) popularisanje i promocija knjige, čitanja i slobodnog pristupa informacijama za sve građane, kao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organizacija različitih kulturnih programa i aktivnosti radi unapređenja kulturnog života građana;</a:t>
            </a:r>
          </a:p>
          <a:p>
            <a:r>
              <a:rPr lang="vi-VN" dirty="0" smtClean="0"/>
              <a:t>5) organizovanje razmene bibliotečko-informacione građe i izvora sa organizacijama u zemlji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inostranstvu i njeno sprovođenje;</a:t>
            </a:r>
          </a:p>
          <a:p>
            <a:r>
              <a:rPr lang="vi-VN" dirty="0" smtClean="0"/>
              <a:t>6) promocija, prezentacija i plasman srpske knjige u svetu;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7) organizovanje i koordinacija rada mreže biblioteka Republike Srbije na stvaranju Centralnog</a:t>
            </a:r>
            <a:r>
              <a:rPr lang="en-US" dirty="0" smtClean="0"/>
              <a:t> </a:t>
            </a:r>
            <a:r>
              <a:rPr lang="vi-VN" dirty="0" smtClean="0"/>
              <a:t>elektronskog kataloga, kao i realizacija projekta Virtuelna biblioteka Srbije, organizovanje i koordinacija</a:t>
            </a:r>
            <a:r>
              <a:rPr lang="en-US" dirty="0" smtClean="0"/>
              <a:t> </a:t>
            </a:r>
            <a:r>
              <a:rPr lang="vi-VN" dirty="0" smtClean="0"/>
              <a:t>poslova sistema uzajamne katalogizacije i Centra za uzajamnu katalogizaciju;</a:t>
            </a:r>
          </a:p>
          <a:p>
            <a:r>
              <a:rPr lang="vi-VN" dirty="0" smtClean="0"/>
              <a:t>8) izrada i dopunjavanje bibliografije Republike Srbije za sve vrste bibliotečko-informacione građe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izvora i godišnje nacionalne bibliografije "Serbike", izrada različitih retrospektivnih i specijalnih</a:t>
            </a:r>
            <a:r>
              <a:rPr lang="en-US" dirty="0" smtClean="0"/>
              <a:t> </a:t>
            </a:r>
            <a:r>
              <a:rPr lang="vi-VN" dirty="0" smtClean="0"/>
              <a:t>bibliografija;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/>
              <a:t>9) obavljanje delatnosti nacionalne agencije za saradnju sa izdavačima, za izradu </a:t>
            </a:r>
            <a:r>
              <a:rPr lang="en-US" dirty="0" smtClean="0"/>
              <a:t> </a:t>
            </a:r>
            <a:r>
              <a:rPr lang="vi-VN" b="1" dirty="0" smtClean="0"/>
              <a:t>CIP zapisa</a:t>
            </a:r>
            <a:r>
              <a:rPr lang="en-US" b="1" dirty="0" smtClean="0"/>
              <a:t> </a:t>
            </a:r>
            <a:r>
              <a:rPr lang="vi-VN" dirty="0" smtClean="0"/>
              <a:t>(katalogizacija u publikaciji pre štampanja) i za dodelu međunarodnih standardnih brojeva </a:t>
            </a:r>
            <a:r>
              <a:rPr lang="vi-VN" b="1" dirty="0" smtClean="0"/>
              <a:t>(ISBN, ISSN,</a:t>
            </a:r>
            <a:r>
              <a:rPr lang="en-US" b="1" dirty="0" smtClean="0"/>
              <a:t> </a:t>
            </a:r>
            <a:r>
              <a:rPr lang="vi-VN" b="1" dirty="0" smtClean="0"/>
              <a:t>ISMN, ISAN, DOI</a:t>
            </a:r>
            <a:r>
              <a:rPr lang="vi-VN" dirty="0" smtClean="0"/>
              <a:t> i drugih) za sve publikacije objavljene u Republici Srbiji;</a:t>
            </a:r>
          </a:p>
          <a:p>
            <a:r>
              <a:rPr lang="vi-VN" dirty="0" smtClean="0"/>
              <a:t>10) objedinjavanje i koordinacija rada na nabavci, prikupljanju, obradi, čuvanju, predstavljanju, davanju</a:t>
            </a:r>
            <a:r>
              <a:rPr lang="en-US" dirty="0" smtClean="0"/>
              <a:t> </a:t>
            </a:r>
            <a:r>
              <a:rPr lang="vi-VN" dirty="0" smtClean="0"/>
              <a:t>na korišćenje i omogućavanju pristupa domaćim i inostranim naučnim informacijama u okviru posebnog</a:t>
            </a:r>
            <a:r>
              <a:rPr lang="en-US" dirty="0" smtClean="0"/>
              <a:t> </a:t>
            </a:r>
            <a:r>
              <a:rPr lang="vi-VN" dirty="0" smtClean="0"/>
              <a:t>centra za naučne informacije, i to za sve biblioteke u Republici Srbiji, kao i koordinacija rada</a:t>
            </a:r>
            <a:r>
              <a:rPr lang="en-US" dirty="0" smtClean="0"/>
              <a:t> </a:t>
            </a:r>
            <a:r>
              <a:rPr lang="vi-VN" dirty="0" smtClean="0"/>
              <a:t>konzorcijuma biblioteka Republike Srbije za objedinjenu nabavku inostranih serijskih publikacija u</a:t>
            </a:r>
            <a:r>
              <a:rPr lang="en-US" dirty="0" smtClean="0"/>
              <a:t> </a:t>
            </a:r>
            <a:r>
              <a:rPr lang="vi-VN" dirty="0" smtClean="0"/>
              <a:t>štampanoj i elektronskoj formi;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6553200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11) izrada evidencionih pregleda i ocena uspešnosti poslovanja biblioteka u Republici Srbiji;</a:t>
            </a:r>
          </a:p>
          <a:p>
            <a:r>
              <a:rPr lang="vi-VN" dirty="0" smtClean="0"/>
              <a:t>12) donošenje nacionalnih uputstava i standarda i preporuka za primenu međunarodnih standarda;</a:t>
            </a:r>
          </a:p>
          <a:p>
            <a:r>
              <a:rPr lang="vi-VN" dirty="0" smtClean="0"/>
              <a:t>13) organizacija stručnih ispita za zaposlene u bibliotečko-informacionoj delatnosti;</a:t>
            </a:r>
          </a:p>
          <a:p>
            <a:r>
              <a:rPr lang="vi-VN" dirty="0" smtClean="0"/>
              <a:t>14) organizacija različitih oblika stalnog stručnog usavršavanja bibliotečko-informacionih stručnjaka;</a:t>
            </a:r>
          </a:p>
          <a:p>
            <a:r>
              <a:rPr lang="vi-VN" dirty="0" smtClean="0"/>
              <a:t>15) obavljanje matičnih funkcija centralne nacionalne biblioteke;</a:t>
            </a:r>
          </a:p>
          <a:p>
            <a:r>
              <a:rPr lang="vi-VN" dirty="0" smtClean="0"/>
              <a:t>16) obavljanje delatnosti zaštite stare i retke bibliotečke građe;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172200"/>
          </a:xfrm>
        </p:spPr>
        <p:txBody>
          <a:bodyPr>
            <a:normAutofit fontScale="85000" lnSpcReduction="10000"/>
          </a:bodyPr>
          <a:lstStyle/>
          <a:p>
            <a:r>
              <a:rPr lang="vi-VN" dirty="0" smtClean="0"/>
              <a:t>17) obavljanje naučnoistraživačkog, razvojnog i stručnog rada u oblastima bibliotekarstva i</a:t>
            </a:r>
          </a:p>
          <a:p>
            <a:r>
              <a:rPr lang="vi-VN" dirty="0" smtClean="0"/>
              <a:t>informacionih nauka, arheografije, bibliografije i nauke o knjizi;</a:t>
            </a:r>
          </a:p>
          <a:p>
            <a:r>
              <a:rPr lang="vi-VN" dirty="0" smtClean="0"/>
              <a:t>18) organizacija arheografskog opisa ćirilskih rukopisa u zemlji i srpskih rukopisa u inostranstvu i</a:t>
            </a:r>
          </a:p>
          <a:p>
            <a:r>
              <a:rPr lang="vi-VN" dirty="0" smtClean="0"/>
              <a:t>učestvovanje u izradi opšteg kataloga ćirilskih rukopisa;</a:t>
            </a:r>
          </a:p>
          <a:p>
            <a:r>
              <a:rPr lang="vi-VN" dirty="0" smtClean="0"/>
              <a:t>19) organizacija i koordinacija sistema međubibliotečke pozajmice na nacionalnom i međunarodnom</a:t>
            </a:r>
            <a:r>
              <a:rPr lang="en-US" dirty="0" smtClean="0"/>
              <a:t> </a:t>
            </a:r>
            <a:r>
              <a:rPr lang="vi-VN" dirty="0" smtClean="0"/>
              <a:t>nivou;</a:t>
            </a:r>
          </a:p>
          <a:p>
            <a:r>
              <a:rPr lang="vi-VN" dirty="0" smtClean="0"/>
              <a:t>20) objavljivanje publikacija iz oblasti bibliotekarstva i informacionih nauka, kao i rezultata vlastitog</a:t>
            </a:r>
            <a:r>
              <a:rPr lang="en-US" dirty="0" smtClean="0"/>
              <a:t> </a:t>
            </a:r>
            <a:r>
              <a:rPr lang="vi-VN" dirty="0" smtClean="0"/>
              <a:t>stručnog i naučnoistraživačkog rada;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21) obavljanje poslova digitalizacije kulturnog nasleđa Republike Srbije i saradnja s drugim ustanovama</a:t>
            </a:r>
            <a:r>
              <a:rPr lang="en-US" dirty="0" smtClean="0"/>
              <a:t> </a:t>
            </a:r>
            <a:r>
              <a:rPr lang="vi-VN" dirty="0" smtClean="0"/>
              <a:t>u zemlji i inostranstvu na polju digitalizacije;</a:t>
            </a:r>
          </a:p>
          <a:p>
            <a:r>
              <a:rPr lang="vi-VN" dirty="0" smtClean="0"/>
              <a:t>22) redovno dostavljanje svih traženih podataka Republičkom zavodu za statistiku;</a:t>
            </a:r>
          </a:p>
          <a:p>
            <a:r>
              <a:rPr lang="vi-VN" dirty="0" smtClean="0"/>
              <a:t>23) izdavanje dozvola za izvoz bibliotečke građe koja nema status kulturnog dobra;</a:t>
            </a:r>
          </a:p>
          <a:p>
            <a:r>
              <a:rPr lang="vi-VN" dirty="0" smtClean="0"/>
              <a:t>24) obavljanje i drugih poslova utvrđenih ovim zakonom i Statutom Narodne biblioteke Srbije.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Zadaci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n-NO" dirty="0" smtClean="0"/>
              <a:t>Osnovni zadaci Biblioteke Matice srpske su sledeći:</a:t>
            </a:r>
          </a:p>
          <a:p>
            <a:r>
              <a:rPr lang="nn-NO" dirty="0" smtClean="0"/>
              <a:t>....</a:t>
            </a:r>
            <a:r>
              <a:rPr lang="vi-VN" dirty="0" smtClean="0"/>
              <a:t> obavljanje referalnih poslova, primanje i čuvanje doktorskih disertacija, magistarskih radova,</a:t>
            </a:r>
            <a:r>
              <a:rPr lang="en-US" dirty="0" smtClean="0"/>
              <a:t> </a:t>
            </a:r>
            <a:r>
              <a:rPr lang="vi-VN" dirty="0" smtClean="0"/>
              <a:t>naučnoistraživačkih projekata, standarda, patenata, dokumenata i izdanja FAO i UNESKO-a;</a:t>
            </a:r>
          </a:p>
          <a:p>
            <a:r>
              <a:rPr lang="vi-VN" dirty="0" smtClean="0"/>
              <a:t>izrada nacionalnog inputa za međunarodnu bazu AGRIS;</a:t>
            </a:r>
          </a:p>
          <a:p>
            <a:r>
              <a:rPr lang="vi-VN" dirty="0" smtClean="0"/>
              <a:t>obavljanje matičnih funkcija centralne biblioteke u AP Vojvodini;</a:t>
            </a:r>
          </a:p>
          <a:p>
            <a:endParaRPr lang="nn-NO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organizovanje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zaposlene</a:t>
            </a:r>
            <a:r>
              <a:rPr lang="en-US" dirty="0" smtClean="0"/>
              <a:t> u </a:t>
            </a:r>
            <a:r>
              <a:rPr lang="en-US" dirty="0" err="1" smtClean="0"/>
              <a:t>bibliotečko-informacionoj</a:t>
            </a:r>
            <a:r>
              <a:rPr lang="en-US" dirty="0" smtClean="0"/>
              <a:t> </a:t>
            </a:r>
            <a:r>
              <a:rPr lang="en-US" dirty="0" err="1" smtClean="0"/>
              <a:t>delatnosti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 AP </a:t>
            </a:r>
            <a:r>
              <a:rPr lang="en-US" dirty="0" err="1" smtClean="0"/>
              <a:t>Vojvodine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organizovanje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stalnog</a:t>
            </a:r>
            <a:r>
              <a:rPr lang="en-US" dirty="0" smtClean="0"/>
              <a:t> </a:t>
            </a:r>
            <a:r>
              <a:rPr lang="en-US" dirty="0" err="1" smtClean="0"/>
              <a:t>stručnog</a:t>
            </a:r>
            <a:r>
              <a:rPr lang="en-US" dirty="0" smtClean="0"/>
              <a:t> </a:t>
            </a:r>
            <a:r>
              <a:rPr lang="en-US" dirty="0" err="1" smtClean="0"/>
              <a:t>usavršavanja</a:t>
            </a:r>
            <a:r>
              <a:rPr lang="en-US" dirty="0" smtClean="0"/>
              <a:t> </a:t>
            </a:r>
            <a:r>
              <a:rPr lang="en-US" dirty="0" err="1" smtClean="0"/>
              <a:t>bibliotečko-informacionih</a:t>
            </a:r>
            <a:r>
              <a:rPr lang="en-US" dirty="0" smtClean="0"/>
              <a:t> </a:t>
            </a:r>
            <a:r>
              <a:rPr lang="en-US" dirty="0" err="1" smtClean="0"/>
              <a:t>stručnjaka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teritoriji</a:t>
            </a:r>
            <a:r>
              <a:rPr lang="en-US" dirty="0" smtClean="0"/>
              <a:t> AP </a:t>
            </a:r>
            <a:r>
              <a:rPr lang="en-US" dirty="0" err="1" smtClean="0"/>
              <a:t>Vojvodine</a:t>
            </a:r>
            <a:r>
              <a:rPr lang="en-US" dirty="0" smtClean="0"/>
              <a:t>;</a:t>
            </a:r>
          </a:p>
          <a:p>
            <a:r>
              <a:rPr lang="en-US" b="1" dirty="0" err="1" smtClean="0"/>
              <a:t>Organi</a:t>
            </a:r>
            <a:r>
              <a:rPr lang="en-US" b="1" dirty="0" smtClean="0"/>
              <a:t> </a:t>
            </a:r>
            <a:r>
              <a:rPr lang="en-US" b="1" dirty="0" err="1" smtClean="0"/>
              <a:t>upravljanja</a:t>
            </a:r>
            <a:r>
              <a:rPr lang="en-US" b="1" dirty="0" smtClean="0"/>
              <a:t> </a:t>
            </a:r>
            <a:r>
              <a:rPr lang="en-US" b="1" dirty="0" err="1" smtClean="0"/>
              <a:t>Biblioteke</a:t>
            </a:r>
            <a:r>
              <a:rPr lang="en-US" b="1" dirty="0" smtClean="0"/>
              <a:t> </a:t>
            </a:r>
            <a:r>
              <a:rPr lang="en-US" b="1" dirty="0" err="1" smtClean="0"/>
              <a:t>Matice</a:t>
            </a:r>
            <a:r>
              <a:rPr lang="en-US" b="1" dirty="0" smtClean="0"/>
              <a:t> </a:t>
            </a:r>
            <a:r>
              <a:rPr lang="en-US" b="1" dirty="0" err="1" smtClean="0"/>
              <a:t>srpske</a:t>
            </a:r>
            <a:r>
              <a:rPr lang="en-US" b="1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upravnik</a:t>
            </a:r>
            <a:r>
              <a:rPr lang="en-US" dirty="0" smtClean="0"/>
              <a:t>, </a:t>
            </a:r>
            <a:r>
              <a:rPr lang="en-US" dirty="0" err="1" smtClean="0"/>
              <a:t>upravni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nadzorni</a:t>
            </a:r>
            <a:r>
              <a:rPr lang="en-US" dirty="0" smtClean="0"/>
              <a:t> </a:t>
            </a:r>
            <a:r>
              <a:rPr lang="en-US" dirty="0" err="1" smtClean="0"/>
              <a:t>odbor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Standardi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vi-VN" dirty="0" smtClean="0"/>
              <a:t>Biblioteka obavlja svoju delatnost prema nacionalnim i međunarodnim standardima u skladu s kojima se</a:t>
            </a:r>
            <a:r>
              <a:rPr lang="en-US" dirty="0" smtClean="0"/>
              <a:t> </a:t>
            </a:r>
            <a:r>
              <a:rPr lang="vi-VN" dirty="0" smtClean="0"/>
              <a:t>utvrđuju vrste poslova i aktivnosti, kao i uslovi i resursi.</a:t>
            </a:r>
          </a:p>
          <a:p>
            <a:r>
              <a:rPr lang="vi-VN" dirty="0" smtClean="0"/>
              <a:t>Nacionalne standarde za javne i druge tipove biblioteka donosi ministar nadležan za kulturu na predlog</a:t>
            </a:r>
            <a:r>
              <a:rPr lang="en-US" dirty="0" smtClean="0"/>
              <a:t> </a:t>
            </a:r>
            <a:r>
              <a:rPr lang="vi-VN" dirty="0" smtClean="0"/>
              <a:t>Narodne biblioteke Srbije, Biblioteke Matice srpske i bibliotečkih stručnih udruženja.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Obrada bibliotečko-informacione građe i izvor</a:t>
            </a:r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Obrada bibliotečko-informacione građe i izvora </a:t>
            </a:r>
            <a:r>
              <a:rPr lang="vi-VN" b="1" dirty="0" smtClean="0"/>
              <a:t>zasniva se na primeni jedinstvene kataloško-bibliografske</a:t>
            </a:r>
            <a:r>
              <a:rPr lang="en-US" b="1" dirty="0" smtClean="0"/>
              <a:t> </a:t>
            </a:r>
            <a:r>
              <a:rPr lang="vi-VN" b="1" dirty="0" smtClean="0"/>
              <a:t>obrade i jedinstvenog sistema klasifikacije i indeksiranja</a:t>
            </a:r>
            <a:r>
              <a:rPr lang="vi-VN" dirty="0" smtClean="0"/>
              <a:t>, kao i u </a:t>
            </a:r>
            <a:r>
              <a:rPr lang="vi-VN" b="1" dirty="0" smtClean="0"/>
              <a:t>skladu sa usvojenim nacionalnim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vi-VN" b="1" dirty="0" smtClean="0"/>
              <a:t>međunarodnim standardima.</a:t>
            </a:r>
          </a:p>
          <a:p>
            <a:r>
              <a:rPr lang="vi-VN" dirty="0" smtClean="0"/>
              <a:t>Narodna biblioteka Srbije donosi nacionalne standarde za obradu bibliotečko-informacione građe i izvora</a:t>
            </a:r>
            <a:r>
              <a:rPr lang="en-US" dirty="0" smtClean="0"/>
              <a:t>.</a:t>
            </a: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Национално ауторско право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sr-Cyrl-CS" dirty="0" smtClean="0"/>
              <a:t>Прве помене ауторско-правне заштите у Кнежевини Србији налазимо у </a:t>
            </a:r>
            <a:r>
              <a:rPr lang="sr-Cyrl-CS" b="1" i="1" u="sng" dirty="0" smtClean="0"/>
              <a:t>Закону о монополу Државне штампарије за извесне сорте штампаних хартиј</a:t>
            </a:r>
            <a:r>
              <a:rPr lang="en-US" b="1" i="1" u="sng" dirty="0" smtClean="0"/>
              <a:t>a</a:t>
            </a:r>
            <a:r>
              <a:rPr lang="sr-Cyrl-CS" b="1" u="sng" dirty="0" smtClean="0"/>
              <a:t> </a:t>
            </a:r>
            <a:r>
              <a:rPr lang="sr-Cyrl-CS" dirty="0" smtClean="0"/>
              <a:t>(Зборник закона и уредаба Кнежевине Србије, 1882)</a:t>
            </a:r>
          </a:p>
          <a:p>
            <a:pPr algn="just"/>
            <a:r>
              <a:rPr lang="sr-Cyrl-CS" dirty="0" smtClean="0"/>
              <a:t>У </a:t>
            </a:r>
            <a:r>
              <a:rPr lang="sr-Cyrl-CS" i="1" dirty="0" smtClean="0"/>
              <a:t>Закону</a:t>
            </a:r>
            <a:r>
              <a:rPr lang="sr-Cyrl-CS" dirty="0" smtClean="0"/>
              <a:t> је монопол дат само Државној штампарији за штампање и продају образаца, протокола, школских свезака и сл. издања.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Biblioteke su obavezne da korisnicima biblioteke pruže odgovarajuću i kvalitetnu bibliotečko-informacionu</a:t>
            </a:r>
            <a:r>
              <a:rPr lang="en-US" dirty="0" smtClean="0"/>
              <a:t> </a:t>
            </a:r>
            <a:r>
              <a:rPr lang="vi-VN" dirty="0" smtClean="0"/>
              <a:t>građu i izvore, u biblioteci ili preko elektronske mreže.</a:t>
            </a:r>
          </a:p>
          <a:p>
            <a:r>
              <a:rPr lang="vi-VN" dirty="0" smtClean="0"/>
              <a:t>Biblioteka koja u svom fondu i bazi podataka nema bibliotečko-informacionu građu i izvore koje korisnik</a:t>
            </a:r>
            <a:r>
              <a:rPr lang="en-US" dirty="0" smtClean="0"/>
              <a:t> </a:t>
            </a:r>
            <a:r>
              <a:rPr lang="vi-VN" dirty="0" smtClean="0"/>
              <a:t>traži, treba da ih obezbedi u odgovarajućoj formi i u razumnom roku od biblioteke u zemlji ili inostranstvu</a:t>
            </a:r>
            <a:r>
              <a:rPr lang="en-US" dirty="0" smtClean="0"/>
              <a:t> </a:t>
            </a:r>
            <a:r>
              <a:rPr lang="vi-VN" dirty="0" smtClean="0"/>
              <a:t>putem razmene ili pozajmice bibliotečko-informacione građe i izvora.</a:t>
            </a:r>
          </a:p>
          <a:p>
            <a:r>
              <a:rPr lang="vi-VN" dirty="0" smtClean="0"/>
              <a:t>Sve biblioteke u bibliotečkoj mreži Republike Srbije učestvuju u procesu razmene i pozajmice bibliotečko-informacione građe i izvora</a:t>
            </a:r>
            <a:r>
              <a:rPr lang="en-US" dirty="0" smtClean="0"/>
              <a:t>.</a:t>
            </a: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vi-VN" b="1" dirty="0" smtClean="0"/>
              <a:t>Digitalizacija bibliotečko-informacione građe i izvora</a:t>
            </a:r>
            <a:r>
              <a:rPr lang="en-US" b="1" dirty="0" smtClean="0"/>
              <a:t>:</a:t>
            </a:r>
          </a:p>
          <a:p>
            <a:r>
              <a:rPr lang="vi-VN" dirty="0" smtClean="0"/>
              <a:t>(1) Biblioteka ima obavezu da kontinuirano radi na digitalizaciji bibliotečko-informacione građe i izvora kao</a:t>
            </a:r>
            <a:r>
              <a:rPr lang="en-US" dirty="0" smtClean="0"/>
              <a:t> </a:t>
            </a:r>
            <a:r>
              <a:rPr lang="vi-VN" dirty="0" smtClean="0"/>
              <a:t>dela kulturnog nasleđa Srbije.</a:t>
            </a:r>
          </a:p>
          <a:p>
            <a:r>
              <a:rPr lang="vi-VN" dirty="0" smtClean="0"/>
              <a:t>(2) Narodna biblioteka Srbije sprovodi i koordinira poslove na digitalizaciji bibliotečko-informacione građe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izvora u Republici Srbiji.</a:t>
            </a:r>
          </a:p>
          <a:p>
            <a:r>
              <a:rPr lang="vi-VN" dirty="0" smtClean="0"/>
              <a:t>(3) Bliže uslove za digitalizaciju bibliotečko-informacione građe i izvora propisuje ministar nadležan za kulturu.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Zaposleni</a:t>
            </a:r>
            <a:r>
              <a:rPr lang="en-US" b="1" dirty="0" smtClean="0"/>
              <a:t> u </a:t>
            </a:r>
            <a:r>
              <a:rPr lang="en-US" b="1" dirty="0" err="1" smtClean="0"/>
              <a:t>biblioteci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vi-VN" dirty="0" smtClean="0"/>
              <a:t>Poslove u biblioteci, zavisno od njihove vrste i složenosti, obavljaju lica sa odgovarajućim obrazovanjem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položenim stručnim ispitom.</a:t>
            </a:r>
          </a:p>
          <a:p>
            <a:r>
              <a:rPr lang="vi-VN" dirty="0" smtClean="0"/>
              <a:t>(2) Stručne bibliotečke poslove obavljaju knjižničari, viši knjižničari, bibliotekari i diplomirani bibliotekari.</a:t>
            </a:r>
          </a:p>
          <a:p>
            <a:r>
              <a:rPr lang="vi-VN" dirty="0" smtClean="0"/>
              <a:t>(3) Pored lica iz stava 1. ovog člana, poslove u biblioteci, pod određenim uslovima, obavljaju i stručnjaci drugih</a:t>
            </a:r>
            <a:r>
              <a:rPr lang="en-US" dirty="0" smtClean="0"/>
              <a:t> </a:t>
            </a:r>
            <a:r>
              <a:rPr lang="vi-VN" dirty="0" smtClean="0"/>
              <a:t>struka i volonteri.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err="1" smtClean="0"/>
              <a:t>Poslove</a:t>
            </a:r>
            <a:r>
              <a:rPr lang="en-US" dirty="0" smtClean="0"/>
              <a:t> </a:t>
            </a:r>
            <a:r>
              <a:rPr lang="en-US" b="1" dirty="0" err="1" smtClean="0"/>
              <a:t>diplomiranog</a:t>
            </a:r>
            <a:r>
              <a:rPr lang="en-US" b="1" dirty="0" smtClean="0"/>
              <a:t> </a:t>
            </a:r>
            <a:r>
              <a:rPr lang="en-US" b="1" dirty="0" err="1" smtClean="0"/>
              <a:t>bibliote</a:t>
            </a:r>
            <a:r>
              <a:rPr lang="en-US" dirty="0" err="1" smtClean="0"/>
              <a:t>kara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obavljaju</a:t>
            </a:r>
            <a:r>
              <a:rPr lang="en-US" dirty="0" smtClean="0"/>
              <a:t>:</a:t>
            </a:r>
          </a:p>
          <a:p>
            <a:r>
              <a:rPr lang="en-US" dirty="0" smtClean="0"/>
              <a:t>a)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stečenim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obrazovanjem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studijama</a:t>
            </a:r>
            <a:r>
              <a:rPr lang="en-US" dirty="0" smtClean="0"/>
              <a:t> </a:t>
            </a:r>
            <a:r>
              <a:rPr lang="en-US" dirty="0" err="1" smtClean="0"/>
              <a:t>prvog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 smtClean="0"/>
              <a:t>stepena</a:t>
            </a:r>
            <a:r>
              <a:rPr lang="en-US" dirty="0" smtClean="0"/>
              <a:t> u </a:t>
            </a:r>
            <a:r>
              <a:rPr lang="en-US" dirty="0" err="1" smtClean="0"/>
              <a:t>oblasti</a:t>
            </a:r>
            <a:r>
              <a:rPr lang="en-US" dirty="0" smtClean="0"/>
              <a:t> </a:t>
            </a:r>
            <a:r>
              <a:rPr lang="en-US" dirty="0" err="1" smtClean="0"/>
              <a:t>bibliotekarstva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informatike</a:t>
            </a:r>
            <a:r>
              <a:rPr lang="en-US" dirty="0" smtClean="0"/>
              <a:t>, u </a:t>
            </a:r>
            <a:r>
              <a:rPr lang="en-US" dirty="0" err="1" smtClean="0"/>
              <a:t>trajanju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položenim</a:t>
            </a:r>
            <a:r>
              <a:rPr lang="en-US" dirty="0" smtClean="0"/>
              <a:t> </a:t>
            </a:r>
            <a:r>
              <a:rPr lang="en-US" dirty="0" err="1" smtClean="0"/>
              <a:t>stručnim</a:t>
            </a:r>
            <a:r>
              <a:rPr lang="en-US" dirty="0" smtClean="0"/>
              <a:t> </a:t>
            </a:r>
            <a:r>
              <a:rPr lang="en-US" dirty="0" err="1" smtClean="0"/>
              <a:t>ispitom</a:t>
            </a:r>
            <a:r>
              <a:rPr lang="en-US" dirty="0" smtClean="0"/>
              <a:t>;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lica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stečenim</a:t>
            </a:r>
            <a:r>
              <a:rPr lang="en-US" dirty="0" smtClean="0"/>
              <a:t>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obrazovanjem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studijama</a:t>
            </a:r>
            <a:r>
              <a:rPr lang="en-US" dirty="0" smtClean="0"/>
              <a:t> </a:t>
            </a:r>
            <a:r>
              <a:rPr lang="en-US" dirty="0" err="1" smtClean="0"/>
              <a:t>prvog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drugog</a:t>
            </a:r>
            <a:r>
              <a:rPr lang="en-US" dirty="0" smtClean="0"/>
              <a:t> </a:t>
            </a:r>
            <a:r>
              <a:rPr lang="en-US" dirty="0" err="1" smtClean="0"/>
              <a:t>stepena</a:t>
            </a:r>
            <a:r>
              <a:rPr lang="en-US" dirty="0" smtClean="0"/>
              <a:t> u </a:t>
            </a:r>
            <a:r>
              <a:rPr lang="en-US" dirty="0" err="1" smtClean="0"/>
              <a:t>drugim</a:t>
            </a:r>
            <a:r>
              <a:rPr lang="en-US" dirty="0" smtClean="0"/>
              <a:t> </a:t>
            </a:r>
            <a:r>
              <a:rPr lang="en-US" dirty="0" err="1" smtClean="0"/>
              <a:t>oblastima</a:t>
            </a:r>
            <a:r>
              <a:rPr lang="en-US" dirty="0" smtClean="0"/>
              <a:t>, u </a:t>
            </a:r>
            <a:r>
              <a:rPr lang="en-US" dirty="0" err="1" smtClean="0"/>
              <a:t>trajanju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najmanje</a:t>
            </a:r>
            <a:r>
              <a:rPr lang="en-US" dirty="0" smtClean="0"/>
              <a:t> </a:t>
            </a:r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položenim</a:t>
            </a:r>
            <a:r>
              <a:rPr lang="en-US" dirty="0" smtClean="0"/>
              <a:t> </a:t>
            </a:r>
            <a:r>
              <a:rPr lang="en-US" dirty="0" err="1" smtClean="0"/>
              <a:t>stručnim</a:t>
            </a:r>
            <a:r>
              <a:rPr lang="en-US" dirty="0" smtClean="0"/>
              <a:t> </a:t>
            </a:r>
            <a:r>
              <a:rPr lang="en-US" dirty="0" err="1" smtClean="0"/>
              <a:t>ispitom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Stručni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(1) </a:t>
            </a:r>
            <a:r>
              <a:rPr lang="en-US" dirty="0" err="1" smtClean="0"/>
              <a:t>Stručno</a:t>
            </a:r>
            <a:r>
              <a:rPr lang="en-US" dirty="0" smtClean="0"/>
              <a:t> </a:t>
            </a:r>
            <a:r>
              <a:rPr lang="en-US" dirty="0" err="1" smtClean="0"/>
              <a:t>osposobljavanje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praktični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u </a:t>
            </a:r>
            <a:r>
              <a:rPr lang="en-US" dirty="0" err="1" smtClean="0"/>
              <a:t>biblioteci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zaposlene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stručnim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 s </a:t>
            </a:r>
            <a:r>
              <a:rPr lang="en-US" dirty="0" err="1" smtClean="0"/>
              <a:t>visokim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višim</a:t>
            </a:r>
            <a:r>
              <a:rPr lang="en-US" dirty="0" smtClean="0"/>
              <a:t> </a:t>
            </a:r>
            <a:r>
              <a:rPr lang="en-US" dirty="0" err="1" smtClean="0"/>
              <a:t>obrazovanjem</a:t>
            </a:r>
            <a:r>
              <a:rPr lang="en-US" dirty="0" smtClean="0"/>
              <a:t> </a:t>
            </a:r>
            <a:r>
              <a:rPr lang="en-US" dirty="0" err="1" smtClean="0"/>
              <a:t>traje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, 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srednjim</a:t>
            </a:r>
            <a:r>
              <a:rPr lang="en-US" dirty="0" smtClean="0"/>
              <a:t> </a:t>
            </a:r>
            <a:r>
              <a:rPr lang="en-US" dirty="0" err="1" smtClean="0"/>
              <a:t>obrazovanjem</a:t>
            </a:r>
            <a:r>
              <a:rPr lang="en-US" dirty="0" smtClean="0"/>
              <a:t> - </a:t>
            </a:r>
            <a:r>
              <a:rPr lang="en-US" dirty="0" err="1" smtClean="0"/>
              <a:t>devet</a:t>
            </a:r>
            <a:r>
              <a:rPr lang="en-US" dirty="0" smtClean="0"/>
              <a:t> </a:t>
            </a:r>
            <a:r>
              <a:rPr lang="en-US" dirty="0" err="1" smtClean="0"/>
              <a:t>meseci</a:t>
            </a:r>
            <a:r>
              <a:rPr lang="en-US" dirty="0" smtClean="0"/>
              <a:t>.</a:t>
            </a:r>
          </a:p>
          <a:p>
            <a:r>
              <a:rPr lang="en-US" dirty="0" smtClean="0"/>
              <a:t>(2) </a:t>
            </a:r>
            <a:r>
              <a:rPr lang="en-US" dirty="0" err="1" smtClean="0"/>
              <a:t>Zaposlenom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stava</a:t>
            </a:r>
            <a:r>
              <a:rPr lang="en-US" dirty="0" smtClean="0"/>
              <a:t> 1.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člana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u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tri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u </a:t>
            </a:r>
            <a:r>
              <a:rPr lang="en-US" dirty="0" err="1" smtClean="0"/>
              <a:t>biblioteci</a:t>
            </a:r>
            <a:r>
              <a:rPr lang="en-US" dirty="0" smtClean="0"/>
              <a:t> ne </a:t>
            </a:r>
            <a:r>
              <a:rPr lang="en-US" dirty="0" err="1" smtClean="0"/>
              <a:t>položi</a:t>
            </a:r>
            <a:r>
              <a:rPr lang="en-US" dirty="0" smtClean="0"/>
              <a:t> </a:t>
            </a:r>
            <a:r>
              <a:rPr lang="en-US" dirty="0" err="1" smtClean="0"/>
              <a:t>stručni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 </a:t>
            </a:r>
            <a:r>
              <a:rPr lang="en-US" dirty="0" err="1" smtClean="0"/>
              <a:t>prestaje</a:t>
            </a:r>
            <a:r>
              <a:rPr lang="en-US" dirty="0" smtClean="0"/>
              <a:t> </a:t>
            </a:r>
            <a:r>
              <a:rPr lang="en-US" dirty="0" err="1" smtClean="0"/>
              <a:t>radni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u </a:t>
            </a:r>
            <a:r>
              <a:rPr lang="en-US" dirty="0" err="1" smtClean="0"/>
              <a:t>biblioteci</a:t>
            </a:r>
            <a:r>
              <a:rPr lang="en-US" dirty="0" smtClean="0"/>
              <a:t> </a:t>
            </a:r>
            <a:r>
              <a:rPr lang="en-US" dirty="0" err="1" smtClean="0"/>
              <a:t>danom</a:t>
            </a:r>
            <a:r>
              <a:rPr lang="en-US" dirty="0" smtClean="0"/>
              <a:t> </a:t>
            </a:r>
            <a:r>
              <a:rPr lang="en-US" dirty="0" err="1" smtClean="0"/>
              <a:t>isteka</a:t>
            </a:r>
            <a:r>
              <a:rPr lang="en-US" dirty="0" smtClean="0"/>
              <a:t> tog </a:t>
            </a:r>
            <a:r>
              <a:rPr lang="en-US" dirty="0" err="1" smtClean="0"/>
              <a:t>roka</a:t>
            </a:r>
            <a:r>
              <a:rPr lang="en-US" dirty="0" smtClean="0"/>
              <a:t>.</a:t>
            </a:r>
          </a:p>
          <a:p>
            <a:r>
              <a:rPr lang="en-US" dirty="0" smtClean="0"/>
              <a:t>(3) </a:t>
            </a:r>
            <a:r>
              <a:rPr lang="en-US" dirty="0" err="1" smtClean="0"/>
              <a:t>Ministar</a:t>
            </a:r>
            <a:r>
              <a:rPr lang="en-US" dirty="0" smtClean="0"/>
              <a:t> </a:t>
            </a:r>
            <a:r>
              <a:rPr lang="en-US" dirty="0" err="1" smtClean="0"/>
              <a:t>nadležan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komisiju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polaganje</a:t>
            </a:r>
            <a:r>
              <a:rPr lang="en-US" dirty="0" smtClean="0"/>
              <a:t> </a:t>
            </a:r>
            <a:r>
              <a:rPr lang="en-US" dirty="0" err="1" smtClean="0"/>
              <a:t>stručnog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u </a:t>
            </a:r>
            <a:r>
              <a:rPr lang="en-US" dirty="0" err="1" smtClean="0"/>
              <a:t>Narodnoj</a:t>
            </a:r>
            <a:r>
              <a:rPr lang="en-US" dirty="0" smtClean="0"/>
              <a:t> </a:t>
            </a:r>
            <a:r>
              <a:rPr lang="en-US" dirty="0" err="1" smtClean="0"/>
              <a:t>biblioteci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(4) </a:t>
            </a:r>
            <a:r>
              <a:rPr lang="en-US" dirty="0" err="1" smtClean="0"/>
              <a:t>Nadležni</a:t>
            </a:r>
            <a:r>
              <a:rPr lang="en-US" dirty="0" smtClean="0"/>
              <a:t> organ </a:t>
            </a:r>
            <a:r>
              <a:rPr lang="en-US" dirty="0" err="1" smtClean="0"/>
              <a:t>autonomne</a:t>
            </a:r>
            <a:r>
              <a:rPr lang="en-US" dirty="0" smtClean="0"/>
              <a:t> </a:t>
            </a:r>
            <a:r>
              <a:rPr lang="en-US" dirty="0" err="1" smtClean="0"/>
              <a:t>pokrajine</a:t>
            </a:r>
            <a:r>
              <a:rPr lang="en-US" dirty="0" smtClean="0"/>
              <a:t> </a:t>
            </a:r>
            <a:r>
              <a:rPr lang="en-US" dirty="0" err="1" smtClean="0"/>
              <a:t>obrazuje</a:t>
            </a:r>
            <a:r>
              <a:rPr lang="en-US" dirty="0" smtClean="0"/>
              <a:t> </a:t>
            </a:r>
            <a:r>
              <a:rPr lang="en-US" dirty="0" err="1" smtClean="0"/>
              <a:t>komisiju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polaganje</a:t>
            </a:r>
            <a:r>
              <a:rPr lang="en-US" dirty="0" smtClean="0"/>
              <a:t> </a:t>
            </a:r>
            <a:r>
              <a:rPr lang="en-US" dirty="0" err="1" smtClean="0"/>
              <a:t>stručnog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u </a:t>
            </a:r>
            <a:r>
              <a:rPr lang="en-US" dirty="0" err="1" smtClean="0"/>
              <a:t>Biblioteci</a:t>
            </a:r>
            <a:r>
              <a:rPr lang="en-US" dirty="0" smtClean="0"/>
              <a:t>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povereni</a:t>
            </a:r>
            <a:r>
              <a:rPr lang="en-US" dirty="0" smtClean="0"/>
              <a:t> </a:t>
            </a:r>
            <a:r>
              <a:rPr lang="en-US" dirty="0" err="1" smtClean="0"/>
              <a:t>posao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(5) </a:t>
            </a:r>
            <a:r>
              <a:rPr lang="en-US" dirty="0" err="1" smtClean="0"/>
              <a:t>Stručni</a:t>
            </a:r>
            <a:r>
              <a:rPr lang="en-US" dirty="0" smtClean="0"/>
              <a:t> </a:t>
            </a:r>
            <a:r>
              <a:rPr lang="en-US" dirty="0" err="1" smtClean="0"/>
              <a:t>ispit</a:t>
            </a:r>
            <a:r>
              <a:rPr lang="en-US" dirty="0" smtClean="0"/>
              <a:t> </a:t>
            </a:r>
            <a:r>
              <a:rPr lang="en-US" dirty="0" err="1" smtClean="0"/>
              <a:t>organizuju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sprovode</a:t>
            </a:r>
            <a:r>
              <a:rPr lang="en-US" dirty="0" smtClean="0"/>
              <a:t> </a:t>
            </a:r>
            <a:r>
              <a:rPr lang="en-US" dirty="0" err="1" smtClean="0"/>
              <a:t>Narodna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Biblioteka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zakonom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(6) </a:t>
            </a:r>
            <a:r>
              <a:rPr lang="en-US" dirty="0" err="1" smtClean="0"/>
              <a:t>Članovima</a:t>
            </a:r>
            <a:r>
              <a:rPr lang="en-US" dirty="0" smtClean="0"/>
              <a:t> </a:t>
            </a:r>
            <a:r>
              <a:rPr lang="en-US" dirty="0" err="1" smtClean="0"/>
              <a:t>komisija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polaganje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</a:t>
            </a:r>
            <a:r>
              <a:rPr lang="en-US" dirty="0" err="1" smtClean="0"/>
              <a:t>pripada</a:t>
            </a:r>
            <a:r>
              <a:rPr lang="en-US" dirty="0" smtClean="0"/>
              <a:t> </a:t>
            </a:r>
            <a:r>
              <a:rPr lang="en-US" dirty="0" err="1" smtClean="0"/>
              <a:t>naknada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u </a:t>
            </a:r>
            <a:r>
              <a:rPr lang="en-US" dirty="0" err="1" smtClean="0"/>
              <a:t>komisiji</a:t>
            </a:r>
            <a:r>
              <a:rPr lang="en-US" dirty="0" smtClean="0"/>
              <a:t>.</a:t>
            </a:r>
          </a:p>
          <a:p>
            <a:r>
              <a:rPr lang="en-US" dirty="0" smtClean="0"/>
              <a:t>(7) </a:t>
            </a:r>
            <a:r>
              <a:rPr lang="en-US" dirty="0" err="1" smtClean="0"/>
              <a:t>Troškove</a:t>
            </a:r>
            <a:r>
              <a:rPr lang="en-US" dirty="0" smtClean="0"/>
              <a:t> </a:t>
            </a:r>
            <a:r>
              <a:rPr lang="en-US" dirty="0" err="1" smtClean="0"/>
              <a:t>polaganja</a:t>
            </a:r>
            <a:r>
              <a:rPr lang="en-US" dirty="0" smtClean="0"/>
              <a:t> </a:t>
            </a:r>
            <a:r>
              <a:rPr lang="en-US" dirty="0" err="1" smtClean="0"/>
              <a:t>stručnog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</a:t>
            </a:r>
            <a:r>
              <a:rPr lang="en-US" dirty="0" err="1" smtClean="0"/>
              <a:t>snosi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je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zaposlen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(8) Program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, </a:t>
            </a:r>
            <a:r>
              <a:rPr lang="en-US" dirty="0" err="1" smtClean="0"/>
              <a:t>način</a:t>
            </a:r>
            <a:r>
              <a:rPr lang="en-US" dirty="0" smtClean="0"/>
              <a:t>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polaganja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visinu</a:t>
            </a:r>
            <a:r>
              <a:rPr lang="en-US" dirty="0" smtClean="0"/>
              <a:t> </a:t>
            </a:r>
            <a:r>
              <a:rPr lang="en-US" dirty="0" err="1" smtClean="0"/>
              <a:t>naknade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članova</a:t>
            </a:r>
            <a:r>
              <a:rPr lang="en-US" dirty="0" smtClean="0"/>
              <a:t> </a:t>
            </a:r>
            <a:r>
              <a:rPr lang="en-US" dirty="0" err="1" smtClean="0"/>
              <a:t>komisije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polaganje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ispita</a:t>
            </a:r>
            <a:r>
              <a:rPr lang="en-US" dirty="0" smtClean="0"/>
              <a:t> </a:t>
            </a:r>
            <a:r>
              <a:rPr lang="en-US" dirty="0" err="1" smtClean="0"/>
              <a:t>propisuje</a:t>
            </a:r>
            <a:r>
              <a:rPr lang="en-US" dirty="0" smtClean="0"/>
              <a:t> </a:t>
            </a:r>
            <a:r>
              <a:rPr lang="en-US" dirty="0" err="1" smtClean="0"/>
              <a:t>ministar</a:t>
            </a:r>
            <a:r>
              <a:rPr lang="en-US" dirty="0" smtClean="0"/>
              <a:t> </a:t>
            </a:r>
            <a:r>
              <a:rPr lang="en-US" dirty="0" err="1" smtClean="0"/>
              <a:t>nadležan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Stručna</a:t>
            </a:r>
            <a:r>
              <a:rPr lang="en-US" dirty="0" smtClean="0"/>
              <a:t> </a:t>
            </a:r>
            <a:r>
              <a:rPr lang="en-US" dirty="0" err="1" smtClean="0"/>
              <a:t>zvanja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Viša</a:t>
            </a:r>
            <a:r>
              <a:rPr lang="en-US" b="1" dirty="0" smtClean="0"/>
              <a:t> </a:t>
            </a:r>
            <a:r>
              <a:rPr lang="en-US" b="1" dirty="0" err="1" smtClean="0"/>
              <a:t>stručna</a:t>
            </a:r>
            <a:r>
              <a:rPr lang="en-US" b="1" dirty="0" smtClean="0"/>
              <a:t> </a:t>
            </a:r>
            <a:r>
              <a:rPr lang="en-US" b="1" dirty="0" err="1" smtClean="0"/>
              <a:t>zvanja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stručnim</a:t>
            </a:r>
            <a:r>
              <a:rPr lang="en-US" b="1" dirty="0" smtClean="0"/>
              <a:t> </a:t>
            </a:r>
            <a:r>
              <a:rPr lang="en-US" b="1" dirty="0" err="1" smtClean="0"/>
              <a:t>bibliotečkim</a:t>
            </a:r>
            <a:r>
              <a:rPr lang="en-US" b="1" dirty="0" smtClean="0"/>
              <a:t> </a:t>
            </a:r>
            <a:r>
              <a:rPr lang="en-US" b="1" dirty="0" err="1" smtClean="0"/>
              <a:t>poslovima</a:t>
            </a:r>
            <a:r>
              <a:rPr lang="en-US" b="1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samostalni</a:t>
            </a:r>
            <a:r>
              <a:rPr lang="en-US" dirty="0" smtClean="0"/>
              <a:t> </a:t>
            </a:r>
            <a:r>
              <a:rPr lang="en-US" dirty="0" err="1" smtClean="0"/>
              <a:t>knjižničar</a:t>
            </a:r>
            <a:r>
              <a:rPr lang="en-US" dirty="0" smtClean="0"/>
              <a:t>, </a:t>
            </a:r>
            <a:r>
              <a:rPr lang="en-US" dirty="0" err="1" smtClean="0"/>
              <a:t>samostalni</a:t>
            </a:r>
            <a:r>
              <a:rPr lang="en-US" dirty="0" smtClean="0"/>
              <a:t>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knjižničar</a:t>
            </a:r>
            <a:r>
              <a:rPr lang="en-US" dirty="0" smtClean="0"/>
              <a:t>,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bibliotekar</a:t>
            </a:r>
            <a:r>
              <a:rPr lang="en-US" dirty="0" smtClean="0"/>
              <a:t>, </a:t>
            </a:r>
            <a:r>
              <a:rPr lang="en-US" dirty="0" err="1" smtClean="0"/>
              <a:t>bibliotekar</a:t>
            </a:r>
            <a:r>
              <a:rPr lang="en-US" dirty="0" smtClean="0"/>
              <a:t> </a:t>
            </a:r>
            <a:r>
              <a:rPr lang="en-US" dirty="0" err="1" smtClean="0"/>
              <a:t>savetnik</a:t>
            </a:r>
            <a:r>
              <a:rPr lang="en-US" dirty="0" smtClean="0"/>
              <a:t>, </a:t>
            </a:r>
            <a:r>
              <a:rPr lang="en-US" dirty="0" err="1" smtClean="0"/>
              <a:t>viši</a:t>
            </a:r>
            <a:r>
              <a:rPr lang="en-US" dirty="0" smtClean="0"/>
              <a:t> </a:t>
            </a:r>
            <a:r>
              <a:rPr lang="en-US" dirty="0" err="1" smtClean="0"/>
              <a:t>diplomirani</a:t>
            </a:r>
            <a:r>
              <a:rPr lang="en-US" dirty="0" smtClean="0"/>
              <a:t> </a:t>
            </a:r>
            <a:r>
              <a:rPr lang="en-US" dirty="0" err="1" smtClean="0"/>
              <a:t>bibliotekar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diplomirani</a:t>
            </a:r>
            <a:r>
              <a:rPr lang="en-US" dirty="0" smtClean="0"/>
              <a:t> </a:t>
            </a:r>
            <a:r>
              <a:rPr lang="en-US" dirty="0" err="1" smtClean="0"/>
              <a:t>bibliotekar</a:t>
            </a:r>
            <a:r>
              <a:rPr lang="en-US" dirty="0" smtClean="0"/>
              <a:t> </a:t>
            </a:r>
            <a:r>
              <a:rPr lang="en-US" dirty="0" err="1" smtClean="0"/>
              <a:t>savetnik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stručnim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 </a:t>
            </a:r>
            <a:r>
              <a:rPr lang="en-US" dirty="0" err="1" smtClean="0"/>
              <a:t>bibliografa</a:t>
            </a:r>
            <a:r>
              <a:rPr lang="en-US" dirty="0" smtClean="0"/>
              <a:t>, </a:t>
            </a:r>
            <a:r>
              <a:rPr lang="en-US" dirty="0" err="1" smtClean="0"/>
              <a:t>arheografa</a:t>
            </a:r>
            <a:r>
              <a:rPr lang="en-US" dirty="0" smtClean="0"/>
              <a:t>, </a:t>
            </a:r>
            <a:r>
              <a:rPr lang="en-US" dirty="0" err="1" smtClean="0"/>
              <a:t>informatora</a:t>
            </a:r>
            <a:r>
              <a:rPr lang="en-US" dirty="0" smtClean="0"/>
              <a:t>, </a:t>
            </a:r>
            <a:r>
              <a:rPr lang="en-US" dirty="0" err="1" smtClean="0"/>
              <a:t>dokumentariste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konzervatora</a:t>
            </a:r>
            <a:r>
              <a:rPr lang="en-US" dirty="0" smtClean="0"/>
              <a:t> </a:t>
            </a:r>
            <a:r>
              <a:rPr lang="en-US" dirty="0" err="1" smtClean="0"/>
              <a:t>stiču</a:t>
            </a:r>
            <a:r>
              <a:rPr lang="en-US" dirty="0" smtClean="0"/>
              <a:t> </a:t>
            </a:r>
            <a:r>
              <a:rPr lang="en-US" dirty="0" err="1" smtClean="0"/>
              <a:t>stručna</a:t>
            </a:r>
            <a:r>
              <a:rPr lang="en-US" dirty="0" smtClean="0"/>
              <a:t> </a:t>
            </a:r>
            <a:r>
              <a:rPr lang="en-US" dirty="0" err="1" smtClean="0"/>
              <a:t>zvanja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viša</a:t>
            </a:r>
            <a:r>
              <a:rPr lang="en-US" dirty="0" smtClean="0"/>
              <a:t> </a:t>
            </a:r>
            <a:r>
              <a:rPr lang="en-US" dirty="0" err="1" smtClean="0"/>
              <a:t>stručna</a:t>
            </a:r>
            <a:r>
              <a:rPr lang="en-US" dirty="0" smtClean="0"/>
              <a:t> </a:t>
            </a:r>
            <a:r>
              <a:rPr lang="en-US" dirty="0" err="1" smtClean="0"/>
              <a:t>zvanja</a:t>
            </a:r>
            <a:r>
              <a:rPr lang="en-US" dirty="0" smtClean="0"/>
              <a:t> </a:t>
            </a:r>
            <a:r>
              <a:rPr lang="en-US" dirty="0" err="1" smtClean="0"/>
              <a:t>shodnom</a:t>
            </a:r>
            <a:r>
              <a:rPr lang="en-US" dirty="0" smtClean="0"/>
              <a:t> </a:t>
            </a:r>
            <a:r>
              <a:rPr lang="en-US" dirty="0" err="1" smtClean="0"/>
              <a:t>primenom</a:t>
            </a:r>
            <a:r>
              <a:rPr lang="en-US" dirty="0" smtClean="0"/>
              <a:t> </a:t>
            </a:r>
            <a:r>
              <a:rPr lang="en-US" dirty="0" err="1" smtClean="0"/>
              <a:t>odredaba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zakona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se </a:t>
            </a:r>
            <a:r>
              <a:rPr lang="en-US" dirty="0" err="1" smtClean="0"/>
              <a:t>odnose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sticanje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zvanja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stručnim</a:t>
            </a:r>
            <a:r>
              <a:rPr lang="en-US" dirty="0" smtClean="0"/>
              <a:t> </a:t>
            </a:r>
            <a:r>
              <a:rPr lang="en-US" dirty="0" err="1" smtClean="0"/>
              <a:t>bibliotečkim</a:t>
            </a:r>
            <a:r>
              <a:rPr lang="en-US" dirty="0" smtClean="0"/>
              <a:t> </a:t>
            </a:r>
            <a:r>
              <a:rPr lang="en-US" dirty="0" err="1" smtClean="0"/>
              <a:t>poslovima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Ministar</a:t>
            </a:r>
            <a:r>
              <a:rPr lang="en-US" dirty="0" smtClean="0"/>
              <a:t> </a:t>
            </a:r>
            <a:r>
              <a:rPr lang="en-US" dirty="0" err="1" smtClean="0"/>
              <a:t>nadležan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 </a:t>
            </a:r>
            <a:r>
              <a:rPr lang="en-US" dirty="0" err="1" smtClean="0"/>
              <a:t>imenuje</a:t>
            </a:r>
            <a:r>
              <a:rPr lang="en-US" dirty="0" smtClean="0"/>
              <a:t> </a:t>
            </a:r>
            <a:r>
              <a:rPr lang="en-US" dirty="0" err="1" smtClean="0"/>
              <a:t>Republičku</a:t>
            </a:r>
            <a:r>
              <a:rPr lang="en-US" dirty="0" smtClean="0"/>
              <a:t> </a:t>
            </a:r>
            <a:r>
              <a:rPr lang="en-US" dirty="0" err="1" smtClean="0"/>
              <a:t>komisiju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dodelu</a:t>
            </a:r>
            <a:r>
              <a:rPr lang="en-US" dirty="0" smtClean="0"/>
              <a:t> </a:t>
            </a:r>
            <a:r>
              <a:rPr lang="en-US" dirty="0" err="1" smtClean="0"/>
              <a:t>viših</a:t>
            </a:r>
            <a:r>
              <a:rPr lang="en-US" dirty="0" smtClean="0"/>
              <a:t>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zvanja</a:t>
            </a:r>
            <a:r>
              <a:rPr lang="en-US" dirty="0" smtClean="0"/>
              <a:t> u </a:t>
            </a:r>
            <a:r>
              <a:rPr lang="en-US" dirty="0" err="1" smtClean="0"/>
              <a:t>bibliotečko-informacionoj</a:t>
            </a:r>
            <a:r>
              <a:rPr lang="en-US" dirty="0" smtClean="0"/>
              <a:t> </a:t>
            </a:r>
            <a:r>
              <a:rPr lang="en-US" dirty="0" err="1" smtClean="0"/>
              <a:t>delatnosti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predlog</a:t>
            </a:r>
            <a:r>
              <a:rPr lang="en-US" dirty="0" smtClean="0"/>
              <a:t> </a:t>
            </a:r>
            <a:r>
              <a:rPr lang="en-US" dirty="0" err="1" smtClean="0"/>
              <a:t>Narodne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Školske</a:t>
            </a:r>
            <a:r>
              <a:rPr lang="en-US" b="1" dirty="0" smtClean="0"/>
              <a:t> </a:t>
            </a:r>
            <a:r>
              <a:rPr lang="en-US" b="1" dirty="0" err="1" smtClean="0"/>
              <a:t>biblioteke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dirty="0" smtClean="0"/>
              <a:t>Školske biblioteke organizuju se kao organizacione jedinice obrazovne ustanove, s ciljem da pomažu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unapređuju obrazovno-vaspitni proces.</a:t>
            </a:r>
          </a:p>
          <a:p>
            <a:r>
              <a:rPr lang="vi-VN" dirty="0" smtClean="0"/>
              <a:t>Na zaposlene u školskim bibliotekama, u pogledu obrazovanja, sticanja zvanja i dozvole za rad (licence)</a:t>
            </a:r>
            <a:r>
              <a:rPr lang="en-US" dirty="0" smtClean="0"/>
              <a:t> </a:t>
            </a:r>
            <a:r>
              <a:rPr lang="vi-VN" dirty="0" smtClean="0"/>
              <a:t>primenjuju se propisi kojima se uređuju osnove sistema obrazovanja i vaspitanja.</a:t>
            </a:r>
          </a:p>
          <a:p>
            <a:r>
              <a:rPr lang="vi-VN" dirty="0" smtClean="0"/>
              <a:t>Školske biblioteke su deo jedinstvenog bibliotečko-informacionog sistema Republike Srbije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nn-NO" sz="3600" dirty="0" smtClean="0"/>
              <a:t>Visokoškolske i univerzitetske biblioteke i biblioteke naučnoistraživačkih</a:t>
            </a:r>
            <a:br>
              <a:rPr lang="nn-NO" sz="3600" dirty="0" smtClean="0"/>
            </a:br>
            <a:r>
              <a:rPr lang="nn-NO" sz="3600" dirty="0" smtClean="0"/>
              <a:t>instituta i ustanova</a:t>
            </a:r>
            <a:r>
              <a:rPr lang="nn-NO" dirty="0" smtClean="0"/>
              <a:t/>
            </a:r>
            <a:br>
              <a:rPr lang="nn-NO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vi-VN" dirty="0" smtClean="0"/>
              <a:t>Visokoškolske i univerzitetske biblioteke i biblioteke naučno</a:t>
            </a:r>
            <a:r>
              <a:rPr lang="en-US" dirty="0" smtClean="0"/>
              <a:t> </a:t>
            </a:r>
            <a:r>
              <a:rPr lang="vi-VN" dirty="0" smtClean="0"/>
              <a:t>- istraživačkih instituta i ustanova organizuju se</a:t>
            </a:r>
            <a:r>
              <a:rPr lang="en-US" dirty="0" smtClean="0"/>
              <a:t> </a:t>
            </a:r>
            <a:r>
              <a:rPr lang="vi-VN" dirty="0" smtClean="0"/>
              <a:t>radi podrške i unapređenja obrazovnog, istraživačkog i naučnog rada studenata, nastavnika, profesora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istraživača.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6096000"/>
          </a:xfrm>
        </p:spPr>
        <p:txBody>
          <a:bodyPr>
            <a:normAutofit/>
          </a:bodyPr>
          <a:lstStyle/>
          <a:p>
            <a:r>
              <a:rPr lang="vi-VN" b="1" dirty="0" smtClean="0"/>
              <a:t>Univerzitetske biblioteke </a:t>
            </a:r>
            <a:r>
              <a:rPr lang="vi-VN" dirty="0" smtClean="0"/>
              <a:t>su centralne visokoškolske biblioteke koje:</a:t>
            </a:r>
          </a:p>
          <a:p>
            <a:r>
              <a:rPr lang="vi-VN" dirty="0" smtClean="0"/>
              <a:t>- koordiniraju bibliotečko-informacionu delatnost na univerzitetu;</a:t>
            </a:r>
          </a:p>
          <a:p>
            <a:r>
              <a:rPr lang="vi-VN" dirty="0" smtClean="0"/>
              <a:t>- koordiniraju nabavku bibliotečko-informacione građe i izvora u okviru univerziteta;</a:t>
            </a:r>
          </a:p>
          <a:p>
            <a:r>
              <a:rPr lang="vi-VN" dirty="0" smtClean="0"/>
              <a:t>- organizuju i usklađuju rad sistema razmene i međubibliotečke pozajmice bibliotečko-informacione</a:t>
            </a:r>
            <a:r>
              <a:rPr lang="en-US" dirty="0" smtClean="0"/>
              <a:t>  </a:t>
            </a:r>
            <a:r>
              <a:rPr lang="vi-VN" dirty="0" smtClean="0"/>
              <a:t>građe i izvora u zemlji i sa inostranstvom;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85000" lnSpcReduction="10000"/>
          </a:bodyPr>
          <a:lstStyle/>
          <a:p>
            <a:r>
              <a:rPr lang="sr-Cyrl-CS" i="1" dirty="0" smtClean="0"/>
              <a:t>Закон о монополу  </a:t>
            </a:r>
            <a:r>
              <a:rPr lang="sr-Cyrl-CS" dirty="0" smtClean="0"/>
              <a:t>изазвао је велико негодовање због фаворизовања Државне штампарије</a:t>
            </a:r>
          </a:p>
          <a:p>
            <a:r>
              <a:rPr lang="sr-Cyrl-CS" dirty="0" smtClean="0"/>
              <a:t>Министарство просвете је 1887. године издало подзаконски пропис </a:t>
            </a:r>
            <a:r>
              <a:rPr lang="sr-Cyrl-CS" b="1" i="1" dirty="0" smtClean="0"/>
              <a:t>Правила или основи за штампање школских књига</a:t>
            </a:r>
          </a:p>
          <a:p>
            <a:r>
              <a:rPr lang="sr-Cyrl-CS" i="1" dirty="0" smtClean="0"/>
              <a:t>Правила </a:t>
            </a:r>
            <a:r>
              <a:rPr lang="sr-Cyrl-CS" dirty="0" smtClean="0"/>
              <a:t>акценат стављају на писање квалитетних школских књига и признају право својине аутору</a:t>
            </a:r>
          </a:p>
          <a:p>
            <a:r>
              <a:rPr lang="sr-Cyrl-CS" dirty="0" smtClean="0"/>
              <a:t>Предвиђају  обавезе, услове и рокове за престанак издавачког уговора; наводе права наследника аутора у погледу накнаде за поновно објављивање ауторског дела</a:t>
            </a:r>
          </a:p>
          <a:p>
            <a:r>
              <a:rPr lang="sr-Cyrl-CS" dirty="0" smtClean="0"/>
              <a:t>Накнада за ауторско дело утврђивала се у новцу и, што је била новина, аутор је добијао 50 бесплатних примерака свога дела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- organizuju i usklađuju rad sistema razmene i međubibliotečke pozajmice bibliotečko-informacione</a:t>
            </a:r>
          </a:p>
          <a:p>
            <a:r>
              <a:rPr lang="vi-VN" dirty="0" smtClean="0"/>
              <a:t>građe i izvora u zemlji i sa inostranstvom;</a:t>
            </a:r>
          </a:p>
          <a:p>
            <a:r>
              <a:rPr lang="vi-VN" dirty="0" smtClean="0"/>
              <a:t>- koordiniraju izradu bibliografija i elektronskih baza podataka o visokoškolskim nastavnicima, naučnim</a:t>
            </a:r>
            <a:r>
              <a:rPr lang="en-US" dirty="0" smtClean="0"/>
              <a:t> </a:t>
            </a:r>
            <a:r>
              <a:rPr lang="vi-VN" dirty="0" smtClean="0"/>
              <a:t>radnicima i saradnicima univerziteta;</a:t>
            </a:r>
          </a:p>
          <a:p>
            <a:r>
              <a:rPr lang="vi-VN" dirty="0" smtClean="0"/>
              <a:t>- prikupljaju, obrađuju, čuvaju i daju na korišćenje obavezni primerak bibliotečko-informacione građe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izvora koji nastaju i objavljuju se na univerzitetu (uključujući diplomske, magistarske i doktorske</a:t>
            </a:r>
            <a:r>
              <a:rPr lang="en-US" dirty="0" smtClean="0"/>
              <a:t> </a:t>
            </a:r>
            <a:r>
              <a:rPr lang="vi-VN" dirty="0" smtClean="0"/>
              <a:t>radove);</a:t>
            </a:r>
          </a:p>
          <a:p>
            <a:r>
              <a:rPr lang="vi-VN" dirty="0" smtClean="0"/>
              <a:t>- usklađuju, pripremaju, organizuju i sprovode program obuke korisnika - studenata, doktoranata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istraživača u oblasti sistema komunikacije u nauci, korišćenja informacionih izvora u okviru bibliotečko-informacionog sistema Republike Srbije, autorskih prava i vrednovanja naučnog rada;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uspostavljaju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održavaju</a:t>
            </a:r>
            <a:r>
              <a:rPr lang="en-US" dirty="0" smtClean="0"/>
              <a:t> </a:t>
            </a:r>
            <a:r>
              <a:rPr lang="en-US" dirty="0" err="1" smtClean="0"/>
              <a:t>digitalne</a:t>
            </a:r>
            <a:r>
              <a:rPr lang="en-US" dirty="0" smtClean="0"/>
              <a:t> </a:t>
            </a:r>
            <a:r>
              <a:rPr lang="en-US" dirty="0" err="1" smtClean="0"/>
              <a:t>repozitorijume</a:t>
            </a:r>
            <a:r>
              <a:rPr lang="en-US" dirty="0" smtClean="0"/>
              <a:t> </a:t>
            </a:r>
            <a:r>
              <a:rPr lang="en-US" dirty="0" err="1" smtClean="0"/>
              <a:t>matičnih</a:t>
            </a:r>
            <a:r>
              <a:rPr lang="en-US" dirty="0" smtClean="0"/>
              <a:t> </a:t>
            </a:r>
            <a:r>
              <a:rPr lang="en-US" dirty="0" err="1" smtClean="0"/>
              <a:t>visokoškolskih</a:t>
            </a:r>
            <a:r>
              <a:rPr lang="en-US" dirty="0" smtClean="0"/>
              <a:t> </a:t>
            </a:r>
            <a:r>
              <a:rPr lang="en-US" dirty="0" err="1" smtClean="0"/>
              <a:t>ustanova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 smtClean="0"/>
              <a:t>digitalizovane</a:t>
            </a:r>
            <a:r>
              <a:rPr lang="en-US" dirty="0" smtClean="0"/>
              <a:t> </a:t>
            </a:r>
            <a:r>
              <a:rPr lang="en-US" dirty="0" err="1" smtClean="0"/>
              <a:t>disertacije</a:t>
            </a:r>
            <a:r>
              <a:rPr lang="en-US" dirty="0" smtClean="0"/>
              <a:t>, </a:t>
            </a:r>
            <a:r>
              <a:rPr lang="en-US" dirty="0" err="1" smtClean="0"/>
              <a:t>radove</a:t>
            </a:r>
            <a:r>
              <a:rPr lang="en-US" dirty="0" smtClean="0"/>
              <a:t> </a:t>
            </a:r>
            <a:r>
              <a:rPr lang="en-US" dirty="0" err="1" smtClean="0"/>
              <a:t>nastavnika</a:t>
            </a:r>
            <a:r>
              <a:rPr lang="en-US" dirty="0" smtClean="0"/>
              <a:t>, </a:t>
            </a:r>
            <a:r>
              <a:rPr lang="en-US" dirty="0" err="1" smtClean="0"/>
              <a:t>saradnika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studenata</a:t>
            </a:r>
            <a:r>
              <a:rPr lang="en-US" dirty="0" smtClean="0"/>
              <a:t>, </a:t>
            </a:r>
            <a:r>
              <a:rPr lang="en-US" dirty="0" err="1" smtClean="0"/>
              <a:t>obrazovni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, </a:t>
            </a:r>
            <a:r>
              <a:rPr lang="en-US" dirty="0" err="1" smtClean="0"/>
              <a:t>digitalizovane</a:t>
            </a:r>
            <a:r>
              <a:rPr lang="en-US" dirty="0" smtClean="0"/>
              <a:t> </a:t>
            </a:r>
            <a:r>
              <a:rPr lang="en-US" dirty="0" err="1" smtClean="0"/>
              <a:t>publikacije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fondova</a:t>
            </a:r>
            <a:r>
              <a:rPr lang="en-US" dirty="0" smtClean="0"/>
              <a:t> </a:t>
            </a:r>
            <a:r>
              <a:rPr lang="en-US" dirty="0" err="1" smtClean="0"/>
              <a:t>visokoškolskih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materijal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interesa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matičnu</a:t>
            </a:r>
            <a:r>
              <a:rPr lang="en-US" dirty="0" smtClean="0"/>
              <a:t> </a:t>
            </a:r>
            <a:r>
              <a:rPr lang="en-US" dirty="0" err="1" smtClean="0"/>
              <a:t>ustanovu</a:t>
            </a:r>
            <a:r>
              <a:rPr lang="en-US" dirty="0" smtClean="0"/>
              <a:t>;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pružaju</a:t>
            </a:r>
            <a:r>
              <a:rPr lang="en-US" dirty="0" smtClean="0"/>
              <a:t> </a:t>
            </a:r>
            <a:r>
              <a:rPr lang="en-US" dirty="0" err="1" smtClean="0"/>
              <a:t>stručnu</a:t>
            </a:r>
            <a:r>
              <a:rPr lang="en-US" dirty="0" smtClean="0"/>
              <a:t> </a:t>
            </a:r>
            <a:r>
              <a:rPr lang="en-US" dirty="0" err="1" smtClean="0"/>
              <a:t>pomoć</a:t>
            </a:r>
            <a:r>
              <a:rPr lang="en-US" dirty="0" smtClean="0"/>
              <a:t> </a:t>
            </a:r>
            <a:r>
              <a:rPr lang="en-US" dirty="0" err="1" smtClean="0"/>
              <a:t>zaposlenima</a:t>
            </a:r>
            <a:r>
              <a:rPr lang="en-US" dirty="0" smtClean="0"/>
              <a:t> u </a:t>
            </a:r>
            <a:r>
              <a:rPr lang="en-US" dirty="0" err="1" smtClean="0"/>
              <a:t>bibliotekama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informacionim</a:t>
            </a:r>
            <a:r>
              <a:rPr lang="en-US" dirty="0" smtClean="0"/>
              <a:t> </a:t>
            </a:r>
            <a:r>
              <a:rPr lang="en-US" dirty="0" err="1" smtClean="0"/>
              <a:t>centrima</a:t>
            </a:r>
            <a:r>
              <a:rPr lang="en-US" dirty="0" smtClean="0"/>
              <a:t> 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univerziteta</a:t>
            </a:r>
            <a:r>
              <a:rPr lang="en-US" dirty="0" smtClean="0"/>
              <a:t> </a:t>
            </a:r>
            <a:r>
              <a:rPr lang="en-US" dirty="0" err="1" smtClean="0"/>
              <a:t>iučestvuju</a:t>
            </a:r>
            <a:r>
              <a:rPr lang="en-US" dirty="0" smtClean="0"/>
              <a:t> u </a:t>
            </a:r>
            <a:r>
              <a:rPr lang="en-US" dirty="0" err="1" smtClean="0"/>
              <a:t>njihovom</a:t>
            </a:r>
            <a:r>
              <a:rPr lang="en-US" dirty="0" smtClean="0"/>
              <a:t> </a:t>
            </a:r>
            <a:r>
              <a:rPr lang="en-US" dirty="0" err="1" smtClean="0"/>
              <a:t>stalnom</a:t>
            </a:r>
            <a:r>
              <a:rPr lang="en-US" dirty="0" smtClean="0"/>
              <a:t> </a:t>
            </a:r>
            <a:r>
              <a:rPr lang="en-US" dirty="0" err="1" smtClean="0"/>
              <a:t>stručnom</a:t>
            </a:r>
            <a:r>
              <a:rPr lang="en-US" dirty="0" smtClean="0"/>
              <a:t> </a:t>
            </a:r>
            <a:r>
              <a:rPr lang="en-US" dirty="0" err="1" smtClean="0"/>
              <a:t>usavršavanju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Visokoškolske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univerzitetske</a:t>
            </a:r>
            <a:r>
              <a:rPr lang="en-US" b="1" dirty="0" smtClean="0"/>
              <a:t> </a:t>
            </a:r>
            <a:r>
              <a:rPr lang="en-US" b="1" dirty="0" err="1" smtClean="0"/>
              <a:t>biblioteke</a:t>
            </a:r>
            <a:r>
              <a:rPr lang="en-US" b="1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naučnoistraživačkih</a:t>
            </a:r>
            <a:r>
              <a:rPr lang="en-US" dirty="0" smtClean="0"/>
              <a:t> </a:t>
            </a:r>
            <a:r>
              <a:rPr lang="en-US" dirty="0" err="1" smtClean="0"/>
              <a:t>instituta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ustanova</a:t>
            </a:r>
            <a:r>
              <a:rPr lang="en-US" dirty="0" smtClean="0"/>
              <a:t> </a:t>
            </a:r>
            <a:r>
              <a:rPr lang="en-US" dirty="0" err="1" smtClean="0"/>
              <a:t>deo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jedinstvenog</a:t>
            </a:r>
            <a:r>
              <a:rPr lang="en-US" dirty="0" smtClean="0"/>
              <a:t> </a:t>
            </a:r>
            <a:r>
              <a:rPr lang="en-US" dirty="0" err="1" smtClean="0"/>
              <a:t>bibliotečko-informacionog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Specijalne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Specijalna biblioteka može biti obrazovana kao posebna organizaciona jedinica u državnim organima,</a:t>
            </a:r>
            <a:r>
              <a:rPr lang="en-US" dirty="0" smtClean="0"/>
              <a:t> </a:t>
            </a:r>
            <a:r>
              <a:rPr lang="vi-VN" dirty="0" smtClean="0"/>
              <a:t>organima teritorijalne autonomije i jedinica lokalne samouprave, u javnim službama, privrednim društvima,</a:t>
            </a:r>
            <a:r>
              <a:rPr lang="en-US" dirty="0" smtClean="0"/>
              <a:t> </a:t>
            </a:r>
            <a:r>
              <a:rPr lang="vi-VN" dirty="0" smtClean="0"/>
              <a:t>političkim organizacijama, verskim zajednicama, udruženjima i kod drugih pravnih i fizičkih lica.</a:t>
            </a:r>
          </a:p>
          <a:p>
            <a:r>
              <a:rPr lang="vi-VN" dirty="0" smtClean="0"/>
              <a:t>Korišćenje fondova specijalnih biblioteka je ograničeno na određene korisničke grupe, zavisno od tipa</a:t>
            </a:r>
            <a:r>
              <a:rPr lang="en-US" dirty="0" smtClean="0"/>
              <a:t> </a:t>
            </a:r>
            <a:r>
              <a:rPr lang="vi-VN" dirty="0" smtClean="0"/>
              <a:t>organizacije u čijem sastavu je obrazovana, odnosno zavisno od specifičnog tipa korisnika.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/>
              <a:t>Delatnost specijalne biblioteke obuhvata: pružanje usluga korisnicima, omogućavanje pristupa bibliotečko-informacionoj građi; davanje informacija o bibliotečko-informacionoj građi; pomoć korisnicima pri izboru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vi-VN" dirty="0" smtClean="0"/>
              <a:t>korišćenju bibliotečko-informacione građe i izvora; vođenje evidencije i dokumentacije o bibliotečko-informacionoj građi i korisnicima; izradu biltena, kataloga, bibliografija i drugih informacionih izvora;</a:t>
            </a:r>
          </a:p>
          <a:p>
            <a:r>
              <a:rPr lang="vi-VN" dirty="0" smtClean="0"/>
              <a:t>omogućavanje pozajmice bibliotečko-informacione građe i protoka informacija; izradu, nabavku, stručnu</a:t>
            </a:r>
            <a:r>
              <a:rPr lang="en-US" dirty="0" smtClean="0"/>
              <a:t>  </a:t>
            </a:r>
            <a:r>
              <a:rPr lang="vi-VN" dirty="0" smtClean="0"/>
              <a:t>obradu, čuvanje i zaštitu bibliotečko-informacione građe; učestvovanje u izradi zajedničkih kataloga i baza</a:t>
            </a:r>
            <a:r>
              <a:rPr lang="en-US" dirty="0" smtClean="0"/>
              <a:t> </a:t>
            </a:r>
            <a:r>
              <a:rPr lang="vi-VN" dirty="0" smtClean="0"/>
              <a:t>podataka.</a:t>
            </a:r>
          </a:p>
          <a:p>
            <a:r>
              <a:rPr lang="vi-VN" smtClean="0"/>
              <a:t>Specijalne </a:t>
            </a:r>
            <a:r>
              <a:rPr lang="vi-VN" dirty="0" smtClean="0"/>
              <a:t>biblioteke su deo jedinstvenog bibliotečko-informacionog sistema Republike Srbij</a:t>
            </a:r>
            <a:r>
              <a:rPr lang="en-US" dirty="0" smtClean="0"/>
              <a:t>e.</a:t>
            </a: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Право о заштити старе и ретке књиге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dirty="0" err="1" smtClean="0"/>
              <a:t>Z</a:t>
            </a:r>
            <a:r>
              <a:rPr lang="en-US" b="1" dirty="0" err="1" smtClean="0"/>
              <a:t>akon</a:t>
            </a:r>
            <a:r>
              <a:rPr lang="sr-Cyrl-CS" b="1" dirty="0" smtClean="0"/>
              <a:t> </a:t>
            </a:r>
            <a:r>
              <a:rPr lang="en-US" b="1" dirty="0" smtClean="0"/>
              <a:t>o </a:t>
            </a:r>
            <a:r>
              <a:rPr lang="en-US" b="1" dirty="0" err="1" smtClean="0"/>
              <a:t>staroj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retkoj</a:t>
            </a:r>
            <a:r>
              <a:rPr lang="en-US" b="1" dirty="0" smtClean="0"/>
              <a:t> </a:t>
            </a:r>
            <a:r>
              <a:rPr lang="en-US" b="1" dirty="0" err="1" smtClean="0"/>
              <a:t>bibliotečkoj</a:t>
            </a:r>
            <a:r>
              <a:rPr lang="en-US" b="1" dirty="0" smtClean="0"/>
              <a:t> </a:t>
            </a:r>
            <a:r>
              <a:rPr lang="en-US" b="1" dirty="0" err="1" smtClean="0"/>
              <a:t>građi</a:t>
            </a:r>
            <a:endParaRPr lang="en-US" b="1" dirty="0" smtClean="0"/>
          </a:p>
          <a:p>
            <a:pPr>
              <a:buNone/>
            </a:pPr>
            <a:r>
              <a:rPr lang="x-none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/>
              <a:t>(</a:t>
            </a:r>
            <a:r>
              <a:rPr lang="en-US" dirty="0" err="1" smtClean="0"/>
              <a:t>Objavljen</a:t>
            </a:r>
            <a:r>
              <a:rPr lang="en-US" dirty="0" smtClean="0"/>
              <a:t> u "Sl. </a:t>
            </a:r>
            <a:r>
              <a:rPr lang="en-US" dirty="0" err="1" smtClean="0"/>
              <a:t>glasniku</a:t>
            </a:r>
            <a:r>
              <a:rPr lang="en-US" dirty="0" smtClean="0"/>
              <a:t> RS", br. 52 </a:t>
            </a:r>
            <a:r>
              <a:rPr lang="en-US" dirty="0" err="1" smtClean="0"/>
              <a:t>od</a:t>
            </a:r>
            <a:r>
              <a:rPr lang="en-US" dirty="0" smtClean="0"/>
              <a:t> 15. </a:t>
            </a:r>
            <a:r>
              <a:rPr lang="en-US" dirty="0" err="1" smtClean="0"/>
              <a:t>jula</a:t>
            </a:r>
            <a:r>
              <a:rPr lang="en-US" dirty="0" smtClean="0"/>
              <a:t> 2011)</a:t>
            </a:r>
          </a:p>
          <a:p>
            <a:r>
              <a:rPr lang="vi-VN" dirty="0" smtClean="0"/>
              <a:t>Ovim zakonom uređuje se zaštita stare i retke bibliotečke građe kao kulturnog nasleđa, njeno čuvanje, sređivanje i obrada, kao i uslovi i način korišćenja.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019800"/>
          </a:xfrm>
        </p:spPr>
        <p:txBody>
          <a:bodyPr>
            <a:normAutofit/>
          </a:bodyPr>
          <a:lstStyle/>
          <a:p>
            <a:r>
              <a:rPr lang="vi-VN" dirty="0" smtClean="0"/>
              <a:t>Stara i retka bibliotečka građa je kulturno nasleđe od posebnog interesa za Republiku Srbiju i kao takva uživa posebnu zaštitu, utvrđenu zakonom kojim se uređuje kultura, ovim zakonom i drugim propisima bez obzira na to u čijoj je svojini, odnosno kod koga se nalazi i da li je registrovana i evidentirana.</a:t>
            </a:r>
            <a:br>
              <a:rPr lang="vi-VN" dirty="0" smtClean="0"/>
            </a:br>
            <a:r>
              <a:rPr lang="vi-VN" u="sng" dirty="0" smtClean="0"/>
              <a:t>Zaštita stare i retke bibliotečke građe je delatnost od opšteg interesa</a:t>
            </a:r>
            <a:r>
              <a:rPr lang="en-US" u="sng" dirty="0" smtClean="0"/>
              <a:t>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3100" b="1" dirty="0" smtClean="0"/>
              <a:t>Poslovi od opšteg interesa u zaštiti stare i retke bibliotečke građe</a:t>
            </a:r>
            <a:r>
              <a:rPr lang="vi-VN" b="1" dirty="0" smtClean="0"/>
              <a:t/>
            </a:r>
            <a:br>
              <a:rPr lang="vi-VN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/>
              <a:t>Opšti interes u zaštiti stare i retke bibliotečke građe, u smislu ovog zakona, obuhvata:</a:t>
            </a:r>
            <a:br>
              <a:rPr lang="vi-VN" dirty="0" smtClean="0"/>
            </a:br>
            <a:r>
              <a:rPr lang="vi-VN" dirty="0" smtClean="0"/>
              <a:t>1) pronalaženje, prikupljanje, čuvanje, zaštitu i korišćenje građe;</a:t>
            </a:r>
            <a:br>
              <a:rPr lang="vi-VN" dirty="0" smtClean="0"/>
            </a:br>
            <a:r>
              <a:rPr lang="vi-VN" dirty="0" smtClean="0"/>
              <a:t>2) proučavanje i vrednovanje građe;</a:t>
            </a:r>
            <a:br>
              <a:rPr lang="vi-VN" dirty="0" smtClean="0"/>
            </a:br>
            <a:r>
              <a:rPr lang="vi-VN" dirty="0" smtClean="0"/>
              <a:t>3) kategorizaciju i vođenje registara;</a:t>
            </a:r>
            <a:br>
              <a:rPr lang="vi-VN" dirty="0" smtClean="0"/>
            </a:br>
            <a:r>
              <a:rPr lang="vi-VN" dirty="0" smtClean="0"/>
              <a:t>4) obradu građe i izradu kataloga uz primenu odgovarajućih međunarodnih standarda za bibliografsko - kataloški opis;</a:t>
            </a:r>
            <a:br>
              <a:rPr lang="vi-VN" dirty="0" smtClean="0"/>
            </a:br>
            <a:r>
              <a:rPr lang="vi-VN" dirty="0" smtClean="0"/>
              <a:t>5) pružanje stručne pomoći sopstvenicima;</a:t>
            </a:r>
            <a:br>
              <a:rPr lang="vi-VN" dirty="0" smtClean="0"/>
            </a:br>
            <a:r>
              <a:rPr lang="vi-VN" dirty="0" smtClean="0"/>
              <a:t>6) obavljanje stručnog nadzora;</a:t>
            </a:r>
            <a:br>
              <a:rPr lang="vi-VN" dirty="0" smtClean="0"/>
            </a:br>
            <a:r>
              <a:rPr lang="vi-VN" dirty="0" smtClean="0"/>
              <a:t>7) izradu stručnih uputstava;</a:t>
            </a:r>
            <a:br>
              <a:rPr lang="vi-VN" dirty="0" smtClean="0"/>
            </a:br>
            <a:r>
              <a:rPr lang="vi-VN" dirty="0" smtClean="0"/>
              <a:t>8) razvoj i unapređivanje stručnog rada na njenoj zaštiti;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x-none" dirty="0" smtClean="0"/>
              <a:t>      </a:t>
            </a:r>
            <a:r>
              <a:rPr lang="vi-VN" dirty="0" smtClean="0"/>
              <a:t>9) sprovođenje mera zaštite (preventivna zaštita, mikrofilmovanje, digitalizacija, konzervacija, restauracija);</a:t>
            </a:r>
            <a:br>
              <a:rPr lang="vi-VN" dirty="0" smtClean="0"/>
            </a:br>
            <a:r>
              <a:rPr lang="vi-VN" dirty="0" smtClean="0"/>
              <a:t>10) staranje o uslovima, načinu korišćenja i predstavljanja građe;</a:t>
            </a:r>
            <a:br>
              <a:rPr lang="vi-VN" dirty="0" smtClean="0"/>
            </a:br>
            <a:r>
              <a:rPr lang="vi-VN" dirty="0" smtClean="0"/>
              <a:t>11) istraživanje i izdavanje naučnih i stručnih publikacija o građi, kao i objavljivanje građe;</a:t>
            </a:r>
            <a:br>
              <a:rPr lang="vi-VN" dirty="0" smtClean="0"/>
            </a:br>
            <a:r>
              <a:rPr lang="vi-VN" dirty="0" smtClean="0"/>
              <a:t>12) obezbeđivanje dostupnosti građe i njeno predstavljanje domaćoj i stranoj javnosti;</a:t>
            </a:r>
            <a:br>
              <a:rPr lang="vi-VN" dirty="0" smtClean="0"/>
            </a:br>
            <a:r>
              <a:rPr lang="vi-VN" dirty="0" smtClean="0"/>
              <a:t>13) stručno osposobljavanje i usavršavanje zaposlenih;</a:t>
            </a:r>
            <a:br>
              <a:rPr lang="vi-VN" dirty="0" smtClean="0"/>
            </a:br>
            <a:r>
              <a:rPr lang="vi-VN" dirty="0" smtClean="0"/>
              <a:t>14) izradu plana zaštite u vanrednim okolnostima;</a:t>
            </a:r>
            <a:br>
              <a:rPr lang="vi-VN" dirty="0" smtClean="0"/>
            </a:br>
            <a:r>
              <a:rPr lang="vi-VN" dirty="0" smtClean="0"/>
              <a:t>15) druge poslove zaštite građe utvrđene ovim zakonom, propisima donetim na osnovu njega i drugim propisima.</a:t>
            </a:r>
            <a:br>
              <a:rPr lang="vi-VN" dirty="0" smtClean="0"/>
            </a:br>
            <a:r>
              <a:rPr lang="x-none" dirty="0" smtClean="0"/>
              <a:t>           </a:t>
            </a:r>
            <a:r>
              <a:rPr lang="vi-VN" dirty="0" smtClean="0"/>
              <a:t>Poslove od opšteg interesa u zaštiti stare i retke bibliotečke građe iz stava 1. ovog člana </a:t>
            </a:r>
            <a:r>
              <a:rPr lang="vi-VN" u="sng" dirty="0" smtClean="0"/>
              <a:t>obavljaju Narodna biblioteka Srbije, Biblioteka Matice srpske i biblioteke koje rešenjem odredi ministar nadležan za kulturu</a:t>
            </a:r>
            <a:r>
              <a:rPr lang="vi-VN" dirty="0" smtClean="0"/>
              <a:t> (u daljem tekstu: određene biblioteke), na predlog Narodne biblioteke Srbije i Biblioteke Matice srpske.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100" b="1" dirty="0" smtClean="0"/>
              <a:t>K</a:t>
            </a:r>
            <a:r>
              <a:rPr lang="vi-VN" sz="3100" b="1" dirty="0" smtClean="0"/>
              <a:t>riterijumi za procenu i </a:t>
            </a:r>
            <a:r>
              <a:rPr lang="vi-VN" sz="2000" b="1" dirty="0" smtClean="0"/>
              <a:t>KATEGORIZACIJA STARE I RETKE BIBLIOTEČKE GRAĐE</a:t>
            </a:r>
            <a:r>
              <a:rPr lang="vi-VN" sz="1600" b="1" dirty="0" smtClean="0"/>
              <a:t/>
            </a:r>
            <a:br>
              <a:rPr lang="vi-VN" sz="1600" b="1" dirty="0" smtClean="0"/>
            </a:br>
            <a:r>
              <a:rPr lang="vi-VN" sz="2000" b="1" dirty="0" smtClean="0"/>
              <a:t>Kriterijumi za procenu stare i retke bibliotečke građe</a:t>
            </a:r>
            <a:r>
              <a:rPr lang="vi-VN" sz="1600" b="1" dirty="0" smtClean="0"/>
              <a:t/>
            </a:r>
            <a:br>
              <a:rPr lang="vi-VN" sz="1600" b="1" dirty="0" smtClean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vi-VN" dirty="0" smtClean="0"/>
              <a:t>Stara i retka bibliotečka građa je </a:t>
            </a:r>
            <a:r>
              <a:rPr lang="vi-VN" b="1" dirty="0" smtClean="0"/>
              <a:t>kulturno dobro</a:t>
            </a:r>
            <a:r>
              <a:rPr lang="vi-VN" dirty="0" smtClean="0"/>
              <a:t>.</a:t>
            </a:r>
            <a:br>
              <a:rPr lang="vi-VN" dirty="0" smtClean="0"/>
            </a:br>
            <a:r>
              <a:rPr lang="vi-VN" b="1" dirty="0" smtClean="0"/>
              <a:t>Staru i retku bibliotečku građu čine: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u="sng" dirty="0" smtClean="0"/>
              <a:t>stare srpske knjige: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(1) rukopisne knjige na srpskoslovenskom i srpskom jeziku srpskoslovenskog jezičkog perioda zaključno sa 18. vekom, kao i rukopisne knjige nastale do 1867. godine na srpskoslovenskom, ruskoslovenskom (u srpskoj upotrebi), slavenosrpskom i srpskom narodnom jeziku,</a:t>
            </a:r>
            <a:br>
              <a:rPr lang="vi-VN" dirty="0" smtClean="0"/>
            </a:br>
            <a:r>
              <a:rPr lang="vi-VN" dirty="0" smtClean="0"/>
              <a:t>(2) štampane knjige, periodične i druge publikacije objavljene na srpskoslovenskom, ruskoslovenskom (u srpskoj upotrebi), slavenosrpskom i srpskom jeziku, zaključno sa 1867. godinom,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229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(3) </a:t>
            </a:r>
            <a:r>
              <a:rPr lang="en-US" dirty="0" err="1" smtClean="0"/>
              <a:t>rukopisne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štampane</a:t>
            </a:r>
            <a:r>
              <a:rPr lang="en-US" dirty="0" smtClean="0"/>
              <a:t> </a:t>
            </a:r>
            <a:r>
              <a:rPr lang="en-US" dirty="0" err="1" smtClean="0"/>
              <a:t>knjige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stranim</a:t>
            </a:r>
            <a:r>
              <a:rPr lang="en-US" dirty="0" smtClean="0"/>
              <a:t> </a:t>
            </a:r>
            <a:r>
              <a:rPr lang="en-US" dirty="0" err="1" smtClean="0"/>
              <a:t>jezicima</a:t>
            </a:r>
            <a:r>
              <a:rPr lang="en-US" dirty="0" smtClean="0"/>
              <a:t> </a:t>
            </a:r>
            <a:r>
              <a:rPr lang="en-US" dirty="0" err="1" smtClean="0"/>
              <a:t>čiji</a:t>
            </a:r>
            <a:r>
              <a:rPr lang="en-US" dirty="0" smtClean="0"/>
              <a:t> je </a:t>
            </a:r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pripadnik</a:t>
            </a:r>
            <a:r>
              <a:rPr lang="en-US" dirty="0" smtClean="0"/>
              <a:t> </a:t>
            </a:r>
            <a:r>
              <a:rPr lang="en-US" dirty="0" err="1" smtClean="0"/>
              <a:t>srpskog</a:t>
            </a:r>
            <a:r>
              <a:rPr lang="en-US" dirty="0" smtClean="0"/>
              <a:t> </a:t>
            </a:r>
            <a:r>
              <a:rPr lang="en-US" dirty="0" err="1" smtClean="0"/>
              <a:t>naroda</a:t>
            </a:r>
            <a:r>
              <a:rPr lang="en-US" dirty="0" smtClean="0"/>
              <a:t>, </a:t>
            </a:r>
            <a:r>
              <a:rPr lang="en-US" dirty="0" err="1" smtClean="0"/>
              <a:t>zaključno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1867. </a:t>
            </a:r>
            <a:r>
              <a:rPr lang="en-US" dirty="0" err="1" smtClean="0"/>
              <a:t>godinom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(4)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dubrovačke</a:t>
            </a:r>
            <a:r>
              <a:rPr lang="en-US" dirty="0" smtClean="0"/>
              <a:t> </a:t>
            </a:r>
            <a:r>
              <a:rPr lang="en-US" dirty="0" err="1" smtClean="0"/>
              <a:t>književnosti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pripadaju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srpskoj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hrvatskoj</a:t>
            </a:r>
            <a:r>
              <a:rPr lang="en-US" dirty="0" smtClean="0"/>
              <a:t> </a:t>
            </a:r>
            <a:r>
              <a:rPr lang="en-US" dirty="0" err="1" smtClean="0"/>
              <a:t>kulturi</a:t>
            </a:r>
            <a:r>
              <a:rPr lang="en-US" dirty="0" smtClean="0"/>
              <a:t>, </a:t>
            </a:r>
            <a:r>
              <a:rPr lang="en-US" dirty="0" err="1" smtClean="0"/>
              <a:t>zaključno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1867. </a:t>
            </a:r>
            <a:r>
              <a:rPr lang="en-US" dirty="0" err="1" smtClean="0"/>
              <a:t>godinom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u="sng" dirty="0" smtClean="0"/>
              <a:t>stare </a:t>
            </a:r>
            <a:r>
              <a:rPr lang="en-US" u="sng" dirty="0" err="1" smtClean="0"/>
              <a:t>strane</a:t>
            </a:r>
            <a:r>
              <a:rPr lang="en-US" u="sng" dirty="0" smtClean="0"/>
              <a:t> </a:t>
            </a:r>
            <a:r>
              <a:rPr lang="en-US" u="sng" dirty="0" err="1" smtClean="0"/>
              <a:t>knjige</a:t>
            </a:r>
            <a:r>
              <a:rPr lang="en-US" u="sng" dirty="0" smtClean="0"/>
              <a:t>: </a:t>
            </a:r>
            <a:r>
              <a:rPr lang="en-US" dirty="0" err="1" smtClean="0"/>
              <a:t>rukopisne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štampane</a:t>
            </a:r>
            <a:r>
              <a:rPr lang="en-US" dirty="0" smtClean="0"/>
              <a:t> </a:t>
            </a:r>
            <a:r>
              <a:rPr lang="en-US" dirty="0" err="1" smtClean="0"/>
              <a:t>knjige</a:t>
            </a:r>
            <a:r>
              <a:rPr lang="en-US" dirty="0" smtClean="0"/>
              <a:t> </a:t>
            </a:r>
            <a:r>
              <a:rPr lang="en-US" dirty="0" err="1" smtClean="0"/>
              <a:t>objavljene</a:t>
            </a:r>
            <a:r>
              <a:rPr lang="en-US" dirty="0" smtClean="0"/>
              <a:t> do </a:t>
            </a:r>
            <a:r>
              <a:rPr lang="en-US" dirty="0" err="1" smtClean="0"/>
              <a:t>godine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uzima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kriterijum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propisima</a:t>
            </a:r>
            <a:r>
              <a:rPr lang="en-US" dirty="0" smtClean="0"/>
              <a:t> </a:t>
            </a:r>
            <a:r>
              <a:rPr lang="en-US" dirty="0" err="1" smtClean="0"/>
              <a:t>države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potiču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3</a:t>
            </a:r>
            <a:r>
              <a:rPr lang="en-US" u="sng" dirty="0" smtClean="0"/>
              <a:t>) </a:t>
            </a:r>
            <a:r>
              <a:rPr lang="en-US" u="sng" dirty="0" err="1" smtClean="0"/>
              <a:t>retke</a:t>
            </a:r>
            <a:r>
              <a:rPr lang="en-US" u="sng" dirty="0" smtClean="0"/>
              <a:t> </a:t>
            </a:r>
            <a:r>
              <a:rPr lang="en-US" u="sng" dirty="0" err="1" smtClean="0"/>
              <a:t>knjige</a:t>
            </a:r>
            <a:r>
              <a:rPr lang="en-US" dirty="0" smtClean="0"/>
              <a:t>: </a:t>
            </a:r>
            <a:r>
              <a:rPr lang="en-US" dirty="0" err="1" smtClean="0"/>
              <a:t>publikacije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sledećih</a:t>
            </a:r>
            <a:r>
              <a:rPr lang="en-US" dirty="0" smtClean="0"/>
              <a:t> </a:t>
            </a:r>
            <a:r>
              <a:rPr lang="en-US" dirty="0" err="1" smtClean="0"/>
              <a:t>obeležja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(1) </a:t>
            </a:r>
            <a:r>
              <a:rPr lang="en-US" dirty="0" err="1" smtClean="0"/>
              <a:t>rukopisne</a:t>
            </a:r>
            <a:r>
              <a:rPr lang="en-US" dirty="0" smtClean="0"/>
              <a:t> </a:t>
            </a:r>
            <a:r>
              <a:rPr lang="en-US" dirty="0" err="1" smtClean="0"/>
              <a:t>knjige</a:t>
            </a:r>
            <a:r>
              <a:rPr lang="en-US" dirty="0" smtClean="0"/>
              <a:t> </a:t>
            </a:r>
            <a:r>
              <a:rPr lang="en-US" dirty="0" err="1" smtClean="0"/>
              <a:t>nastale</a:t>
            </a:r>
            <a:r>
              <a:rPr lang="en-US" dirty="0" smtClean="0"/>
              <a:t> </a:t>
            </a:r>
            <a:r>
              <a:rPr lang="en-US" dirty="0" err="1" smtClean="0"/>
              <a:t>posle</a:t>
            </a:r>
            <a:r>
              <a:rPr lang="en-US" dirty="0" smtClean="0"/>
              <a:t> 1867. </a:t>
            </a:r>
            <a:r>
              <a:rPr lang="en-US" dirty="0" err="1" smtClean="0"/>
              <a:t>godine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(2) </a:t>
            </a:r>
            <a:r>
              <a:rPr lang="en-US" dirty="0" err="1" smtClean="0"/>
              <a:t>primerci</a:t>
            </a:r>
            <a:r>
              <a:rPr lang="en-US" dirty="0" smtClean="0"/>
              <a:t> </a:t>
            </a:r>
            <a:r>
              <a:rPr lang="en-US" dirty="0" err="1" smtClean="0"/>
              <a:t>publikacije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posebne</a:t>
            </a:r>
            <a:r>
              <a:rPr lang="en-US" dirty="0" smtClean="0"/>
              <a:t> </a:t>
            </a:r>
            <a:r>
              <a:rPr lang="en-US" dirty="0" err="1" smtClean="0"/>
              <a:t>opreme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sadržine</a:t>
            </a:r>
            <a:r>
              <a:rPr lang="en-US" dirty="0" smtClean="0"/>
              <a:t> </a:t>
            </a:r>
            <a:r>
              <a:rPr lang="en-US" dirty="0" err="1" smtClean="0"/>
              <a:t>izlaze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profila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tiraža</a:t>
            </a:r>
            <a:r>
              <a:rPr lang="en-US" dirty="0" smtClean="0"/>
              <a:t>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38800"/>
          </a:xfrm>
        </p:spPr>
        <p:txBody>
          <a:bodyPr>
            <a:normAutofit fontScale="92500"/>
          </a:bodyPr>
          <a:lstStyle/>
          <a:p>
            <a:pPr algn="just"/>
            <a:r>
              <a:rPr lang="sr-Cyrl-CS" b="1" i="1" u="sng" dirty="0" smtClean="0"/>
              <a:t>Закон о штампи </a:t>
            </a:r>
            <a:r>
              <a:rPr lang="sr-Cyrl-CS" dirty="0" smtClean="0"/>
              <a:t>из 1870. и 1881. године није регулисао питања издавачких и ауторских права, али подзаконским актом министра просвете Стојана Новаковића из 1887. то је учињено за школске уџбенике</a:t>
            </a:r>
          </a:p>
          <a:p>
            <a:pPr algn="just"/>
            <a:r>
              <a:rPr lang="sr-Cyrl-CS" dirty="0" smtClean="0"/>
              <a:t>У Војводини, у време када је припадала Аустроугарској, до Првог светског рата, важио је </a:t>
            </a:r>
            <a:r>
              <a:rPr lang="sr-Cyrl-CS" i="1" u="sng" dirty="0" smtClean="0"/>
              <a:t>Царски патент о заштити књижевне и уметничке својине </a:t>
            </a:r>
            <a:r>
              <a:rPr lang="sr-Cyrl-CS" dirty="0" smtClean="0"/>
              <a:t>из 1846. године</a:t>
            </a:r>
          </a:p>
          <a:p>
            <a:pPr algn="just"/>
            <a:r>
              <a:rPr lang="sr-Cyrl-CS" dirty="0" smtClean="0"/>
              <a:t>Доцније је донесен угарски</a:t>
            </a:r>
            <a:r>
              <a:rPr lang="sr-Cyrl-CS" i="1" dirty="0" smtClean="0"/>
              <a:t> </a:t>
            </a:r>
            <a:r>
              <a:rPr lang="sr-Cyrl-CS" i="1" u="sng" dirty="0" smtClean="0"/>
              <a:t>Закон о ауторском праву </a:t>
            </a:r>
            <a:r>
              <a:rPr lang="sr-Cyrl-CS" dirty="0" smtClean="0"/>
              <a:t> из 1884. који је важио у Војводини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(3) </a:t>
            </a:r>
            <a:r>
              <a:rPr lang="en-US" dirty="0" err="1" smtClean="0"/>
              <a:t>bibliofilska</a:t>
            </a:r>
            <a:r>
              <a:rPr lang="en-US" dirty="0" smtClean="0"/>
              <a:t>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značajnih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bibliofilska</a:t>
            </a:r>
            <a:r>
              <a:rPr lang="en-US" dirty="0" smtClean="0"/>
              <a:t>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posebnu</a:t>
            </a:r>
            <a:r>
              <a:rPr lang="en-US" dirty="0" smtClean="0"/>
              <a:t> </a:t>
            </a:r>
            <a:r>
              <a:rPr lang="en-US" dirty="0" err="1" smtClean="0"/>
              <a:t>naučnu</a:t>
            </a:r>
            <a:r>
              <a:rPr lang="en-US" dirty="0" smtClean="0"/>
              <a:t>, </a:t>
            </a:r>
            <a:r>
              <a:rPr lang="en-US" dirty="0" err="1" smtClean="0"/>
              <a:t>istorijsku</a:t>
            </a:r>
            <a:r>
              <a:rPr lang="en-US" dirty="0" smtClean="0"/>
              <a:t>, </a:t>
            </a:r>
            <a:r>
              <a:rPr lang="en-US" dirty="0" err="1" smtClean="0"/>
              <a:t>kulturnu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umetničku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(4) </a:t>
            </a:r>
            <a:r>
              <a:rPr lang="en-US" dirty="0" err="1" smtClean="0"/>
              <a:t>retka</a:t>
            </a:r>
            <a:r>
              <a:rPr lang="en-US" dirty="0" smtClean="0"/>
              <a:t>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ratnih</a:t>
            </a:r>
            <a:r>
              <a:rPr lang="en-US" dirty="0" smtClean="0"/>
              <a:t> </a:t>
            </a:r>
            <a:r>
              <a:rPr lang="en-US" dirty="0" err="1" smtClean="0"/>
              <a:t>perioda</a:t>
            </a:r>
            <a:r>
              <a:rPr lang="en-US" dirty="0" smtClean="0"/>
              <a:t> 1912-1913, 1914-1918, 1941-1945. </a:t>
            </a:r>
            <a:r>
              <a:rPr lang="en-US" dirty="0" err="1" smtClean="0"/>
              <a:t>godine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(5) </a:t>
            </a:r>
            <a:r>
              <a:rPr lang="en-US" dirty="0" err="1" smtClean="0"/>
              <a:t>izdanja</a:t>
            </a:r>
            <a:r>
              <a:rPr lang="en-US" dirty="0" smtClean="0"/>
              <a:t> s </a:t>
            </a:r>
            <a:r>
              <a:rPr lang="en-US" dirty="0" err="1" smtClean="0"/>
              <a:t>tiražom</a:t>
            </a:r>
            <a:r>
              <a:rPr lang="en-US" dirty="0" smtClean="0"/>
              <a:t> </a:t>
            </a:r>
            <a:r>
              <a:rPr lang="en-US" dirty="0" err="1" smtClean="0"/>
              <a:t>manjim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100 </a:t>
            </a:r>
            <a:r>
              <a:rPr lang="en-US" dirty="0" err="1" smtClean="0"/>
              <a:t>primeraka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posebnu</a:t>
            </a:r>
            <a:r>
              <a:rPr lang="en-US" dirty="0" smtClean="0"/>
              <a:t> </a:t>
            </a:r>
            <a:r>
              <a:rPr lang="en-US" dirty="0" err="1" smtClean="0"/>
              <a:t>naučnu</a:t>
            </a:r>
            <a:r>
              <a:rPr lang="en-US" dirty="0" smtClean="0"/>
              <a:t>, </a:t>
            </a:r>
            <a:r>
              <a:rPr lang="en-US" dirty="0" err="1" smtClean="0"/>
              <a:t>istorijsku</a:t>
            </a:r>
            <a:r>
              <a:rPr lang="en-US" dirty="0" smtClean="0"/>
              <a:t>, </a:t>
            </a:r>
            <a:r>
              <a:rPr lang="en-US" dirty="0" err="1" smtClean="0"/>
              <a:t>kulturnu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umetničku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(6) </a:t>
            </a:r>
            <a:r>
              <a:rPr lang="en-US" dirty="0" err="1" smtClean="0"/>
              <a:t>cenzurisana</a:t>
            </a:r>
            <a:r>
              <a:rPr lang="en-US" dirty="0" smtClean="0"/>
              <a:t>, </a:t>
            </a:r>
            <a:r>
              <a:rPr lang="en-US" dirty="0" err="1" smtClean="0"/>
              <a:t>proskribovana</a:t>
            </a:r>
            <a:r>
              <a:rPr lang="en-US" dirty="0" smtClean="0"/>
              <a:t>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sačuvana</a:t>
            </a:r>
            <a:r>
              <a:rPr lang="en-US" dirty="0" smtClean="0"/>
              <a:t> u </a:t>
            </a:r>
            <a:r>
              <a:rPr lang="en-US" dirty="0" err="1" smtClean="0"/>
              <a:t>malom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primeraka</a:t>
            </a:r>
            <a:r>
              <a:rPr lang="en-US" dirty="0" smtClean="0"/>
              <a:t>, a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sebi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kulturni</a:t>
            </a:r>
            <a:r>
              <a:rPr lang="en-US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(7) </a:t>
            </a:r>
            <a:r>
              <a:rPr lang="en-US" dirty="0" err="1" smtClean="0"/>
              <a:t>emigrantska</a:t>
            </a:r>
            <a:r>
              <a:rPr lang="en-US" dirty="0" smtClean="0"/>
              <a:t> </a:t>
            </a:r>
            <a:r>
              <a:rPr lang="en-US" dirty="0" err="1" smtClean="0"/>
              <a:t>izdanja</a:t>
            </a:r>
            <a:r>
              <a:rPr lang="en-US" dirty="0" smtClean="0"/>
              <a:t> </a:t>
            </a:r>
            <a:r>
              <a:rPr lang="en-US" dirty="0" err="1" smtClean="0"/>
              <a:t>objavljena</a:t>
            </a:r>
            <a:r>
              <a:rPr lang="en-US" dirty="0" smtClean="0"/>
              <a:t> van </a:t>
            </a:r>
            <a:r>
              <a:rPr lang="en-US" dirty="0" err="1" smtClean="0"/>
              <a:t>teritorije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, </a:t>
            </a:r>
            <a:r>
              <a:rPr lang="en-US" dirty="0" err="1" smtClean="0"/>
              <a:t>sačuvana</a:t>
            </a:r>
            <a:r>
              <a:rPr lang="en-US" dirty="0" smtClean="0"/>
              <a:t> u </a:t>
            </a:r>
            <a:r>
              <a:rPr lang="en-US" dirty="0" err="1" smtClean="0"/>
              <a:t>malom</a:t>
            </a:r>
            <a:r>
              <a:rPr lang="en-US" dirty="0" smtClean="0"/>
              <a:t> </a:t>
            </a:r>
            <a:r>
              <a:rPr lang="en-US" dirty="0" err="1" smtClean="0"/>
              <a:t>broju</a:t>
            </a:r>
            <a:r>
              <a:rPr lang="en-US" dirty="0" smtClean="0"/>
              <a:t> </a:t>
            </a:r>
            <a:r>
              <a:rPr lang="en-US" dirty="0" err="1" smtClean="0"/>
              <a:t>primeraka</a:t>
            </a:r>
            <a:r>
              <a:rPr lang="en-US" dirty="0" smtClean="0"/>
              <a:t>;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019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u="sng" dirty="0" err="1" smtClean="0"/>
              <a:t>posebne</a:t>
            </a:r>
            <a:r>
              <a:rPr lang="en-US" u="sng" dirty="0" smtClean="0"/>
              <a:t> </a:t>
            </a:r>
            <a:r>
              <a:rPr lang="en-US" u="sng" dirty="0" err="1" smtClean="0"/>
              <a:t>zbirke</a:t>
            </a:r>
            <a:r>
              <a:rPr lang="en-US" u="sng" dirty="0" smtClean="0"/>
              <a:t>:</a:t>
            </a:r>
            <a:endParaRPr lang="x-none" u="sng" dirty="0" smtClean="0"/>
          </a:p>
          <a:p>
            <a:pPr>
              <a:buNone/>
            </a:pPr>
            <a:r>
              <a:rPr lang="x-none" dirty="0" smtClean="0"/>
              <a:t>    </a:t>
            </a:r>
            <a:r>
              <a:rPr lang="vi-VN" dirty="0" smtClean="0"/>
              <a:t>1) zbirke književnih i drugih rukopisa i arhivalija, mapa i karata, fotografija, gravira, muzikalija, plakata, elektronskih publikacija (uključujući i internet baštinu), bibliotečki katalozi i posebne biblioteke značajnih ličnosti, odnosno biblioteke celine od istorijskog, umetničkog, naučnog ili tehničkog značaja, koje su u skladu sa ovim zakonom utvrđene kao kulturno dobro,</a:t>
            </a:r>
            <a:br>
              <a:rPr lang="vi-VN" dirty="0" smtClean="0"/>
            </a:br>
            <a:r>
              <a:rPr lang="vi-VN" dirty="0" smtClean="0"/>
              <a:t>(2) muzejski primerak svake štampane ili elektronske publikacije koji Narodna biblioteka Srbije i Biblioteka Matice srpske dobijaju putem obaveznog primerka i trajno čuvaju po zakonu kojim se uređuje obavezni primerak.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Kriterijumi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kategorizaciju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vi-VN" dirty="0" smtClean="0"/>
              <a:t>Stara i retka bibliotečka građa kao kulturno dobro, ukoliko ima svojstva od posebnog istorijskog, umetničkog, naučnog ili tehničkog značaja, kategoriše se kao:</a:t>
            </a:r>
            <a:br>
              <a:rPr lang="vi-VN" dirty="0" smtClean="0"/>
            </a:br>
            <a:r>
              <a:rPr lang="vi-VN" dirty="0" smtClean="0"/>
              <a:t>1) kulturno dobro od izuzetnog značaja;</a:t>
            </a:r>
            <a:br>
              <a:rPr lang="vi-VN" dirty="0" smtClean="0"/>
            </a:br>
            <a:r>
              <a:rPr lang="vi-VN" dirty="0" smtClean="0"/>
              <a:t>2) kulturno dobro od velikog značaja;</a:t>
            </a:r>
            <a:br>
              <a:rPr lang="vi-VN" dirty="0" smtClean="0"/>
            </a:br>
            <a:r>
              <a:rPr lang="vi-VN" dirty="0" smtClean="0"/>
              <a:t>3) kulturno dobro.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5943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b="1" dirty="0" smtClean="0"/>
              <a:t>Za kulturno dobro od </a:t>
            </a:r>
            <a:r>
              <a:rPr lang="vi-VN" b="1" u="sng" dirty="0" smtClean="0"/>
              <a:t>izuzetnog značaja </a:t>
            </a:r>
            <a:r>
              <a:rPr lang="vi-VN" b="1" dirty="0" smtClean="0"/>
              <a:t>proglašava se stara i retka bibliotečka građa, i to:</a:t>
            </a: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1) svi primerci rukopisne knjige i druge rukopisne građe, njihovi delovi i fragmenti, pisani na staroslovenskom jeziku ili na nekoj od njegovih jezičkih redakcija, kao i na srpskom narodnom jeziku do kraja 1800. godine;</a:t>
            </a:r>
            <a:br>
              <a:rPr lang="vi-VN" dirty="0" smtClean="0"/>
            </a:br>
            <a:r>
              <a:rPr lang="vi-VN" dirty="0" smtClean="0"/>
              <a:t>2) svi primerci publikacija, njihovi delovi i fragmenti štampani na srpskoslovenskom, ruskoslovenskom (u srpskoj upotrebi), slavenosrpskom i srpskom narodnom jeziku do kraja 1800. godine i knjige na stranim jezicima štampane do kraja 1700. godine;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x-none" dirty="0" smtClean="0"/>
              <a:t>    </a:t>
            </a:r>
            <a:r>
              <a:rPr lang="vi-VN" dirty="0" smtClean="0"/>
              <a:t>3) svi primerci knjiga, periodičnih publikacija i ostale stare i retke bibliotečke građe ako imaju jednu od sledećih karakteristika:</a:t>
            </a:r>
            <a:br>
              <a:rPr lang="vi-VN" dirty="0" smtClean="0"/>
            </a:br>
            <a:r>
              <a:rPr lang="vi-VN" dirty="0" smtClean="0"/>
              <a:t>- svedoče o izuzetno značajnim kulturnim ili </a:t>
            </a:r>
            <a:r>
              <a:rPr lang="vi-VN" smtClean="0"/>
              <a:t>istorijskim događajima </a:t>
            </a:r>
            <a:r>
              <a:rPr lang="vi-VN" dirty="0" smtClean="0"/>
              <a:t>i ličnostima,</a:t>
            </a:r>
            <a:br>
              <a:rPr lang="vi-VN" dirty="0" smtClean="0"/>
            </a:br>
            <a:r>
              <a:rPr lang="vi-VN" dirty="0" smtClean="0"/>
              <a:t>- imaju izuzetnu umetničku ili estetsku vrednost,</a:t>
            </a:r>
            <a:br>
              <a:rPr lang="vi-VN" dirty="0" smtClean="0"/>
            </a:br>
            <a:r>
              <a:rPr lang="vi-VN" dirty="0" smtClean="0"/>
              <a:t>- predstavljaju jedinstvene ili izuzetno retke ili posebno reprezentativne primerke svog vremena,</a:t>
            </a:r>
            <a:br>
              <a:rPr lang="vi-VN" dirty="0" smtClean="0"/>
            </a:br>
            <a:r>
              <a:rPr lang="vi-VN" dirty="0" smtClean="0"/>
              <a:t>- predstavljaju prvi primerak svoje vrste,</a:t>
            </a:r>
            <a:br>
              <a:rPr lang="vi-VN" dirty="0" smtClean="0"/>
            </a:br>
            <a:r>
              <a:rPr lang="vi-VN" dirty="0" smtClean="0"/>
              <a:t>- jedinstveni su po svojoj očuvanosti ili celovitosti.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vi-VN" b="1" dirty="0" smtClean="0"/>
              <a:t>Za kulturno dobro od </a:t>
            </a:r>
            <a:r>
              <a:rPr lang="vi-VN" b="1" u="sng" dirty="0" smtClean="0"/>
              <a:t>velikog značaja </a:t>
            </a:r>
            <a:r>
              <a:rPr lang="vi-VN" b="1" dirty="0" smtClean="0"/>
              <a:t>proglašava se stara i retka bibliotečka građa, i to</a:t>
            </a:r>
            <a:r>
              <a:rPr lang="vi-VN" dirty="0" smtClean="0"/>
              <a:t>:</a:t>
            </a:r>
            <a:br>
              <a:rPr lang="vi-VN" dirty="0" smtClean="0"/>
            </a:br>
            <a:r>
              <a:rPr lang="vi-VN" dirty="0" smtClean="0"/>
              <a:t>1) svi primerci rukopisne knjige i druge rukopisne građe, njihovi delovi i fragmenti, pisani na srpskoslovenskom,</a:t>
            </a:r>
            <a:r>
              <a:rPr lang="en-US" dirty="0" smtClean="0"/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ruskoslovenskom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srpskoj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upotrebi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),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slavenosrpskom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srpskom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narodnom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jeziku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1801. do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kraja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1867.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godine</a:t>
            </a:r>
            <a:r>
              <a:rPr lang="x-none" dirty="0" smtClean="0">
                <a:latin typeface="Arial" pitchFamily="34" charset="0"/>
                <a:cs typeface="Arial" pitchFamily="34" charset="0"/>
              </a:rPr>
              <a:t>;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2)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primerci</a:t>
            </a:r>
            <a:r>
              <a:rPr lang="en-US" dirty="0" smtClean="0"/>
              <a:t> </a:t>
            </a:r>
            <a:r>
              <a:rPr lang="en-US" dirty="0" err="1" smtClean="0"/>
              <a:t>srpskih</a:t>
            </a:r>
            <a:r>
              <a:rPr lang="en-US" dirty="0" smtClean="0"/>
              <a:t> </a:t>
            </a:r>
            <a:r>
              <a:rPr lang="en-US" dirty="0" err="1" smtClean="0"/>
              <a:t>štampanih</a:t>
            </a:r>
            <a:r>
              <a:rPr lang="en-US" dirty="0" smtClean="0"/>
              <a:t> </a:t>
            </a:r>
            <a:r>
              <a:rPr lang="en-US" dirty="0" err="1" smtClean="0"/>
              <a:t>publikacija</a:t>
            </a:r>
            <a:r>
              <a:rPr lang="en-US" dirty="0" smtClean="0"/>
              <a:t>,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 smtClean="0"/>
              <a:t>delovi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fragmenti</a:t>
            </a:r>
            <a:r>
              <a:rPr lang="en-US" dirty="0" smtClean="0"/>
              <a:t>,</a:t>
            </a:r>
            <a:r>
              <a:rPr lang="x-none" dirty="0" smtClean="0"/>
              <a:t> </a:t>
            </a:r>
            <a:r>
              <a:rPr lang="en-US" dirty="0" err="1" smtClean="0"/>
              <a:t>objavljeni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1801. do 1867. </a:t>
            </a:r>
            <a:r>
              <a:rPr lang="en-US" dirty="0" err="1" smtClean="0"/>
              <a:t>godine</a:t>
            </a:r>
            <a:r>
              <a:rPr lang="en-US" dirty="0" smtClean="0"/>
              <a:t>;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primerci</a:t>
            </a:r>
            <a:r>
              <a:rPr lang="en-US" dirty="0" smtClean="0"/>
              <a:t> </a:t>
            </a:r>
            <a:r>
              <a:rPr lang="en-US" dirty="0" err="1" smtClean="0"/>
              <a:t>rukopisne</a:t>
            </a:r>
            <a:r>
              <a:rPr lang="en-US" dirty="0" smtClean="0"/>
              <a:t> </a:t>
            </a:r>
            <a:r>
              <a:rPr lang="en-US" dirty="0" err="1" smtClean="0"/>
              <a:t>knjige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rukopisne</a:t>
            </a:r>
            <a:r>
              <a:rPr lang="en-US" dirty="0" smtClean="0"/>
              <a:t> </a:t>
            </a:r>
            <a:r>
              <a:rPr lang="en-US" dirty="0" err="1" smtClean="0"/>
              <a:t>gra</a:t>
            </a:r>
            <a:r>
              <a:rPr lang="x-none" dirty="0" smtClean="0"/>
              <a:t>đe i </a:t>
            </a:r>
            <a:r>
              <a:rPr lang="en-US" dirty="0" err="1" smtClean="0"/>
              <a:t>njihovi</a:t>
            </a:r>
            <a:r>
              <a:rPr lang="en-US" dirty="0" smtClean="0"/>
              <a:t> </a:t>
            </a:r>
            <a:r>
              <a:rPr lang="en-US" dirty="0" err="1" smtClean="0"/>
              <a:t>delovi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x-none" dirty="0" smtClean="0"/>
              <a:t> </a:t>
            </a:r>
            <a:r>
              <a:rPr lang="en-US" dirty="0" err="1" smtClean="0"/>
              <a:t>fragmenti</a:t>
            </a:r>
            <a:r>
              <a:rPr lang="en-US" dirty="0" smtClean="0"/>
              <a:t>, </a:t>
            </a:r>
            <a:r>
              <a:rPr lang="en-US" dirty="0" err="1" smtClean="0"/>
              <a:t>pisani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stranim</a:t>
            </a:r>
            <a:r>
              <a:rPr lang="en-US" dirty="0" smtClean="0"/>
              <a:t> </a:t>
            </a:r>
            <a:r>
              <a:rPr lang="en-US" dirty="0" err="1" smtClean="0"/>
              <a:t>jezicima</a:t>
            </a:r>
            <a:r>
              <a:rPr lang="en-US" dirty="0" smtClean="0"/>
              <a:t> do </a:t>
            </a:r>
            <a:r>
              <a:rPr lang="en-US" dirty="0" err="1" smtClean="0"/>
              <a:t>kraja</a:t>
            </a:r>
            <a:r>
              <a:rPr lang="en-US" dirty="0" smtClean="0"/>
              <a:t> 1867. </a:t>
            </a:r>
            <a:r>
              <a:rPr lang="en-US" dirty="0" err="1" smtClean="0"/>
              <a:t>godine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poseban</a:t>
            </a:r>
            <a:r>
              <a:rPr lang="x-none" dirty="0" smtClean="0"/>
              <a:t> značaj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srpsku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svetsku</a:t>
            </a:r>
            <a:r>
              <a:rPr lang="en-US" dirty="0" smtClean="0"/>
              <a:t> </a:t>
            </a:r>
            <a:r>
              <a:rPr lang="en-US" dirty="0" err="1" smtClean="0"/>
              <a:t>kulturu</a:t>
            </a:r>
            <a:r>
              <a:rPr lang="en-US" dirty="0" smtClean="0"/>
              <a:t>, </a:t>
            </a:r>
            <a:r>
              <a:rPr lang="en-US" dirty="0" err="1" smtClean="0"/>
              <a:t>umetnost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istoriju</a:t>
            </a:r>
            <a:r>
              <a:rPr lang="en-US" dirty="0" smtClean="0"/>
              <a:t>;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4) </a:t>
            </a:r>
            <a:r>
              <a:rPr lang="en-US" dirty="0" err="1" smtClean="0"/>
              <a:t>сви</a:t>
            </a:r>
            <a:r>
              <a:rPr lang="en-US" dirty="0" smtClean="0"/>
              <a:t> </a:t>
            </a:r>
            <a:r>
              <a:rPr lang="en-US" dirty="0" err="1" smtClean="0"/>
              <a:t>примерци</a:t>
            </a:r>
            <a:r>
              <a:rPr lang="en-US" dirty="0" smtClean="0"/>
              <a:t> </a:t>
            </a:r>
            <a:r>
              <a:rPr lang="en-US" dirty="0" err="1" smtClean="0"/>
              <a:t>штампане</a:t>
            </a:r>
            <a:r>
              <a:rPr lang="en-US" dirty="0" smtClean="0"/>
              <a:t> </a:t>
            </a:r>
            <a:r>
              <a:rPr lang="en-US" dirty="0" err="1" smtClean="0"/>
              <a:t>књиге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страним</a:t>
            </a:r>
            <a:r>
              <a:rPr lang="en-US" dirty="0" smtClean="0"/>
              <a:t> </a:t>
            </a:r>
            <a:r>
              <a:rPr lang="en-US" dirty="0" err="1" smtClean="0"/>
              <a:t>језицима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настали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узима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критеријум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изузетна</a:t>
            </a:r>
            <a:r>
              <a:rPr lang="en-US" dirty="0" smtClean="0"/>
              <a:t> </a:t>
            </a:r>
            <a:r>
              <a:rPr lang="en-US" dirty="0" err="1" smtClean="0"/>
              <a:t>културна</a:t>
            </a:r>
            <a:r>
              <a:rPr lang="en-US" dirty="0" smtClean="0"/>
              <a:t> </a:t>
            </a:r>
            <a:r>
              <a:rPr lang="en-US" dirty="0" err="1" smtClean="0"/>
              <a:t>добра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прописима</a:t>
            </a:r>
            <a:r>
              <a:rPr lang="en-US" dirty="0" smtClean="0"/>
              <a:t> </a:t>
            </a:r>
            <a:r>
              <a:rPr lang="en-US" dirty="0" err="1" smtClean="0"/>
              <a:t>земаља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којих</a:t>
            </a:r>
            <a:r>
              <a:rPr lang="en-US" dirty="0" smtClean="0"/>
              <a:t> </a:t>
            </a:r>
            <a:r>
              <a:rPr lang="en-US" dirty="0" err="1" smtClean="0"/>
              <a:t>потичу</a:t>
            </a:r>
            <a:r>
              <a:rPr lang="en-US" dirty="0" smtClean="0"/>
              <a:t>;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друга</a:t>
            </a:r>
            <a:r>
              <a:rPr lang="en-US" dirty="0" smtClean="0"/>
              <a:t>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сведочи</a:t>
            </a:r>
            <a:r>
              <a:rPr lang="en-US" dirty="0" smtClean="0"/>
              <a:t> о </a:t>
            </a:r>
            <a:r>
              <a:rPr lang="en-US" dirty="0" err="1" smtClean="0"/>
              <a:t>значајним</a:t>
            </a:r>
            <a:r>
              <a:rPr lang="en-US" dirty="0" smtClean="0"/>
              <a:t> </a:t>
            </a:r>
            <a:r>
              <a:rPr lang="en-US" dirty="0" err="1" smtClean="0"/>
              <a:t>културним</a:t>
            </a:r>
            <a:r>
              <a:rPr lang="en-US" dirty="0" smtClean="0"/>
              <a:t> и </a:t>
            </a:r>
            <a:r>
              <a:rPr lang="en-US" dirty="0" err="1" smtClean="0"/>
              <a:t>историјским</a:t>
            </a:r>
            <a:r>
              <a:rPr lang="en-US" dirty="0" smtClean="0"/>
              <a:t> </a:t>
            </a:r>
            <a:r>
              <a:rPr lang="en-US" dirty="0" err="1" smtClean="0"/>
              <a:t>догађајима</a:t>
            </a:r>
            <a:r>
              <a:rPr lang="en-US" dirty="0" smtClean="0"/>
              <a:t> и </a:t>
            </a:r>
            <a:r>
              <a:rPr lang="en-US" dirty="0" err="1" smtClean="0"/>
              <a:t>личностима</a:t>
            </a:r>
            <a:r>
              <a:rPr lang="en-US" dirty="0" smtClean="0"/>
              <a:t> и </a:t>
            </a:r>
            <a:r>
              <a:rPr lang="en-US" dirty="0" err="1" smtClean="0"/>
              <a:t>има</a:t>
            </a:r>
            <a:r>
              <a:rPr lang="en-US" dirty="0" smtClean="0"/>
              <a:t> </a:t>
            </a:r>
            <a:r>
              <a:rPr lang="en-US" dirty="0" err="1" smtClean="0"/>
              <a:t>велики</a:t>
            </a:r>
            <a:r>
              <a:rPr lang="en-US" dirty="0" smtClean="0"/>
              <a:t> </a:t>
            </a:r>
            <a:r>
              <a:rPr lang="en-US" dirty="0" err="1" smtClean="0"/>
              <a:t>значај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представља</a:t>
            </a:r>
            <a:r>
              <a:rPr lang="en-US" dirty="0" smtClean="0"/>
              <a:t> </a:t>
            </a:r>
            <a:r>
              <a:rPr lang="en-US" dirty="0" err="1" smtClean="0"/>
              <a:t>посебно</a:t>
            </a:r>
            <a:r>
              <a:rPr lang="en-US" dirty="0" smtClean="0"/>
              <a:t> </a:t>
            </a:r>
            <a:r>
              <a:rPr lang="en-US" dirty="0" err="1" smtClean="0"/>
              <a:t>карактеристичан</a:t>
            </a:r>
            <a:r>
              <a:rPr lang="en-US" dirty="0" smtClean="0"/>
              <a:t> </a:t>
            </a:r>
            <a:r>
              <a:rPr lang="en-US" dirty="0" err="1" smtClean="0"/>
              <a:t>пример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одређено</a:t>
            </a:r>
            <a:r>
              <a:rPr lang="en-US" dirty="0" smtClean="0"/>
              <a:t> </a:t>
            </a:r>
            <a:r>
              <a:rPr lang="en-US" dirty="0" err="1" smtClean="0"/>
              <a:t>подручје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раздобље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има</a:t>
            </a:r>
            <a:r>
              <a:rPr lang="en-US" dirty="0" smtClean="0"/>
              <a:t> </a:t>
            </a:r>
            <a:r>
              <a:rPr lang="en-US" dirty="0" err="1" smtClean="0"/>
              <a:t>велики</a:t>
            </a:r>
            <a:r>
              <a:rPr lang="en-US" dirty="0" smtClean="0"/>
              <a:t> </a:t>
            </a:r>
            <a:r>
              <a:rPr lang="en-US" dirty="0" err="1" smtClean="0"/>
              <a:t>значај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научни</a:t>
            </a:r>
            <a:r>
              <a:rPr lang="en-US" dirty="0" smtClean="0"/>
              <a:t> и </a:t>
            </a:r>
            <a:r>
              <a:rPr lang="en-US" dirty="0" err="1" smtClean="0"/>
              <a:t>технички</a:t>
            </a:r>
            <a:r>
              <a:rPr lang="en-US" dirty="0" smtClean="0"/>
              <a:t> </a:t>
            </a:r>
            <a:r>
              <a:rPr lang="en-US" dirty="0" err="1" smtClean="0"/>
              <a:t>развој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105400"/>
          </a:xfrm>
        </p:spPr>
        <p:txBody>
          <a:bodyPr/>
          <a:lstStyle/>
          <a:p>
            <a:r>
              <a:rPr lang="en-US" dirty="0" smtClean="0"/>
              <a:t>6) </a:t>
            </a:r>
            <a:r>
              <a:rPr lang="en-US" dirty="0" err="1" smtClean="0"/>
              <a:t>музејски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трајно</a:t>
            </a:r>
            <a:r>
              <a:rPr lang="en-US" dirty="0" smtClean="0"/>
              <a:t> </a:t>
            </a:r>
            <a:r>
              <a:rPr lang="en-US" dirty="0" err="1" smtClean="0"/>
              <a:t>чува</a:t>
            </a:r>
            <a:r>
              <a:rPr lang="en-US" dirty="0" smtClean="0"/>
              <a:t> у </a:t>
            </a:r>
            <a:r>
              <a:rPr lang="en-US" dirty="0" err="1" smtClean="0"/>
              <a:t>изворном</a:t>
            </a:r>
            <a:r>
              <a:rPr lang="en-US" dirty="0" smtClean="0"/>
              <a:t> </a:t>
            </a:r>
            <a:r>
              <a:rPr lang="en-US" dirty="0" err="1" smtClean="0"/>
              <a:t>облику</a:t>
            </a:r>
            <a:r>
              <a:rPr lang="en-US" dirty="0" smtClean="0"/>
              <a:t> у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у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није</a:t>
            </a:r>
            <a:r>
              <a:rPr lang="en-US" dirty="0" smtClean="0"/>
              <a:t> </a:t>
            </a:r>
            <a:r>
              <a:rPr lang="en-US" dirty="0" err="1" smtClean="0"/>
              <a:t>категорисана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 и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err="1" smtClean="0"/>
              <a:t>Проглашавање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старе</a:t>
            </a:r>
            <a:r>
              <a:rPr lang="en-US" sz="3100" b="1" dirty="0" smtClean="0"/>
              <a:t> и </a:t>
            </a:r>
            <a:r>
              <a:rPr lang="en-US" sz="3100" b="1" dirty="0" err="1" smtClean="0"/>
              <a:t>ретке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библиотечке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грађе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за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културно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добро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од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изузетног</a:t>
            </a:r>
            <a:r>
              <a:rPr lang="en-US" sz="3100" b="1" dirty="0" smtClean="0"/>
              <a:t> и </a:t>
            </a:r>
            <a:r>
              <a:rPr lang="en-US" sz="3100" b="1" dirty="0" err="1" smtClean="0"/>
              <a:t>великог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значаја</a:t>
            </a:r>
            <a:r>
              <a:rPr lang="en-US" sz="31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</a:t>
            </a:r>
            <a:r>
              <a:rPr lang="en-US" dirty="0" err="1" smtClean="0"/>
              <a:t>проглашава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скупштина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</a:t>
            </a:r>
            <a:r>
              <a:rPr lang="en-US" dirty="0" err="1" smtClean="0"/>
              <a:t>проглашава</a:t>
            </a:r>
            <a:r>
              <a:rPr lang="en-US" dirty="0" smtClean="0"/>
              <a:t> </a:t>
            </a:r>
            <a:r>
              <a:rPr lang="en-US" dirty="0" err="1" smtClean="0"/>
              <a:t>одлуком</a:t>
            </a:r>
            <a:r>
              <a:rPr lang="en-US" dirty="0" smtClean="0"/>
              <a:t> </a:t>
            </a:r>
            <a:r>
              <a:rPr lang="en-US" dirty="0" err="1" smtClean="0"/>
              <a:t>коју</a:t>
            </a:r>
            <a:r>
              <a:rPr lang="en-US" dirty="0" smtClean="0"/>
              <a:t> </a:t>
            </a:r>
            <a:r>
              <a:rPr lang="en-US" dirty="0" err="1" smtClean="0"/>
              <a:t>доноси</a:t>
            </a:r>
            <a:r>
              <a:rPr lang="en-US" dirty="0" smtClean="0"/>
              <a:t> у </a:t>
            </a:r>
            <a:r>
              <a:rPr lang="en-US" dirty="0" err="1" smtClean="0"/>
              <a:t>вршењу</a:t>
            </a:r>
            <a:r>
              <a:rPr lang="en-US" dirty="0" smtClean="0"/>
              <a:t> </a:t>
            </a:r>
            <a:r>
              <a:rPr lang="en-US" dirty="0" err="1" smtClean="0"/>
              <a:t>поверених</a:t>
            </a:r>
            <a:r>
              <a:rPr lang="en-US" dirty="0" smtClean="0"/>
              <a:t> </a:t>
            </a:r>
            <a:r>
              <a:rPr lang="en-US" dirty="0" err="1" smtClean="0"/>
              <a:t>послова</a:t>
            </a:r>
            <a:r>
              <a:rPr lang="en-US" dirty="0" smtClean="0"/>
              <a:t>,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CS" b="1" i="1" dirty="0" smtClean="0"/>
              <a:t>Закон о ауторском праву Краљевине Југославије </a:t>
            </a:r>
            <a:r>
              <a:rPr lang="sr-Cyrl-CS" dirty="0" smtClean="0"/>
              <a:t>донесен је 1929. године, по угледу на европске прописе и у сагласности са међународним конвенцијама о ауторском праву (Бернска конвенција)</a:t>
            </a:r>
          </a:p>
          <a:p>
            <a:pPr algn="just"/>
            <a:r>
              <a:rPr lang="sr-Cyrl-CS" dirty="0" smtClean="0"/>
              <a:t>После Другог светског рата донета су два закона о заштити ауторског права, 1946. и 1957, неусклађена са Бернском конвенцијом</a:t>
            </a:r>
          </a:p>
          <a:p>
            <a:pPr algn="just"/>
            <a:r>
              <a:rPr lang="sr-Cyrl-CS" dirty="0" smtClean="0"/>
              <a:t>Југославија је тек 1968. године приступила Универзалној конвенцији о ауторским правима.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Проглашење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, </a:t>
            </a:r>
            <a:r>
              <a:rPr lang="en-US" dirty="0" err="1" smtClean="0"/>
              <a:t>врши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поверени</a:t>
            </a:r>
            <a:r>
              <a:rPr lang="en-US" dirty="0" smtClean="0"/>
              <a:t> </a:t>
            </a:r>
            <a:r>
              <a:rPr lang="en-US" dirty="0" err="1" smtClean="0"/>
              <a:t>посао</a:t>
            </a:r>
            <a:r>
              <a:rPr lang="en-US" dirty="0" smtClean="0"/>
              <a:t>,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Акт</a:t>
            </a:r>
            <a:r>
              <a:rPr lang="en-US" dirty="0" smtClean="0"/>
              <a:t> о </a:t>
            </a:r>
            <a:r>
              <a:rPr lang="en-US" dirty="0" err="1" smtClean="0"/>
              <a:t>проглашењу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и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</a:t>
            </a:r>
            <a:r>
              <a:rPr lang="en-US" dirty="0" err="1" smtClean="0"/>
              <a:t>објављује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у "</a:t>
            </a:r>
            <a:r>
              <a:rPr lang="en-US" dirty="0" err="1" smtClean="0"/>
              <a:t>Службеном</a:t>
            </a:r>
            <a:r>
              <a:rPr lang="en-US" dirty="0" smtClean="0"/>
              <a:t> </a:t>
            </a:r>
            <a:r>
              <a:rPr lang="en-US" dirty="0" err="1" smtClean="0"/>
              <a:t>гласнику</a:t>
            </a:r>
            <a:r>
              <a:rPr lang="en-US" dirty="0" smtClean="0"/>
              <a:t> </a:t>
            </a:r>
            <a:r>
              <a:rPr lang="en-US" dirty="0" err="1" smtClean="0"/>
              <a:t>Републике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".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РЕГИСТРИ СТАРЕ И РЕТКЕ БИБЛИОТЕЧКЕ ГРАЂЕ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уписује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у </a:t>
            </a:r>
            <a:r>
              <a:rPr lang="en-US" dirty="0" err="1" smtClean="0"/>
              <a:t>регистре</a:t>
            </a:r>
            <a:r>
              <a:rPr lang="en-US" dirty="0" smtClean="0"/>
              <a:t> </a:t>
            </a:r>
            <a:r>
              <a:rPr lang="en-US" dirty="0" err="1" smtClean="0"/>
              <a:t>културних</a:t>
            </a:r>
            <a:r>
              <a:rPr lang="en-US" dirty="0" smtClean="0"/>
              <a:t> </a:t>
            </a:r>
            <a:r>
              <a:rPr lang="en-US" dirty="0" err="1" smtClean="0"/>
              <a:t>добара</a:t>
            </a:r>
            <a:r>
              <a:rPr lang="en-US" dirty="0" smtClean="0"/>
              <a:t>,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Регистре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воде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 и </a:t>
            </a:r>
            <a:r>
              <a:rPr lang="en-US" dirty="0" err="1" smtClean="0"/>
              <a:t>одређене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, у </a:t>
            </a:r>
            <a:r>
              <a:rPr lang="en-US" dirty="0" err="1" smtClean="0"/>
              <a:t>складу</a:t>
            </a:r>
            <a:r>
              <a:rPr lang="en-US" dirty="0" smtClean="0"/>
              <a:t> с </a:t>
            </a:r>
            <a:r>
              <a:rPr lang="en-US" dirty="0" err="1" smtClean="0"/>
              <a:t>одредбама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Централни</a:t>
            </a:r>
            <a:r>
              <a:rPr lang="en-US" dirty="0" smtClean="0"/>
              <a:t> </a:t>
            </a:r>
            <a:r>
              <a:rPr lang="en-US" dirty="0" err="1" smtClean="0"/>
              <a:t>регистар</a:t>
            </a:r>
            <a:r>
              <a:rPr lang="en-US" dirty="0" smtClean="0"/>
              <a:t> </a:t>
            </a:r>
            <a:r>
              <a:rPr lang="en-US" dirty="0" err="1" smtClean="0"/>
              <a:t>категорисане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Регистар</a:t>
            </a:r>
            <a:r>
              <a:rPr lang="en-US" dirty="0" smtClean="0"/>
              <a:t> </a:t>
            </a:r>
            <a:r>
              <a:rPr lang="en-US" dirty="0" err="1" smtClean="0"/>
              <a:t>категорисане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АП </a:t>
            </a:r>
            <a:r>
              <a:rPr lang="en-US" dirty="0" err="1" smtClean="0"/>
              <a:t>Војводини</a:t>
            </a:r>
            <a:r>
              <a:rPr lang="en-US" dirty="0" smtClean="0"/>
              <a:t>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Регистре</a:t>
            </a:r>
            <a:r>
              <a:rPr lang="en-US" dirty="0" smtClean="0"/>
              <a:t> </a:t>
            </a:r>
            <a:r>
              <a:rPr lang="en-US" dirty="0" err="1" smtClean="0"/>
              <a:t>категорисане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јединици</a:t>
            </a:r>
            <a:r>
              <a:rPr lang="en-US" dirty="0" smtClean="0"/>
              <a:t> </a:t>
            </a:r>
            <a:r>
              <a:rPr lang="en-US" dirty="0" err="1" smtClean="0"/>
              <a:t>локалне</a:t>
            </a:r>
            <a:r>
              <a:rPr lang="en-US" dirty="0" smtClean="0"/>
              <a:t> </a:t>
            </a:r>
            <a:r>
              <a:rPr lang="en-US" dirty="0" err="1" smtClean="0"/>
              <a:t>самоуправе</a:t>
            </a:r>
            <a:r>
              <a:rPr lang="en-US" dirty="0" smtClean="0"/>
              <a:t> </a:t>
            </a:r>
            <a:r>
              <a:rPr lang="en-US" dirty="0" err="1" smtClean="0"/>
              <a:t>воде</a:t>
            </a:r>
            <a:r>
              <a:rPr lang="en-US" dirty="0" smtClean="0"/>
              <a:t> </a:t>
            </a:r>
            <a:r>
              <a:rPr lang="en-US" dirty="0" err="1" smtClean="0"/>
              <a:t>одређене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Сопственици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јавној</a:t>
            </a:r>
            <a:r>
              <a:rPr lang="en-US" dirty="0" smtClean="0"/>
              <a:t> </a:t>
            </a:r>
            <a:r>
              <a:rPr lang="en-US" dirty="0" err="1" smtClean="0"/>
              <a:t>својини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међусобно</a:t>
            </a:r>
            <a:r>
              <a:rPr lang="en-US" dirty="0" smtClean="0"/>
              <a:t> </a:t>
            </a:r>
            <a:r>
              <a:rPr lang="en-US" dirty="0" err="1" smtClean="0"/>
              <a:t>сарађују</a:t>
            </a:r>
            <a:r>
              <a:rPr lang="en-US" dirty="0" smtClean="0"/>
              <a:t> и </a:t>
            </a:r>
            <a:r>
              <a:rPr lang="en-US" dirty="0" err="1" smtClean="0"/>
              <a:t>привремено</a:t>
            </a:r>
            <a:r>
              <a:rPr lang="en-US" dirty="0" smtClean="0"/>
              <a:t> </a:t>
            </a:r>
            <a:r>
              <a:rPr lang="en-US" dirty="0" err="1" smtClean="0"/>
              <a:t>уступају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свог</a:t>
            </a:r>
            <a:r>
              <a:rPr lang="en-US" dirty="0" smtClean="0"/>
              <a:t> </a:t>
            </a:r>
            <a:r>
              <a:rPr lang="en-US" dirty="0" err="1" smtClean="0"/>
              <a:t>фонда</a:t>
            </a:r>
            <a:r>
              <a:rPr lang="en-US" dirty="0" smtClean="0"/>
              <a:t> у </a:t>
            </a:r>
            <a:r>
              <a:rPr lang="en-US" dirty="0" err="1" smtClean="0"/>
              <a:t>сврхе</a:t>
            </a:r>
            <a:r>
              <a:rPr lang="en-US" dirty="0" smtClean="0"/>
              <a:t> </a:t>
            </a:r>
            <a:r>
              <a:rPr lang="en-US" dirty="0" err="1" smtClean="0"/>
              <a:t>предвиђене</a:t>
            </a:r>
            <a:r>
              <a:rPr lang="en-US" dirty="0" smtClean="0"/>
              <a:t> </a:t>
            </a:r>
            <a:r>
              <a:rPr lang="en-US" dirty="0" err="1" smtClean="0"/>
              <a:t>овим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 smtClean="0"/>
              <a:t>јавна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одбије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уступи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свог</a:t>
            </a:r>
            <a:r>
              <a:rPr lang="en-US" dirty="0" smtClean="0"/>
              <a:t> </a:t>
            </a:r>
            <a:r>
              <a:rPr lang="en-US" dirty="0" err="1" smtClean="0"/>
              <a:t>фонда</a:t>
            </a:r>
            <a:r>
              <a:rPr lang="en-US" dirty="0" smtClean="0"/>
              <a:t> у </a:t>
            </a:r>
            <a:r>
              <a:rPr lang="en-US" dirty="0" err="1" smtClean="0"/>
              <a:t>сврхе</a:t>
            </a:r>
            <a:r>
              <a:rPr lang="en-US" dirty="0" smtClean="0"/>
              <a:t> </a:t>
            </a:r>
            <a:r>
              <a:rPr lang="en-US" dirty="0" err="1" smtClean="0"/>
              <a:t>предвиђене</a:t>
            </a:r>
            <a:r>
              <a:rPr lang="en-US" dirty="0" smtClean="0"/>
              <a:t> </a:t>
            </a:r>
            <a:r>
              <a:rPr lang="en-US" dirty="0" err="1" smtClean="0"/>
              <a:t>овим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, о </a:t>
            </a:r>
            <a:r>
              <a:rPr lang="en-US" dirty="0" err="1" smtClean="0"/>
              <a:t>уступању</a:t>
            </a:r>
            <a:r>
              <a:rPr lang="en-US" dirty="0" smtClean="0"/>
              <a:t> </a:t>
            </a:r>
            <a:r>
              <a:rPr lang="en-US" dirty="0" err="1" smtClean="0"/>
              <a:t>ће</a:t>
            </a:r>
            <a:r>
              <a:rPr lang="en-US" dirty="0" smtClean="0"/>
              <a:t> </a:t>
            </a:r>
            <a:r>
              <a:rPr lang="en-US" dirty="0" err="1" smtClean="0"/>
              <a:t>одлучити</a:t>
            </a:r>
            <a:r>
              <a:rPr lang="en-US" dirty="0" smtClean="0"/>
              <a:t> </a:t>
            </a:r>
            <a:r>
              <a:rPr lang="en-US" dirty="0" err="1" smtClean="0"/>
              <a:t>министарство</a:t>
            </a:r>
            <a:r>
              <a:rPr lang="en-US" dirty="0" smtClean="0"/>
              <a:t> </a:t>
            </a:r>
            <a:r>
              <a:rPr lang="en-US" dirty="0" err="1" smtClean="0"/>
              <a:t>надлежно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културу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r>
              <a:rPr lang="en-US" dirty="0" err="1" smtClean="0"/>
              <a:t>Сопственик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јавној</a:t>
            </a:r>
            <a:r>
              <a:rPr lang="en-US" dirty="0" smtClean="0"/>
              <a:t> </a:t>
            </a:r>
            <a:r>
              <a:rPr lang="en-US" dirty="0" err="1" smtClean="0"/>
              <a:t>својини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сме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користи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начин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довести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</a:t>
            </a:r>
            <a:r>
              <a:rPr lang="en-US" dirty="0" err="1" smtClean="0"/>
              <a:t>њеног</a:t>
            </a:r>
            <a:r>
              <a:rPr lang="en-US" dirty="0" smtClean="0"/>
              <a:t> </a:t>
            </a:r>
            <a:r>
              <a:rPr lang="en-US" dirty="0" err="1" smtClean="0"/>
              <a:t>оштећења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уништења</a:t>
            </a:r>
            <a:r>
              <a:rPr lang="en-US" dirty="0" smtClean="0"/>
              <a:t>;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распарчава</a:t>
            </a:r>
            <a:r>
              <a:rPr lang="en-US" dirty="0" smtClean="0"/>
              <a:t> </a:t>
            </a:r>
            <a:r>
              <a:rPr lang="en-US" dirty="0" err="1" smtClean="0"/>
              <a:t>збирке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сагласности</a:t>
            </a:r>
            <a:r>
              <a:rPr lang="en-US" dirty="0" smtClean="0"/>
              <a:t> </a:t>
            </a:r>
            <a:r>
              <a:rPr lang="en-US" dirty="0" err="1" smtClean="0"/>
              <a:t>одређене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Омогућавања</a:t>
            </a:r>
            <a:r>
              <a:rPr lang="en-US" dirty="0" smtClean="0"/>
              <a:t> </a:t>
            </a:r>
            <a:r>
              <a:rPr lang="en-US" dirty="0" err="1" smtClean="0"/>
              <a:t>приступа</a:t>
            </a:r>
            <a:r>
              <a:rPr lang="en-US" dirty="0" smtClean="0"/>
              <a:t> и </a:t>
            </a:r>
            <a:r>
              <a:rPr lang="en-US" dirty="0" err="1" smtClean="0"/>
              <a:t>увида</a:t>
            </a:r>
            <a:r>
              <a:rPr lang="en-US" dirty="0" smtClean="0"/>
              <a:t> у </a:t>
            </a:r>
            <a:r>
              <a:rPr lang="en-US" dirty="0" err="1" smtClean="0"/>
              <a:t>збирке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Сопственици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приватној</a:t>
            </a:r>
            <a:r>
              <a:rPr lang="en-US" dirty="0" smtClean="0"/>
              <a:t> </a:t>
            </a:r>
            <a:r>
              <a:rPr lang="en-US" dirty="0" err="1" smtClean="0"/>
              <a:t>својини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овлашћеним</a:t>
            </a:r>
            <a:r>
              <a:rPr lang="en-US" dirty="0" smtClean="0"/>
              <a:t> </a:t>
            </a:r>
            <a:r>
              <a:rPr lang="en-US" dirty="0" err="1" smtClean="0"/>
              <a:t>лицима</a:t>
            </a:r>
            <a:r>
              <a:rPr lang="en-US" dirty="0" smtClean="0"/>
              <a:t> </a:t>
            </a:r>
            <a:r>
              <a:rPr lang="en-US" dirty="0" err="1" smtClean="0"/>
              <a:t>министарства</a:t>
            </a:r>
            <a:r>
              <a:rPr lang="en-US" dirty="0" smtClean="0"/>
              <a:t> </a:t>
            </a:r>
            <a:r>
              <a:rPr lang="en-US" dirty="0" err="1" smtClean="0"/>
              <a:t>надлежног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културу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покрајинског</a:t>
            </a:r>
            <a:r>
              <a:rPr lang="en-US" dirty="0" smtClean="0"/>
              <a:t> </a:t>
            </a:r>
            <a:r>
              <a:rPr lang="en-US" dirty="0" err="1" smtClean="0"/>
              <a:t>органа</a:t>
            </a:r>
            <a:r>
              <a:rPr lang="en-US" dirty="0" smtClean="0"/>
              <a:t> </a:t>
            </a:r>
            <a:r>
              <a:rPr lang="en-US" dirty="0" err="1" smtClean="0"/>
              <a:t>управе</a:t>
            </a:r>
            <a:r>
              <a:rPr lang="en-US" dirty="0" smtClean="0"/>
              <a:t> </a:t>
            </a:r>
            <a:r>
              <a:rPr lang="en-US" dirty="0" err="1" smtClean="0"/>
              <a:t>надлежног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културу</a:t>
            </a:r>
            <a:r>
              <a:rPr lang="en-US" dirty="0" smtClean="0"/>
              <a:t>, и </a:t>
            </a:r>
            <a:r>
              <a:rPr lang="en-US" dirty="0" err="1" smtClean="0"/>
              <a:t>овлашћеним</a:t>
            </a:r>
            <a:r>
              <a:rPr lang="en-US" dirty="0" smtClean="0"/>
              <a:t> </a:t>
            </a:r>
            <a:r>
              <a:rPr lang="en-US" dirty="0" err="1" smtClean="0"/>
              <a:t>лицима</a:t>
            </a:r>
            <a:r>
              <a:rPr lang="en-US" dirty="0" smtClean="0"/>
              <a:t> </a:t>
            </a:r>
            <a:r>
              <a:rPr lang="en-US" dirty="0" err="1" smtClean="0"/>
              <a:t>Народне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одређене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омогуће</a:t>
            </a:r>
            <a:r>
              <a:rPr lang="en-US" dirty="0" smtClean="0"/>
              <a:t> </a:t>
            </a:r>
            <a:r>
              <a:rPr lang="en-US" dirty="0" err="1" smtClean="0"/>
              <a:t>приступ</a:t>
            </a:r>
            <a:r>
              <a:rPr lang="en-US" dirty="0" smtClean="0"/>
              <a:t> и </a:t>
            </a:r>
            <a:r>
              <a:rPr lang="en-US" dirty="0" err="1" smtClean="0"/>
              <a:t>увид</a:t>
            </a:r>
            <a:r>
              <a:rPr lang="en-US" dirty="0" smtClean="0"/>
              <a:t> у </a:t>
            </a:r>
            <a:r>
              <a:rPr lang="en-US" dirty="0" err="1" smtClean="0"/>
              <a:t>збирке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ДЕЛАТНОСТ ЗАШТИТЕ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Делатност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обављају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у </a:t>
            </a:r>
            <a:r>
              <a:rPr lang="en-US" dirty="0" err="1" smtClean="0"/>
              <a:t>својим</a:t>
            </a:r>
            <a:r>
              <a:rPr lang="en-US" dirty="0" smtClean="0"/>
              <a:t> </a:t>
            </a:r>
            <a:r>
              <a:rPr lang="en-US" dirty="0" err="1" smtClean="0"/>
              <a:t>фондовима</a:t>
            </a:r>
            <a:r>
              <a:rPr lang="en-US" dirty="0" smtClean="0"/>
              <a:t> </a:t>
            </a:r>
            <a:r>
              <a:rPr lang="en-US" dirty="0" err="1" smtClean="0"/>
              <a:t>имају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и </a:t>
            </a:r>
            <a:r>
              <a:rPr lang="en-US" dirty="0" err="1" smtClean="0"/>
              <a:t>испуњавају</a:t>
            </a:r>
            <a:r>
              <a:rPr lang="en-US" dirty="0" smtClean="0"/>
              <a:t>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услове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обављање</a:t>
            </a:r>
            <a:r>
              <a:rPr lang="en-US" dirty="0" smtClean="0"/>
              <a:t> </a:t>
            </a:r>
            <a:r>
              <a:rPr lang="en-US" dirty="0" err="1" smtClean="0"/>
              <a:t>делатности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.</a:t>
            </a:r>
          </a:p>
          <a:p>
            <a:r>
              <a:rPr lang="en-US" dirty="0" smtClean="0"/>
              <a:t>У </a:t>
            </a:r>
            <a:r>
              <a:rPr lang="en-US" dirty="0" err="1" smtClean="0"/>
              <a:t>мере</a:t>
            </a:r>
            <a:r>
              <a:rPr lang="en-US" dirty="0" smtClean="0"/>
              <a:t> </a:t>
            </a:r>
            <a:r>
              <a:rPr lang="en-US" dirty="0" err="1" smtClean="0"/>
              <a:t>техничке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спадају</a:t>
            </a:r>
            <a:r>
              <a:rPr lang="en-US" dirty="0" smtClean="0"/>
              <a:t>: </a:t>
            </a:r>
            <a:r>
              <a:rPr lang="en-US" dirty="0" err="1" smtClean="0"/>
              <a:t>превентивна</a:t>
            </a:r>
            <a:r>
              <a:rPr lang="en-US" dirty="0" smtClean="0"/>
              <a:t> </a:t>
            </a:r>
            <a:r>
              <a:rPr lang="en-US" dirty="0" err="1" smtClean="0"/>
              <a:t>заштита</a:t>
            </a:r>
            <a:r>
              <a:rPr lang="en-US" dirty="0" smtClean="0"/>
              <a:t>, </a:t>
            </a:r>
            <a:r>
              <a:rPr lang="en-US" dirty="0" err="1" smtClean="0"/>
              <a:t>микрофилмовање</a:t>
            </a:r>
            <a:r>
              <a:rPr lang="en-US" dirty="0" smtClean="0"/>
              <a:t>, </a:t>
            </a:r>
            <a:r>
              <a:rPr lang="en-US" dirty="0" err="1" smtClean="0"/>
              <a:t>дигитализација</a:t>
            </a:r>
            <a:r>
              <a:rPr lang="en-US" dirty="0" smtClean="0"/>
              <a:t>, </a:t>
            </a:r>
            <a:r>
              <a:rPr lang="en-US" dirty="0" err="1" smtClean="0"/>
              <a:t>конзервација</a:t>
            </a:r>
            <a:r>
              <a:rPr lang="en-US" dirty="0" smtClean="0"/>
              <a:t> и </a:t>
            </a:r>
            <a:r>
              <a:rPr lang="en-US" dirty="0" err="1" smtClean="0"/>
              <a:t>рестаурација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 smtClean="0"/>
              <a:t>Микрофилмовање</a:t>
            </a:r>
            <a:r>
              <a:rPr lang="en-US" sz="3600" b="1" dirty="0" smtClean="0"/>
              <a:t> и </a:t>
            </a:r>
            <a:r>
              <a:rPr lang="en-US" sz="3600" b="1" dirty="0" err="1" smtClean="0"/>
              <a:t>дигитализација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грађе</a:t>
            </a:r>
            <a:r>
              <a:rPr lang="en-US" sz="36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обавезне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,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утврђена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, </a:t>
            </a:r>
            <a:r>
              <a:rPr lang="en-US" dirty="0" err="1" smtClean="0"/>
              <a:t>микрофилмују</a:t>
            </a:r>
            <a:r>
              <a:rPr lang="en-US" dirty="0" smtClean="0"/>
              <a:t> с </a:t>
            </a:r>
            <a:r>
              <a:rPr lang="en-US" dirty="0" err="1" smtClean="0"/>
              <a:t>циљем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.</a:t>
            </a:r>
          </a:p>
          <a:p>
            <a:r>
              <a:rPr lang="en-US" dirty="0" smtClean="0"/>
              <a:t>О </a:t>
            </a:r>
            <a:r>
              <a:rPr lang="en-US" dirty="0" err="1" smtClean="0"/>
              <a:t>микрофилмовању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документација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,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прилог</a:t>
            </a:r>
            <a:r>
              <a:rPr lang="en-US" dirty="0" smtClean="0"/>
              <a:t>, </a:t>
            </a:r>
            <a:r>
              <a:rPr lang="en-US" dirty="0" err="1" smtClean="0"/>
              <a:t>прикључује</a:t>
            </a:r>
            <a:r>
              <a:rPr lang="en-US" dirty="0" smtClean="0"/>
              <a:t> </a:t>
            </a:r>
            <a:r>
              <a:rPr lang="en-US" dirty="0" err="1" smtClean="0"/>
              <a:t>регистрима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категоријама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обавезне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категорисану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дигитализују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коришћења</a:t>
            </a:r>
            <a:r>
              <a:rPr lang="en-US" dirty="0" smtClean="0"/>
              <a:t> и </a:t>
            </a:r>
            <a:r>
              <a:rPr lang="en-US" dirty="0" err="1" smtClean="0"/>
              <a:t>представљања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Конзервација</a:t>
            </a:r>
            <a:r>
              <a:rPr lang="en-US" b="1" dirty="0" smtClean="0"/>
              <a:t> и </a:t>
            </a:r>
            <a:r>
              <a:rPr lang="en-US" b="1" dirty="0" err="1" smtClean="0"/>
              <a:t>рестаурација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Конзервација</a:t>
            </a:r>
            <a:r>
              <a:rPr lang="en-US" dirty="0" smtClean="0"/>
              <a:t> и </a:t>
            </a:r>
            <a:r>
              <a:rPr lang="en-US" dirty="0" err="1" smtClean="0"/>
              <a:t>рестаурација</a:t>
            </a:r>
            <a:r>
              <a:rPr lang="en-US" dirty="0" smtClean="0"/>
              <a:t> </a:t>
            </a:r>
            <a:r>
              <a:rPr lang="en-US" dirty="0" err="1" smtClean="0"/>
              <a:t>спроводе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само</a:t>
            </a:r>
            <a:r>
              <a:rPr lang="en-US" dirty="0" smtClean="0"/>
              <a:t> у </a:t>
            </a:r>
            <a:r>
              <a:rPr lang="en-US" dirty="0" err="1" smtClean="0"/>
              <a:t>овлашћеним</a:t>
            </a:r>
            <a:r>
              <a:rPr lang="en-US" dirty="0" smtClean="0"/>
              <a:t> </a:t>
            </a:r>
            <a:r>
              <a:rPr lang="en-US" dirty="0" err="1" smtClean="0"/>
              <a:t>конзерваторским</a:t>
            </a:r>
            <a:r>
              <a:rPr lang="en-US" dirty="0" smtClean="0"/>
              <a:t> </a:t>
            </a:r>
            <a:r>
              <a:rPr lang="en-US" dirty="0" err="1" smtClean="0"/>
              <a:t>лабораторијама</a:t>
            </a:r>
            <a:r>
              <a:rPr lang="en-US" dirty="0" smtClean="0"/>
              <a:t> и </a:t>
            </a:r>
            <a:r>
              <a:rPr lang="en-US" dirty="0" err="1" smtClean="0"/>
              <a:t>радионицама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Централне</a:t>
            </a:r>
            <a:r>
              <a:rPr lang="en-US" dirty="0" smtClean="0"/>
              <a:t> </a:t>
            </a:r>
            <a:r>
              <a:rPr lang="en-US" dirty="0" err="1" smtClean="0"/>
              <a:t>лабораторије</a:t>
            </a:r>
            <a:r>
              <a:rPr lang="en-US" dirty="0" smtClean="0"/>
              <a:t> и </a:t>
            </a:r>
            <a:r>
              <a:rPr lang="en-US" dirty="0" err="1" smtClean="0"/>
              <a:t>радионице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конзервацију</a:t>
            </a:r>
            <a:r>
              <a:rPr lang="en-US" dirty="0" smtClean="0"/>
              <a:t> и </a:t>
            </a:r>
            <a:r>
              <a:rPr lang="en-US" dirty="0" err="1" smtClean="0"/>
              <a:t>рестаурацију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налазе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у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Реституција</a:t>
            </a:r>
            <a:r>
              <a:rPr lang="en-US" b="1" dirty="0" smtClean="0"/>
              <a:t> </a:t>
            </a:r>
            <a:r>
              <a:rPr lang="en-US" b="1" dirty="0" err="1" smtClean="0"/>
              <a:t>старе</a:t>
            </a:r>
            <a:r>
              <a:rPr lang="en-US" b="1" dirty="0" smtClean="0"/>
              <a:t> и </a:t>
            </a:r>
            <a:r>
              <a:rPr lang="en-US" b="1" dirty="0" err="1" smtClean="0"/>
              <a:t>ретке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библиотечке</a:t>
            </a:r>
            <a:r>
              <a:rPr lang="en-US" b="1" dirty="0" smtClean="0"/>
              <a:t> </a:t>
            </a:r>
            <a:r>
              <a:rPr lang="en-US" b="1" dirty="0" err="1" smtClean="0"/>
              <a:t>грађе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 </a:t>
            </a:r>
            <a:r>
              <a:rPr lang="en-US" dirty="0" err="1" smtClean="0"/>
              <a:t>покрећу</a:t>
            </a:r>
            <a:r>
              <a:rPr lang="en-US" dirty="0" smtClean="0"/>
              <a:t> </a:t>
            </a:r>
            <a:r>
              <a:rPr lang="en-US" dirty="0" err="1" smtClean="0"/>
              <a:t>иницијативу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реституцију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отуђене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сопственика</a:t>
            </a:r>
            <a:r>
              <a:rPr lang="en-US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разним</a:t>
            </a:r>
            <a:r>
              <a:rPr lang="en-US" dirty="0" smtClean="0"/>
              <a:t> </a:t>
            </a:r>
            <a:r>
              <a:rPr lang="en-US" dirty="0" err="1" smtClean="0"/>
              <a:t>основама</a:t>
            </a:r>
            <a:r>
              <a:rPr lang="en-US" dirty="0" smtClean="0"/>
              <a:t>, у </a:t>
            </a:r>
            <a:r>
              <a:rPr lang="en-US" dirty="0" err="1" smtClean="0"/>
              <a:t>сарадњи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надлежним</a:t>
            </a:r>
            <a:r>
              <a:rPr lang="en-US" dirty="0" smtClean="0"/>
              <a:t> </a:t>
            </a:r>
            <a:r>
              <a:rPr lang="en-US" dirty="0" err="1" smtClean="0"/>
              <a:t>државним</a:t>
            </a:r>
            <a:r>
              <a:rPr lang="en-US" dirty="0" smtClean="0"/>
              <a:t> </a:t>
            </a:r>
            <a:r>
              <a:rPr lang="en-US" dirty="0" err="1" smtClean="0"/>
              <a:t>органима</a:t>
            </a:r>
            <a:r>
              <a:rPr lang="en-US" dirty="0" smtClean="0"/>
              <a:t>, и </a:t>
            </a:r>
            <a:r>
              <a:rPr lang="en-US" dirty="0" err="1" smtClean="0"/>
              <a:t>старају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о </a:t>
            </a:r>
            <a:r>
              <a:rPr lang="en-US" dirty="0" err="1" smtClean="0"/>
              <a:t>спровођењу</a:t>
            </a:r>
            <a:r>
              <a:rPr lang="en-US" dirty="0" smtClean="0"/>
              <a:t> </a:t>
            </a:r>
            <a:r>
              <a:rPr lang="en-US" dirty="0" err="1" smtClean="0"/>
              <a:t>мера</a:t>
            </a:r>
            <a:r>
              <a:rPr lang="en-US" dirty="0" smtClean="0"/>
              <a:t> </a:t>
            </a:r>
            <a:r>
              <a:rPr lang="en-US" dirty="0" err="1" smtClean="0"/>
              <a:t>реституције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019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Cyrl-CS" b="1" dirty="0" smtClean="0">
                <a:cs typeface="Times New Roman" pitchFamily="18" charset="0"/>
              </a:rPr>
              <a:t>Закон о ауторским и сродним правима </a:t>
            </a:r>
            <a:r>
              <a:rPr lang="sr-Cyrl-CS" dirty="0" smtClean="0">
                <a:cs typeface="Times New Roman" pitchFamily="18" charset="0"/>
              </a:rPr>
              <a:t>(</a:t>
            </a:r>
            <a:r>
              <a:rPr lang="sr-Cyrl-CS" i="1" dirty="0" smtClean="0">
                <a:cs typeface="Times New Roman" pitchFamily="18" charset="0"/>
              </a:rPr>
              <a:t>Службени гласник РС, </a:t>
            </a:r>
            <a:r>
              <a:rPr lang="nn-NO" dirty="0" smtClean="0">
                <a:cs typeface="Times New Roman" pitchFamily="18" charset="0"/>
              </a:rPr>
              <a:t>br. 104/2009, 99/2011 i 119/2012</a:t>
            </a:r>
            <a:r>
              <a:rPr lang="sr-Cyrl-CS" i="1" dirty="0" smtClean="0">
                <a:cs typeface="Times New Roman" pitchFamily="18" charset="0"/>
              </a:rPr>
              <a:t>)</a:t>
            </a:r>
            <a:r>
              <a:rPr lang="en-US" i="1" dirty="0" smtClean="0">
                <a:cs typeface="Times New Roman" pitchFamily="18" charset="0"/>
              </a:rPr>
              <a:t> </a:t>
            </a:r>
            <a:r>
              <a:rPr lang="sr-Cyrl-CS" dirty="0" smtClean="0">
                <a:cs typeface="Times New Roman" pitchFamily="18" charset="0"/>
              </a:rPr>
              <a:t>је закон који је на снази у Републици Србији</a:t>
            </a:r>
          </a:p>
          <a:p>
            <a:pPr algn="just"/>
            <a:r>
              <a:rPr lang="sr-Cyrl-CS" dirty="0" smtClean="0">
                <a:cs typeface="Times New Roman" pitchFamily="18" charset="0"/>
              </a:rPr>
              <a:t>У њему је системски уређена област ауторских и сродних права према највишим захтевима и препорукама Савета Европе</a:t>
            </a:r>
          </a:p>
          <a:p>
            <a:pPr algn="just"/>
            <a:r>
              <a:rPr lang="sr-Cyrl-CS" dirty="0" smtClean="0">
                <a:cs typeface="Times New Roman" pitchFamily="18" charset="0"/>
              </a:rPr>
              <a:t>Као права сродна ауторском праву уређена су и права аутора књижевних, научних, стручних и уметничких дела, право интерпретатора, право првог издавача слободног дела, произвођача фонограма, видеограма и база података</a:t>
            </a:r>
          </a:p>
          <a:p>
            <a:pPr algn="just"/>
            <a:r>
              <a:rPr lang="sr-Cyrl-CS" i="1" dirty="0" smtClean="0">
                <a:cs typeface="Times New Roman" pitchFamily="18" charset="0"/>
              </a:rPr>
              <a:t>Законом је </a:t>
            </a:r>
            <a:r>
              <a:rPr lang="sr-Cyrl-CS" dirty="0" smtClean="0">
                <a:cs typeface="Times New Roman" pitchFamily="18" charset="0"/>
              </a:rPr>
              <a:t>регулисана и судска заштита тих права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Ревизија</a:t>
            </a:r>
            <a:r>
              <a:rPr lang="en-US" b="1" dirty="0" smtClean="0"/>
              <a:t> и </a:t>
            </a:r>
            <a:r>
              <a:rPr lang="en-US" b="1" dirty="0" err="1" smtClean="0"/>
              <a:t>отпис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обавезне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врше</a:t>
            </a:r>
            <a:r>
              <a:rPr lang="en-US" dirty="0" smtClean="0"/>
              <a:t> </a:t>
            </a:r>
            <a:r>
              <a:rPr lang="en-US" dirty="0" err="1" smtClean="0"/>
              <a:t>ревизију</a:t>
            </a:r>
            <a:r>
              <a:rPr lang="en-US" dirty="0" smtClean="0"/>
              <a:t> </a:t>
            </a:r>
            <a:r>
              <a:rPr lang="en-US" dirty="0" err="1" smtClean="0"/>
              <a:t>стања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својих</a:t>
            </a:r>
            <a:r>
              <a:rPr lang="en-US" dirty="0" smtClean="0"/>
              <a:t> </a:t>
            </a:r>
            <a:r>
              <a:rPr lang="en-US" dirty="0" err="1" smtClean="0"/>
              <a:t>фондова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u="sng" dirty="0" err="1" smtClean="0"/>
              <a:t>не</a:t>
            </a:r>
            <a:r>
              <a:rPr lang="en-US" u="sng" dirty="0" smtClean="0"/>
              <a:t> </a:t>
            </a:r>
            <a:r>
              <a:rPr lang="en-US" u="sng" dirty="0" err="1" smtClean="0"/>
              <a:t>може</a:t>
            </a:r>
            <a:r>
              <a:rPr lang="en-US" u="sng" dirty="0" smtClean="0"/>
              <a:t> </a:t>
            </a:r>
            <a:r>
              <a:rPr lang="en-US" u="sng" dirty="0" err="1" smtClean="0"/>
              <a:t>се</a:t>
            </a:r>
            <a:r>
              <a:rPr lang="en-US" u="sng" dirty="0" smtClean="0"/>
              <a:t> </a:t>
            </a:r>
            <a:r>
              <a:rPr lang="en-US" u="sng" dirty="0" err="1" smtClean="0"/>
              <a:t>отписати</a:t>
            </a:r>
            <a:r>
              <a:rPr lang="en-US" u="sng" dirty="0" smtClean="0"/>
              <a:t> </a:t>
            </a:r>
            <a:r>
              <a:rPr lang="en-US" dirty="0" err="1" smtClean="0"/>
              <a:t>изузев</a:t>
            </a:r>
            <a:r>
              <a:rPr lang="en-US" dirty="0" smtClean="0"/>
              <a:t> у </a:t>
            </a:r>
            <a:r>
              <a:rPr lang="en-US" dirty="0" err="1" smtClean="0"/>
              <a:t>случају</a:t>
            </a:r>
            <a:r>
              <a:rPr lang="en-US" dirty="0" smtClean="0"/>
              <a:t> </a:t>
            </a:r>
            <a:r>
              <a:rPr lang="en-US" dirty="0" err="1" smtClean="0"/>
              <a:t>предвиђеном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 и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прописима</a:t>
            </a:r>
            <a:r>
              <a:rPr lang="en-US" dirty="0" smtClean="0"/>
              <a:t> о </a:t>
            </a:r>
            <a:r>
              <a:rPr lang="en-US" dirty="0" err="1" smtClean="0"/>
              <a:t>ревизији</a:t>
            </a:r>
            <a:r>
              <a:rPr lang="en-US" dirty="0" smtClean="0"/>
              <a:t> и </a:t>
            </a:r>
            <a:r>
              <a:rPr lang="en-US" dirty="0" err="1" smtClean="0"/>
              <a:t>отпису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Обавезе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У </a:t>
            </a:r>
            <a:r>
              <a:rPr lang="en-US" dirty="0" err="1" smtClean="0"/>
              <a:t>делатности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обављају</a:t>
            </a:r>
            <a:r>
              <a:rPr lang="en-US" dirty="0" smtClean="0"/>
              <a:t> </a:t>
            </a:r>
            <a:r>
              <a:rPr lang="en-US" dirty="0" err="1" smtClean="0"/>
              <a:t>следеће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: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прикупљају</a:t>
            </a:r>
            <a:r>
              <a:rPr lang="en-US" dirty="0" smtClean="0"/>
              <a:t>, </a:t>
            </a:r>
            <a:r>
              <a:rPr lang="en-US" dirty="0" err="1" smtClean="0"/>
              <a:t>чувају</a:t>
            </a:r>
            <a:r>
              <a:rPr lang="en-US" dirty="0" smtClean="0"/>
              <a:t> и </a:t>
            </a:r>
            <a:r>
              <a:rPr lang="en-US" dirty="0" err="1" smtClean="0"/>
              <a:t>штите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;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обрађују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и </a:t>
            </a:r>
            <a:r>
              <a:rPr lang="en-US" dirty="0" err="1" smtClean="0"/>
              <a:t>израђују</a:t>
            </a:r>
            <a:r>
              <a:rPr lang="en-US" dirty="0" smtClean="0"/>
              <a:t> </a:t>
            </a:r>
            <a:r>
              <a:rPr lang="en-US" dirty="0" err="1" smtClean="0"/>
              <a:t>одговарајући</a:t>
            </a:r>
            <a:r>
              <a:rPr lang="en-US" dirty="0" smtClean="0"/>
              <a:t> </a:t>
            </a:r>
            <a:r>
              <a:rPr lang="en-US" dirty="0" err="1" smtClean="0"/>
              <a:t>каталог</a:t>
            </a:r>
            <a:r>
              <a:rPr lang="en-US" dirty="0" smtClean="0"/>
              <a:t>;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спроводе</a:t>
            </a:r>
            <a:r>
              <a:rPr lang="en-US" dirty="0" smtClean="0"/>
              <a:t> </a:t>
            </a:r>
            <a:r>
              <a:rPr lang="en-US" dirty="0" err="1" smtClean="0"/>
              <a:t>мере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у </a:t>
            </a:r>
            <a:r>
              <a:rPr lang="en-US" dirty="0" err="1" smtClean="0"/>
              <a:t>сарадњи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одређеном</a:t>
            </a:r>
            <a:r>
              <a:rPr lang="en-US" dirty="0" smtClean="0"/>
              <a:t> </a:t>
            </a:r>
            <a:r>
              <a:rPr lang="en-US" dirty="0" err="1" smtClean="0"/>
              <a:t>библиотеком</a:t>
            </a:r>
            <a:r>
              <a:rPr lang="en-US" dirty="0" smtClean="0"/>
              <a:t>;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старају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о </a:t>
            </a:r>
            <a:r>
              <a:rPr lang="en-US" dirty="0" err="1" smtClean="0"/>
              <a:t>условима</a:t>
            </a:r>
            <a:r>
              <a:rPr lang="en-US" dirty="0" smtClean="0"/>
              <a:t>, </a:t>
            </a:r>
            <a:r>
              <a:rPr lang="en-US" dirty="0" err="1" smtClean="0"/>
              <a:t>начину</a:t>
            </a:r>
            <a:r>
              <a:rPr lang="en-US" dirty="0" smtClean="0"/>
              <a:t> </a:t>
            </a:r>
            <a:r>
              <a:rPr lang="en-US" dirty="0" err="1" smtClean="0"/>
              <a:t>коришћења</a:t>
            </a:r>
            <a:r>
              <a:rPr lang="en-US" dirty="0" smtClean="0"/>
              <a:t> и </a:t>
            </a:r>
            <a:r>
              <a:rPr lang="en-US" dirty="0" err="1" smtClean="0"/>
              <a:t>представљања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старају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о </a:t>
            </a:r>
            <a:r>
              <a:rPr lang="en-US" dirty="0" err="1" smtClean="0"/>
              <a:t>стручном</a:t>
            </a:r>
            <a:r>
              <a:rPr lang="en-US" dirty="0" smtClean="0"/>
              <a:t> </a:t>
            </a:r>
            <a:r>
              <a:rPr lang="en-US" dirty="0" err="1" smtClean="0"/>
              <a:t>оспособљавању</a:t>
            </a:r>
            <a:r>
              <a:rPr lang="en-US" dirty="0" smtClean="0"/>
              <a:t> и </a:t>
            </a:r>
            <a:r>
              <a:rPr lang="en-US" dirty="0" err="1" smtClean="0"/>
              <a:t>усавршавању</a:t>
            </a:r>
            <a:r>
              <a:rPr lang="en-US" dirty="0" smtClean="0"/>
              <a:t> </a:t>
            </a:r>
            <a:r>
              <a:rPr lang="en-US" dirty="0" err="1" smtClean="0"/>
              <a:t>запослених</a:t>
            </a:r>
            <a:r>
              <a:rPr lang="en-US" dirty="0" smtClean="0"/>
              <a:t>;</a:t>
            </a:r>
          </a:p>
          <a:p>
            <a:r>
              <a:rPr lang="en-US" dirty="0" smtClean="0"/>
              <a:t>6) </a:t>
            </a:r>
            <a:r>
              <a:rPr lang="en-US" dirty="0" err="1" smtClean="0"/>
              <a:t>израђују</a:t>
            </a:r>
            <a:r>
              <a:rPr lang="en-US" dirty="0" smtClean="0"/>
              <a:t> </a:t>
            </a:r>
            <a:r>
              <a:rPr lang="en-US" dirty="0" err="1" smtClean="0"/>
              <a:t>план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у </a:t>
            </a:r>
            <a:r>
              <a:rPr lang="en-US" dirty="0" err="1" smtClean="0"/>
              <a:t>ванредним</a:t>
            </a:r>
            <a:r>
              <a:rPr lang="en-US" dirty="0" smtClean="0"/>
              <a:t> </a:t>
            </a:r>
            <a:r>
              <a:rPr lang="en-US" dirty="0" err="1" smtClean="0"/>
              <a:t>околностима</a:t>
            </a:r>
            <a:r>
              <a:rPr lang="en-US" dirty="0" smtClean="0"/>
              <a:t>;</a:t>
            </a:r>
          </a:p>
          <a:p>
            <a:r>
              <a:rPr lang="en-US" dirty="0" smtClean="0"/>
              <a:t>7) </a:t>
            </a:r>
            <a:r>
              <a:rPr lang="en-US" dirty="0" err="1" smtClean="0"/>
              <a:t>сарађују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сопственицима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8) </a:t>
            </a:r>
            <a:r>
              <a:rPr lang="en-US" dirty="0" err="1" smtClean="0"/>
              <a:t>обављају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</a:t>
            </a:r>
            <a:r>
              <a:rPr lang="en-US" dirty="0" err="1" smtClean="0"/>
              <a:t>утврђене</a:t>
            </a:r>
            <a:r>
              <a:rPr lang="en-US" dirty="0" smtClean="0"/>
              <a:t> </a:t>
            </a:r>
            <a:r>
              <a:rPr lang="en-US" dirty="0" err="1" smtClean="0"/>
              <a:t>овим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, </a:t>
            </a:r>
            <a:r>
              <a:rPr lang="en-US" dirty="0" err="1" smtClean="0"/>
              <a:t>прописима</a:t>
            </a:r>
            <a:r>
              <a:rPr lang="en-US" dirty="0" smtClean="0"/>
              <a:t> </a:t>
            </a:r>
            <a:r>
              <a:rPr lang="en-US" dirty="0" err="1" smtClean="0"/>
              <a:t>донетим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основу</a:t>
            </a:r>
            <a:r>
              <a:rPr lang="en-US" dirty="0" smtClean="0"/>
              <a:t> </a:t>
            </a:r>
            <a:r>
              <a:rPr lang="en-US" dirty="0" err="1" smtClean="0"/>
              <a:t>њега</a:t>
            </a:r>
            <a:r>
              <a:rPr lang="en-US" dirty="0" smtClean="0"/>
              <a:t> и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прописима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Народна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Србије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</a:t>
            </a:r>
            <a:r>
              <a:rPr lang="en-US" dirty="0" err="1" smtClean="0"/>
              <a:t>обавља</a:t>
            </a:r>
            <a:r>
              <a:rPr lang="en-US" dirty="0" smtClean="0"/>
              <a:t> и </a:t>
            </a:r>
            <a:r>
              <a:rPr lang="en-US" dirty="0" err="1" smtClean="0"/>
              <a:t>следеће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Централни</a:t>
            </a:r>
            <a:r>
              <a:rPr lang="en-US" dirty="0" smtClean="0"/>
              <a:t> </a:t>
            </a:r>
            <a:r>
              <a:rPr lang="en-US" dirty="0" err="1" smtClean="0"/>
              <a:t>регистар</a:t>
            </a:r>
            <a:r>
              <a:rPr lang="en-US" dirty="0" smtClean="0"/>
              <a:t> </a:t>
            </a:r>
            <a:r>
              <a:rPr lang="en-US" dirty="0" err="1" smtClean="0"/>
              <a:t>категорисане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врши</a:t>
            </a:r>
            <a:r>
              <a:rPr lang="en-US" dirty="0" smtClean="0"/>
              <a:t> </a:t>
            </a:r>
            <a:r>
              <a:rPr lang="en-US" dirty="0" err="1" smtClean="0"/>
              <a:t>надзор</a:t>
            </a:r>
            <a:r>
              <a:rPr lang="en-US" dirty="0" smtClean="0"/>
              <a:t> </a:t>
            </a:r>
            <a:r>
              <a:rPr lang="en-US" dirty="0" err="1" smtClean="0"/>
              <a:t>над</a:t>
            </a:r>
            <a:r>
              <a:rPr lang="en-US" dirty="0" smtClean="0"/>
              <a:t> </a:t>
            </a:r>
            <a:r>
              <a:rPr lang="en-US" dirty="0" err="1" smtClean="0"/>
              <a:t>стручним</a:t>
            </a:r>
            <a:r>
              <a:rPr lang="en-US" dirty="0" smtClean="0"/>
              <a:t> </a:t>
            </a:r>
            <a:r>
              <a:rPr lang="en-US" dirty="0" err="1" smtClean="0"/>
              <a:t>радом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обављају</a:t>
            </a:r>
            <a:r>
              <a:rPr lang="en-US" dirty="0" smtClean="0"/>
              <a:t> </a:t>
            </a:r>
            <a:r>
              <a:rPr lang="en-US" dirty="0" err="1" smtClean="0"/>
              <a:t>делатност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координира</a:t>
            </a:r>
            <a:r>
              <a:rPr lang="en-US" dirty="0" smtClean="0"/>
              <a:t> </a:t>
            </a:r>
            <a:r>
              <a:rPr lang="en-US" dirty="0" err="1" smtClean="0"/>
              <a:t>рад</a:t>
            </a:r>
            <a:r>
              <a:rPr lang="en-US" dirty="0" smtClean="0"/>
              <a:t> </a:t>
            </a:r>
            <a:r>
              <a:rPr lang="en-US" dirty="0" err="1" smtClean="0"/>
              <a:t>централне</a:t>
            </a:r>
            <a:r>
              <a:rPr lang="en-US" dirty="0" smtClean="0"/>
              <a:t> </a:t>
            </a:r>
            <a:r>
              <a:rPr lang="en-US" dirty="0" err="1" smtClean="0"/>
              <a:t>лабораторије</a:t>
            </a:r>
            <a:r>
              <a:rPr lang="en-US" dirty="0" smtClean="0"/>
              <a:t> и </a:t>
            </a:r>
            <a:r>
              <a:rPr lang="en-US" dirty="0" err="1" smtClean="0"/>
              <a:t>конзерваторске</a:t>
            </a:r>
            <a:r>
              <a:rPr lang="en-US" dirty="0" smtClean="0"/>
              <a:t> </a:t>
            </a:r>
            <a:r>
              <a:rPr lang="en-US" dirty="0" err="1" smtClean="0"/>
              <a:t>радионице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стара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о </a:t>
            </a:r>
            <a:r>
              <a:rPr lang="en-US" dirty="0" err="1" smtClean="0"/>
              <a:t>јединственој</a:t>
            </a:r>
            <a:r>
              <a:rPr lang="en-US" dirty="0" smtClean="0"/>
              <a:t> </a:t>
            </a:r>
            <a:r>
              <a:rPr lang="en-US" dirty="0" err="1" smtClean="0"/>
              <a:t>примени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</a:t>
            </a:r>
            <a:r>
              <a:rPr lang="en-US" dirty="0" err="1" smtClean="0"/>
              <a:t>међународних</a:t>
            </a:r>
            <a:r>
              <a:rPr lang="en-US" dirty="0" smtClean="0"/>
              <a:t> </a:t>
            </a:r>
            <a:r>
              <a:rPr lang="en-US" dirty="0" err="1" smtClean="0"/>
              <a:t>конвенција</a:t>
            </a:r>
            <a:r>
              <a:rPr lang="en-US" dirty="0" smtClean="0"/>
              <a:t> и </a:t>
            </a:r>
            <a:r>
              <a:rPr lang="en-US" dirty="0" err="1" smtClean="0"/>
              <a:t>других</a:t>
            </a:r>
            <a:r>
              <a:rPr lang="en-US" dirty="0" smtClean="0"/>
              <a:t> </a:t>
            </a:r>
            <a:r>
              <a:rPr lang="en-US" dirty="0" err="1" smtClean="0"/>
              <a:t>међународних</a:t>
            </a:r>
            <a:r>
              <a:rPr lang="en-US" dirty="0" smtClean="0"/>
              <a:t> </a:t>
            </a:r>
            <a:r>
              <a:rPr lang="en-US" dirty="0" err="1" smtClean="0"/>
              <a:t>аката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односе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;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обавља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</a:t>
            </a:r>
            <a:r>
              <a:rPr lang="en-US" dirty="0" err="1" smtClean="0"/>
              <a:t>стручног</a:t>
            </a:r>
            <a:r>
              <a:rPr lang="en-US" dirty="0" smtClean="0"/>
              <a:t> </a:t>
            </a:r>
            <a:r>
              <a:rPr lang="en-US" dirty="0" err="1" smtClean="0"/>
              <a:t>оспособљавања</a:t>
            </a:r>
            <a:r>
              <a:rPr lang="en-US" dirty="0" smtClean="0"/>
              <a:t> и </a:t>
            </a:r>
            <a:r>
              <a:rPr lang="en-US" dirty="0" err="1" smtClean="0"/>
              <a:t>усавршавања</a:t>
            </a:r>
            <a:r>
              <a:rPr lang="en-US" dirty="0" smtClean="0"/>
              <a:t> </a:t>
            </a:r>
            <a:r>
              <a:rPr lang="en-US" dirty="0" err="1" smtClean="0"/>
              <a:t>запослених</a:t>
            </a:r>
            <a:r>
              <a:rPr lang="en-US" dirty="0" smtClean="0"/>
              <a:t> у </a:t>
            </a:r>
            <a:r>
              <a:rPr lang="en-US" dirty="0" err="1" smtClean="0"/>
              <a:t>делатности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6) </a:t>
            </a:r>
            <a:r>
              <a:rPr lang="en-US" dirty="0" err="1" smtClean="0"/>
              <a:t>обавља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у </a:t>
            </a:r>
            <a:r>
              <a:rPr lang="en-US" dirty="0" err="1" smtClean="0"/>
              <a:t>складу</a:t>
            </a:r>
            <a:r>
              <a:rPr lang="en-US" dirty="0" smtClean="0"/>
              <a:t> с </a:t>
            </a:r>
            <a:r>
              <a:rPr lang="en-US" dirty="0" err="1" smtClean="0"/>
              <a:t>одредбама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Матице</a:t>
            </a:r>
            <a:r>
              <a:rPr lang="en-US" b="1" dirty="0" smtClean="0"/>
              <a:t> </a:t>
            </a:r>
            <a:r>
              <a:rPr lang="en-US" b="1" dirty="0" err="1" smtClean="0"/>
              <a:t>српске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 </a:t>
            </a:r>
            <a:r>
              <a:rPr lang="en-US" dirty="0" err="1" smtClean="0"/>
              <a:t>обавља</a:t>
            </a:r>
            <a:r>
              <a:rPr lang="en-US" dirty="0" smtClean="0"/>
              <a:t> и </a:t>
            </a:r>
            <a:r>
              <a:rPr lang="en-US" dirty="0" err="1" smtClean="0"/>
              <a:t>следеће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води</a:t>
            </a:r>
            <a:r>
              <a:rPr lang="en-US" dirty="0" smtClean="0"/>
              <a:t> </a:t>
            </a:r>
            <a:r>
              <a:rPr lang="en-US" dirty="0" err="1" smtClean="0"/>
              <a:t>регистар</a:t>
            </a:r>
            <a:r>
              <a:rPr lang="en-US" dirty="0" smtClean="0"/>
              <a:t> </a:t>
            </a:r>
            <a:r>
              <a:rPr lang="en-US" dirty="0" err="1" smtClean="0"/>
              <a:t>категорисане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АП </a:t>
            </a:r>
            <a:r>
              <a:rPr lang="en-US" dirty="0" err="1" smtClean="0"/>
              <a:t>Војводини</a:t>
            </a:r>
            <a:r>
              <a:rPr lang="en-US" dirty="0" smtClean="0"/>
              <a:t>;</a:t>
            </a:r>
          </a:p>
          <a:p>
            <a:r>
              <a:rPr lang="en-US" dirty="0" smtClean="0"/>
              <a:t>2) </a:t>
            </a:r>
            <a:r>
              <a:rPr lang="en-US" dirty="0" err="1" smtClean="0"/>
              <a:t>врши</a:t>
            </a:r>
            <a:r>
              <a:rPr lang="en-US" dirty="0" smtClean="0"/>
              <a:t> </a:t>
            </a:r>
            <a:r>
              <a:rPr lang="en-US" dirty="0" err="1" smtClean="0"/>
              <a:t>надзор</a:t>
            </a:r>
            <a:r>
              <a:rPr lang="en-US" dirty="0" smtClean="0"/>
              <a:t> </a:t>
            </a:r>
            <a:r>
              <a:rPr lang="en-US" dirty="0" err="1" smtClean="0"/>
              <a:t>над</a:t>
            </a:r>
            <a:r>
              <a:rPr lang="en-US" dirty="0" smtClean="0"/>
              <a:t> </a:t>
            </a:r>
            <a:r>
              <a:rPr lang="en-US" dirty="0" err="1" smtClean="0"/>
              <a:t>стручним</a:t>
            </a:r>
            <a:r>
              <a:rPr lang="en-US" dirty="0" smtClean="0"/>
              <a:t> </a:t>
            </a:r>
            <a:r>
              <a:rPr lang="en-US" dirty="0" err="1" smtClean="0"/>
              <a:t>радом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обављају</a:t>
            </a:r>
            <a:r>
              <a:rPr lang="en-US" dirty="0" smtClean="0"/>
              <a:t> </a:t>
            </a:r>
            <a:r>
              <a:rPr lang="en-US" dirty="0" err="1" smtClean="0"/>
              <a:t>делатност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3) </a:t>
            </a:r>
            <a:r>
              <a:rPr lang="en-US" dirty="0" err="1" smtClean="0"/>
              <a:t>координира</a:t>
            </a:r>
            <a:r>
              <a:rPr lang="en-US" dirty="0" smtClean="0"/>
              <a:t> </a:t>
            </a:r>
            <a:r>
              <a:rPr lang="en-US" dirty="0" err="1" smtClean="0"/>
              <a:t>рад</a:t>
            </a:r>
            <a:r>
              <a:rPr lang="en-US" dirty="0" smtClean="0"/>
              <a:t> </a:t>
            </a:r>
            <a:r>
              <a:rPr lang="en-US" dirty="0" err="1" smtClean="0"/>
              <a:t>централне</a:t>
            </a:r>
            <a:r>
              <a:rPr lang="en-US" dirty="0" smtClean="0"/>
              <a:t> </a:t>
            </a:r>
            <a:r>
              <a:rPr lang="en-US" dirty="0" err="1" smtClean="0"/>
              <a:t>лабораторије</a:t>
            </a:r>
            <a:r>
              <a:rPr lang="en-US" dirty="0" smtClean="0"/>
              <a:t> и </a:t>
            </a:r>
            <a:r>
              <a:rPr lang="en-US" dirty="0" err="1" smtClean="0"/>
              <a:t>конзерваторске</a:t>
            </a:r>
            <a:r>
              <a:rPr lang="en-US" dirty="0" smtClean="0"/>
              <a:t> </a:t>
            </a:r>
            <a:r>
              <a:rPr lang="en-US" dirty="0" err="1" smtClean="0"/>
              <a:t>радионице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4) </a:t>
            </a:r>
            <a:r>
              <a:rPr lang="en-US" dirty="0" err="1" smtClean="0"/>
              <a:t>обавља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</a:t>
            </a:r>
            <a:r>
              <a:rPr lang="en-US" dirty="0" err="1" smtClean="0"/>
              <a:t>стручног</a:t>
            </a:r>
            <a:r>
              <a:rPr lang="en-US" dirty="0" smtClean="0"/>
              <a:t> </a:t>
            </a:r>
            <a:r>
              <a:rPr lang="en-US" dirty="0" err="1" smtClean="0"/>
              <a:t>оспособљавања</a:t>
            </a:r>
            <a:r>
              <a:rPr lang="en-US" dirty="0" smtClean="0"/>
              <a:t> и </a:t>
            </a:r>
            <a:r>
              <a:rPr lang="en-US" dirty="0" err="1" smtClean="0"/>
              <a:t>усавршавања</a:t>
            </a:r>
            <a:r>
              <a:rPr lang="en-US" dirty="0" smtClean="0"/>
              <a:t> </a:t>
            </a:r>
            <a:r>
              <a:rPr lang="en-US" dirty="0" err="1" smtClean="0"/>
              <a:t>запослених</a:t>
            </a:r>
            <a:r>
              <a:rPr lang="en-US" dirty="0" smtClean="0"/>
              <a:t> у </a:t>
            </a:r>
            <a:r>
              <a:rPr lang="en-US" dirty="0" err="1" smtClean="0"/>
              <a:t>делатности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</a:t>
            </a:r>
          </a:p>
          <a:p>
            <a:r>
              <a:rPr lang="en-US" dirty="0" smtClean="0"/>
              <a:t>5) </a:t>
            </a:r>
            <a:r>
              <a:rPr lang="en-US" dirty="0" err="1" smtClean="0"/>
              <a:t>обавља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у </a:t>
            </a:r>
            <a:r>
              <a:rPr lang="en-US" dirty="0" err="1" smtClean="0"/>
              <a:t>складу</a:t>
            </a:r>
            <a:r>
              <a:rPr lang="en-US" dirty="0" smtClean="0"/>
              <a:t> с </a:t>
            </a:r>
            <a:r>
              <a:rPr lang="en-US" dirty="0" err="1" smtClean="0"/>
              <a:t>одредбама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endParaRPr 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err="1" smtClean="0"/>
              <a:t>Услови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за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рад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на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пословима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заштите</a:t>
            </a:r>
            <a:r>
              <a:rPr lang="en-US" sz="3100" b="1" dirty="0" smtClean="0"/>
              <a:t>, </a:t>
            </a:r>
            <a:r>
              <a:rPr lang="en-US" sz="3100" b="1" dirty="0" err="1" smtClean="0"/>
              <a:t>чувања</a:t>
            </a:r>
            <a:r>
              <a:rPr lang="en-US" sz="3100" b="1" dirty="0" smtClean="0"/>
              <a:t> и </a:t>
            </a:r>
            <a:r>
              <a:rPr lang="en-US" sz="3100" b="1" dirty="0" err="1" smtClean="0"/>
              <a:t>коришћења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старе</a:t>
            </a:r>
            <a:r>
              <a:rPr lang="en-US" sz="3100" b="1" dirty="0" smtClean="0"/>
              <a:t> и </a:t>
            </a:r>
            <a:r>
              <a:rPr lang="en-US" sz="3100" b="1" dirty="0" err="1" smtClean="0"/>
              <a:t>ретке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библиотечке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грађе</a:t>
            </a:r>
            <a:r>
              <a:rPr lang="en-US" sz="31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Лица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обављају</a:t>
            </a:r>
            <a:r>
              <a:rPr lang="en-US" dirty="0" smtClean="0"/>
              <a:t> </a:t>
            </a:r>
            <a:r>
              <a:rPr lang="en-US" dirty="0" err="1" smtClean="0"/>
              <a:t>стручне</a:t>
            </a:r>
            <a:r>
              <a:rPr lang="en-US" dirty="0" smtClean="0"/>
              <a:t> </a:t>
            </a:r>
            <a:r>
              <a:rPr lang="en-US" dirty="0" err="1" smtClean="0"/>
              <a:t>послове</a:t>
            </a:r>
            <a:r>
              <a:rPr lang="en-US" dirty="0" smtClean="0"/>
              <a:t> </a:t>
            </a:r>
            <a:r>
              <a:rPr lang="en-US" dirty="0" err="1" smtClean="0"/>
              <a:t>заштите</a:t>
            </a:r>
            <a:r>
              <a:rPr lang="en-US" dirty="0" smtClean="0"/>
              <a:t>, </a:t>
            </a:r>
            <a:r>
              <a:rPr lang="en-US" dirty="0" err="1" smtClean="0"/>
              <a:t>чувања</a:t>
            </a:r>
            <a:r>
              <a:rPr lang="en-US" dirty="0" smtClean="0"/>
              <a:t> и </a:t>
            </a:r>
            <a:r>
              <a:rPr lang="en-US" dirty="0" err="1" smtClean="0"/>
              <a:t>коришћења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у </a:t>
            </a:r>
            <a:r>
              <a:rPr lang="en-US" dirty="0" err="1" smtClean="0"/>
              <a:t>јавним</a:t>
            </a:r>
            <a:r>
              <a:rPr lang="en-US" dirty="0" smtClean="0"/>
              <a:t> </a:t>
            </a:r>
            <a:r>
              <a:rPr lang="en-US" dirty="0" err="1" smtClean="0"/>
              <a:t>библиотекама</a:t>
            </a:r>
            <a:r>
              <a:rPr lang="en-US" dirty="0" smtClean="0"/>
              <a:t> </a:t>
            </a:r>
            <a:r>
              <a:rPr lang="en-US" dirty="0" err="1" smtClean="0"/>
              <a:t>заснивају</a:t>
            </a:r>
            <a:r>
              <a:rPr lang="en-US" dirty="0" smtClean="0"/>
              <a:t> </a:t>
            </a:r>
            <a:r>
              <a:rPr lang="en-US" dirty="0" err="1" smtClean="0"/>
              <a:t>радни</a:t>
            </a:r>
            <a:r>
              <a:rPr lang="en-US" dirty="0" smtClean="0"/>
              <a:t> </a:t>
            </a:r>
            <a:r>
              <a:rPr lang="en-US" dirty="0" err="1" smtClean="0"/>
              <a:t>однос</a:t>
            </a:r>
            <a:r>
              <a:rPr lang="en-US" dirty="0" smtClean="0"/>
              <a:t>, </a:t>
            </a:r>
            <a:r>
              <a:rPr lang="en-US" b="1" dirty="0" err="1" smtClean="0"/>
              <a:t>полажу</a:t>
            </a:r>
            <a:r>
              <a:rPr lang="en-US" b="1" dirty="0" smtClean="0"/>
              <a:t> </a:t>
            </a:r>
            <a:r>
              <a:rPr lang="en-US" b="1" dirty="0" err="1" smtClean="0"/>
              <a:t>стручни</a:t>
            </a:r>
            <a:r>
              <a:rPr lang="en-US" b="1" dirty="0" smtClean="0"/>
              <a:t> </a:t>
            </a:r>
            <a:r>
              <a:rPr lang="en-US" b="1" dirty="0" err="1" smtClean="0"/>
              <a:t>испит</a:t>
            </a:r>
            <a:r>
              <a:rPr lang="en-US" b="1" dirty="0" smtClean="0"/>
              <a:t> и </a:t>
            </a:r>
            <a:r>
              <a:rPr lang="en-US" b="1" dirty="0" err="1" smtClean="0"/>
              <a:t>стичу</a:t>
            </a:r>
            <a:r>
              <a:rPr lang="en-US" b="1" dirty="0" smtClean="0"/>
              <a:t> </a:t>
            </a:r>
            <a:r>
              <a:rPr lang="en-US" b="1" dirty="0" err="1" smtClean="0"/>
              <a:t>стручна</a:t>
            </a:r>
            <a:r>
              <a:rPr lang="en-US" b="1" dirty="0" smtClean="0"/>
              <a:t> </a:t>
            </a:r>
            <a:r>
              <a:rPr lang="en-US" b="1" dirty="0" err="1" smtClean="0"/>
              <a:t>звања</a:t>
            </a:r>
            <a:r>
              <a:rPr lang="en-US" b="1" dirty="0" smtClean="0"/>
              <a:t> у </a:t>
            </a:r>
            <a:r>
              <a:rPr lang="en-US" b="1" dirty="0" err="1" smtClean="0"/>
              <a:t>складу</a:t>
            </a:r>
            <a:r>
              <a:rPr lang="en-US" b="1" dirty="0" smtClean="0"/>
              <a:t> </a:t>
            </a:r>
            <a:r>
              <a:rPr lang="en-US" b="1" dirty="0" err="1" smtClean="0"/>
              <a:t>са</a:t>
            </a:r>
            <a:r>
              <a:rPr lang="en-US" b="1" dirty="0" smtClean="0"/>
              <a:t> </a:t>
            </a:r>
            <a:r>
              <a:rPr lang="en-US" b="1" dirty="0" err="1" smtClean="0"/>
              <a:t>законом</a:t>
            </a:r>
            <a:r>
              <a:rPr lang="en-US" b="1" dirty="0" smtClean="0"/>
              <a:t> </a:t>
            </a:r>
            <a:r>
              <a:rPr lang="en-US" dirty="0" err="1" smtClean="0"/>
              <a:t>којим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уређује</a:t>
            </a:r>
            <a:r>
              <a:rPr lang="en-US" dirty="0" smtClean="0"/>
              <a:t> </a:t>
            </a:r>
            <a:r>
              <a:rPr lang="en-US" dirty="0" err="1" smtClean="0"/>
              <a:t>библиотечко-информациона</a:t>
            </a:r>
            <a:r>
              <a:rPr lang="en-US" dirty="0" smtClean="0"/>
              <a:t> </a:t>
            </a:r>
            <a:r>
              <a:rPr lang="en-US" dirty="0" err="1" smtClean="0"/>
              <a:t>делатност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Услови</a:t>
            </a:r>
            <a:r>
              <a:rPr lang="en-US" b="1" dirty="0" smtClean="0"/>
              <a:t> и </a:t>
            </a:r>
            <a:r>
              <a:rPr lang="en-US" b="1" dirty="0" err="1" smtClean="0"/>
              <a:t>начин</a:t>
            </a:r>
            <a:r>
              <a:rPr lang="en-US" b="1" dirty="0" smtClean="0"/>
              <a:t> </a:t>
            </a:r>
            <a:r>
              <a:rPr lang="en-US" b="1" dirty="0" err="1" smtClean="0"/>
              <a:t>коришћења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Сви</a:t>
            </a:r>
            <a:r>
              <a:rPr lang="en-US" dirty="0" smtClean="0"/>
              <a:t> </a:t>
            </a:r>
            <a:r>
              <a:rPr lang="en-US" dirty="0" err="1" smtClean="0"/>
              <a:t>корисници</a:t>
            </a:r>
            <a:r>
              <a:rPr lang="en-US" dirty="0" smtClean="0"/>
              <a:t> </a:t>
            </a:r>
            <a:r>
              <a:rPr lang="en-US" dirty="0" err="1" smtClean="0"/>
              <a:t>имају</a:t>
            </a:r>
            <a:r>
              <a:rPr lang="en-US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под</a:t>
            </a:r>
            <a:r>
              <a:rPr lang="en-US" dirty="0" smtClean="0"/>
              <a:t> </a:t>
            </a:r>
            <a:r>
              <a:rPr lang="en-US" dirty="0" err="1" smtClean="0"/>
              <a:t>једнаким</a:t>
            </a:r>
            <a:r>
              <a:rPr lang="en-US" dirty="0" smtClean="0"/>
              <a:t> </a:t>
            </a:r>
            <a:r>
              <a:rPr lang="en-US" dirty="0" err="1" smtClean="0"/>
              <a:t>условима</a:t>
            </a:r>
            <a:r>
              <a:rPr lang="en-US" dirty="0" smtClean="0"/>
              <a:t> </a:t>
            </a:r>
            <a:r>
              <a:rPr lang="en-US" dirty="0" err="1" smtClean="0"/>
              <a:t>користе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чува</a:t>
            </a:r>
            <a:r>
              <a:rPr lang="en-US" dirty="0" smtClean="0"/>
              <a:t> у </a:t>
            </a:r>
            <a:r>
              <a:rPr lang="en-US" dirty="0" err="1" smtClean="0"/>
              <a:t>библиотекама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Ближе</a:t>
            </a:r>
            <a:r>
              <a:rPr lang="en-US" dirty="0" smtClean="0"/>
              <a:t> </a:t>
            </a:r>
            <a:r>
              <a:rPr lang="en-US" dirty="0" err="1" smtClean="0"/>
              <a:t>услове</a:t>
            </a:r>
            <a:r>
              <a:rPr lang="en-US" dirty="0" smtClean="0"/>
              <a:t> и </a:t>
            </a:r>
            <a:r>
              <a:rPr lang="en-US" dirty="0" err="1" smtClean="0"/>
              <a:t>начин</a:t>
            </a:r>
            <a:r>
              <a:rPr lang="en-US" dirty="0" smtClean="0"/>
              <a:t> </a:t>
            </a:r>
            <a:r>
              <a:rPr lang="en-US" dirty="0" err="1" smtClean="0"/>
              <a:t>коришћења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утврђује</a:t>
            </a:r>
            <a:r>
              <a:rPr lang="en-US" dirty="0" smtClean="0"/>
              <a:t> </a:t>
            </a:r>
            <a:r>
              <a:rPr lang="en-US" dirty="0" err="1" smtClean="0"/>
              <a:t>министар</a:t>
            </a:r>
            <a:r>
              <a:rPr lang="en-US" dirty="0" smtClean="0"/>
              <a:t> </a:t>
            </a:r>
            <a:r>
              <a:rPr lang="en-US" dirty="0" err="1" smtClean="0"/>
              <a:t>надлежан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културу</a:t>
            </a:r>
            <a:endParaRPr 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Коришћење</a:t>
            </a:r>
            <a:r>
              <a:rPr lang="en-US" b="1" dirty="0" smtClean="0"/>
              <a:t> у </a:t>
            </a:r>
            <a:r>
              <a:rPr lang="en-US" b="1" dirty="0" err="1" smtClean="0"/>
              <a:t>научне</a:t>
            </a:r>
            <a:r>
              <a:rPr lang="en-US" b="1" dirty="0" smtClean="0"/>
              <a:t> </a:t>
            </a:r>
            <a:r>
              <a:rPr lang="en-US" b="1" dirty="0" err="1" smtClean="0"/>
              <a:t>сврхе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фонда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користити</a:t>
            </a:r>
            <a:r>
              <a:rPr lang="en-US" dirty="0" smtClean="0"/>
              <a:t> у </a:t>
            </a:r>
            <a:r>
              <a:rPr lang="en-US" dirty="0" err="1" smtClean="0"/>
              <a:t>научне</a:t>
            </a:r>
            <a:r>
              <a:rPr lang="en-US" dirty="0" smtClean="0"/>
              <a:t> и </a:t>
            </a:r>
            <a:r>
              <a:rPr lang="en-US" dirty="0" err="1" smtClean="0"/>
              <a:t>истраживачке</a:t>
            </a:r>
            <a:r>
              <a:rPr lang="en-US" dirty="0" smtClean="0"/>
              <a:t> </a:t>
            </a:r>
            <a:r>
              <a:rPr lang="en-US" dirty="0" err="1" smtClean="0"/>
              <a:t>сврхе</a:t>
            </a:r>
            <a:r>
              <a:rPr lang="en-US" dirty="0" smtClean="0"/>
              <a:t>,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популаризације</a:t>
            </a:r>
            <a:r>
              <a:rPr lang="en-US" dirty="0" smtClean="0"/>
              <a:t> </a:t>
            </a:r>
            <a:r>
              <a:rPr lang="en-US" dirty="0" err="1" smtClean="0"/>
              <a:t>науке</a:t>
            </a:r>
            <a:r>
              <a:rPr lang="en-US" dirty="0" smtClean="0"/>
              <a:t>, </a:t>
            </a:r>
            <a:r>
              <a:rPr lang="en-US" dirty="0" err="1" smtClean="0"/>
              <a:t>уметности</a:t>
            </a:r>
            <a:r>
              <a:rPr lang="en-US" dirty="0" smtClean="0"/>
              <a:t> и </a:t>
            </a:r>
            <a:r>
              <a:rPr lang="en-US" dirty="0" err="1" smtClean="0"/>
              <a:t>културе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сме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оштетити</a:t>
            </a:r>
            <a:r>
              <a:rPr lang="en-US" dirty="0" smtClean="0"/>
              <a:t> </a:t>
            </a:r>
            <a:r>
              <a:rPr lang="en-US" dirty="0" err="1" smtClean="0"/>
              <a:t>нити</a:t>
            </a:r>
            <a:r>
              <a:rPr lang="en-US" dirty="0" smtClean="0"/>
              <a:t> </a:t>
            </a:r>
            <a:r>
              <a:rPr lang="en-US" dirty="0" err="1" smtClean="0"/>
              <a:t>уништити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Фототипско</a:t>
            </a:r>
            <a:r>
              <a:rPr lang="en-US" b="1" dirty="0" smtClean="0"/>
              <a:t> и </a:t>
            </a:r>
            <a:r>
              <a:rPr lang="en-US" b="1" dirty="0" err="1" smtClean="0"/>
              <a:t>дигитално</a:t>
            </a:r>
            <a:r>
              <a:rPr lang="en-US" b="1" dirty="0" smtClean="0"/>
              <a:t> </a:t>
            </a:r>
            <a:r>
              <a:rPr lang="en-US" b="1" dirty="0" err="1" smtClean="0"/>
              <a:t>издање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Сопственици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израде</a:t>
            </a:r>
            <a:r>
              <a:rPr lang="en-US" dirty="0" smtClean="0"/>
              <a:t> </a:t>
            </a:r>
            <a:r>
              <a:rPr lang="en-US" dirty="0" err="1" smtClean="0"/>
              <a:t>фототипско</a:t>
            </a:r>
            <a:r>
              <a:rPr lang="en-US" dirty="0" smtClean="0"/>
              <a:t> (</a:t>
            </a:r>
            <a:r>
              <a:rPr lang="en-US" dirty="0" err="1" smtClean="0"/>
              <a:t>факсимилно</a:t>
            </a:r>
            <a:r>
              <a:rPr lang="en-US" dirty="0" smtClean="0"/>
              <a:t>) </a:t>
            </a:r>
            <a:r>
              <a:rPr lang="en-US" dirty="0" err="1" smtClean="0"/>
              <a:t>издање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 и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, </a:t>
            </a:r>
            <a:r>
              <a:rPr lang="en-US" dirty="0" err="1" smtClean="0"/>
              <a:t>доставе</a:t>
            </a:r>
            <a:r>
              <a:rPr lang="en-US" dirty="0" smtClean="0"/>
              <a:t> </a:t>
            </a:r>
            <a:r>
              <a:rPr lang="en-US" dirty="0" err="1" smtClean="0"/>
              <a:t>та</a:t>
            </a:r>
            <a:r>
              <a:rPr lang="en-US" dirty="0" smtClean="0"/>
              <a:t> </a:t>
            </a:r>
            <a:r>
              <a:rPr lang="en-US" dirty="0" err="1" smtClean="0"/>
              <a:t>издања</a:t>
            </a:r>
            <a:r>
              <a:rPr lang="en-US" dirty="0" smtClean="0"/>
              <a:t> у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Сопственици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израде</a:t>
            </a:r>
            <a:r>
              <a:rPr lang="en-US" dirty="0" smtClean="0"/>
              <a:t> </a:t>
            </a:r>
            <a:r>
              <a:rPr lang="en-US" dirty="0" err="1" smtClean="0"/>
              <a:t>дигитално</a:t>
            </a:r>
            <a:r>
              <a:rPr lang="en-US" dirty="0" smtClean="0"/>
              <a:t> </a:t>
            </a:r>
            <a:r>
              <a:rPr lang="en-US" dirty="0" err="1" smtClean="0"/>
              <a:t>издање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изузетног</a:t>
            </a:r>
            <a:r>
              <a:rPr lang="en-US" dirty="0" smtClean="0"/>
              <a:t> и </a:t>
            </a:r>
            <a:r>
              <a:rPr lang="en-US" dirty="0" err="1" smtClean="0"/>
              <a:t>великог</a:t>
            </a:r>
            <a:r>
              <a:rPr lang="en-US" dirty="0" smtClean="0"/>
              <a:t> </a:t>
            </a:r>
            <a:r>
              <a:rPr lang="en-US" dirty="0" err="1" smtClean="0"/>
              <a:t>значаја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, </a:t>
            </a:r>
            <a:r>
              <a:rPr lang="en-US" dirty="0" err="1" smtClean="0"/>
              <a:t>доставе</a:t>
            </a:r>
            <a:r>
              <a:rPr lang="en-US" dirty="0" smtClean="0"/>
              <a:t> </a:t>
            </a:r>
            <a:r>
              <a:rPr lang="en-US" dirty="0" err="1" smtClean="0"/>
              <a:t>то</a:t>
            </a:r>
            <a:r>
              <a:rPr lang="en-US" dirty="0" smtClean="0"/>
              <a:t> </a:t>
            </a:r>
            <a:r>
              <a:rPr lang="en-US" dirty="0" err="1" smtClean="0"/>
              <a:t>издање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Чување</a:t>
            </a:r>
            <a:r>
              <a:rPr lang="en-US" b="1" dirty="0" smtClean="0"/>
              <a:t>, </a:t>
            </a:r>
            <a:r>
              <a:rPr lang="en-US" b="1" dirty="0" err="1" smtClean="0"/>
              <a:t>излагање</a:t>
            </a:r>
            <a:r>
              <a:rPr lang="en-US" b="1" dirty="0" smtClean="0"/>
              <a:t> и </a:t>
            </a:r>
            <a:r>
              <a:rPr lang="en-US" b="1" dirty="0" err="1" smtClean="0"/>
              <a:t>издавање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 </a:t>
            </a:r>
            <a:r>
              <a:rPr lang="en-US" dirty="0" err="1" smtClean="0"/>
              <a:t>излагати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није</a:t>
            </a:r>
            <a:r>
              <a:rPr lang="en-US" dirty="0" smtClean="0"/>
              <a:t> </a:t>
            </a:r>
            <a:r>
              <a:rPr lang="en-US" dirty="0" err="1" smtClean="0"/>
              <a:t>стручно</a:t>
            </a:r>
            <a:r>
              <a:rPr lang="en-US" dirty="0" smtClean="0"/>
              <a:t> </a:t>
            </a:r>
            <a:r>
              <a:rPr lang="en-US" dirty="0" err="1" smtClean="0"/>
              <a:t>обрађена</a:t>
            </a:r>
            <a:r>
              <a:rPr lang="en-US" dirty="0" smtClean="0"/>
              <a:t>, </a:t>
            </a:r>
            <a:r>
              <a:rPr lang="en-US" dirty="0" err="1" smtClean="0"/>
              <a:t>конзервирана</a:t>
            </a:r>
            <a:r>
              <a:rPr lang="en-US" dirty="0" smtClean="0"/>
              <a:t> и </a:t>
            </a:r>
            <a:r>
              <a:rPr lang="en-US" dirty="0" err="1" smtClean="0"/>
              <a:t>уписана</a:t>
            </a:r>
            <a:r>
              <a:rPr lang="en-US" dirty="0" smtClean="0"/>
              <a:t> у </a:t>
            </a:r>
            <a:r>
              <a:rPr lang="en-US" dirty="0" err="1" smtClean="0"/>
              <a:t>регистар</a:t>
            </a:r>
            <a:r>
              <a:rPr lang="en-US" dirty="0" smtClean="0"/>
              <a:t> </a:t>
            </a:r>
            <a:r>
              <a:rPr lang="en-US" dirty="0" err="1" smtClean="0"/>
              <a:t>културних</a:t>
            </a:r>
            <a:r>
              <a:rPr lang="en-US" dirty="0" smtClean="0"/>
              <a:t> </a:t>
            </a:r>
            <a:r>
              <a:rPr lang="en-US" dirty="0" err="1" smtClean="0"/>
              <a:t>добара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Стара</a:t>
            </a:r>
            <a:r>
              <a:rPr lang="en-US" dirty="0" smtClean="0"/>
              <a:t> и </a:t>
            </a:r>
            <a:r>
              <a:rPr lang="en-US" dirty="0" err="1" smtClean="0"/>
              <a:t>ретка</a:t>
            </a:r>
            <a:r>
              <a:rPr lang="en-US" dirty="0" smtClean="0"/>
              <a:t> </a:t>
            </a:r>
            <a:r>
              <a:rPr lang="en-US" dirty="0" err="1" smtClean="0"/>
              <a:t>библиотечка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 </a:t>
            </a:r>
            <a:r>
              <a:rPr lang="en-US" dirty="0" err="1" smtClean="0"/>
              <a:t>може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излагати</a:t>
            </a:r>
            <a:r>
              <a:rPr lang="en-US" dirty="0" smtClean="0"/>
              <a:t> и </a:t>
            </a:r>
            <a:r>
              <a:rPr lang="en-US" dirty="0" err="1" smtClean="0"/>
              <a:t>позајмљивати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излагања</a:t>
            </a:r>
            <a:r>
              <a:rPr lang="en-US" dirty="0" smtClean="0"/>
              <a:t> </a:t>
            </a:r>
            <a:r>
              <a:rPr lang="en-US" dirty="0" err="1" smtClean="0"/>
              <a:t>уз</a:t>
            </a:r>
            <a:r>
              <a:rPr lang="en-US" dirty="0" smtClean="0"/>
              <a:t> </a:t>
            </a:r>
            <a:r>
              <a:rPr lang="en-US" dirty="0" err="1" smtClean="0"/>
              <a:t>обавезно</a:t>
            </a:r>
            <a:r>
              <a:rPr lang="en-US" dirty="0" smtClean="0"/>
              <a:t> </a:t>
            </a:r>
            <a:r>
              <a:rPr lang="en-US" dirty="0" err="1" smtClean="0"/>
              <a:t>претходно</a:t>
            </a:r>
            <a:r>
              <a:rPr lang="en-US" dirty="0" smtClean="0"/>
              <a:t> </a:t>
            </a:r>
            <a:r>
              <a:rPr lang="en-US" dirty="0" err="1" smtClean="0"/>
              <a:t>микрофилмовање</a:t>
            </a:r>
            <a:r>
              <a:rPr lang="en-US" dirty="0" smtClean="0"/>
              <a:t> и </a:t>
            </a:r>
            <a:r>
              <a:rPr lang="en-US" dirty="0" err="1" smtClean="0"/>
              <a:t>дигитализацију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Културно-образовна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активност</a:t>
            </a:r>
            <a:r>
              <a:rPr lang="en-US" sz="3600" b="1" dirty="0" smtClean="0"/>
              <a:t> у </a:t>
            </a:r>
            <a:r>
              <a:rPr lang="en-US" sz="3600" b="1" dirty="0" err="1" smtClean="0"/>
              <a:t>земљи</a:t>
            </a:r>
            <a:r>
              <a:rPr lang="en-US" sz="3600" b="1" dirty="0" smtClean="0"/>
              <a:t> и </a:t>
            </a:r>
            <a:r>
              <a:rPr lang="en-US" sz="3600" b="1" dirty="0" err="1" smtClean="0"/>
              <a:t>иностранству</a:t>
            </a:r>
            <a:r>
              <a:rPr lang="en-US" sz="36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Јавна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сарађује</a:t>
            </a:r>
            <a:r>
              <a:rPr lang="en-US" dirty="0" smtClean="0"/>
              <a:t> у </a:t>
            </a:r>
            <a:r>
              <a:rPr lang="en-US" dirty="0" err="1" smtClean="0"/>
              <a:t>земљи</a:t>
            </a:r>
            <a:r>
              <a:rPr lang="en-US" dirty="0" smtClean="0"/>
              <a:t> и </a:t>
            </a:r>
            <a:r>
              <a:rPr lang="en-US" dirty="0" err="1" smtClean="0"/>
              <a:t>иностранству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установама</a:t>
            </a:r>
            <a:r>
              <a:rPr lang="en-US" dirty="0" smtClean="0"/>
              <a:t> </a:t>
            </a:r>
            <a:r>
              <a:rPr lang="en-US" dirty="0" err="1" smtClean="0"/>
              <a:t>културе</a:t>
            </a:r>
            <a:r>
              <a:rPr lang="en-US" dirty="0" smtClean="0"/>
              <a:t>, </a:t>
            </a:r>
            <a:r>
              <a:rPr lang="en-US" dirty="0" err="1" smtClean="0"/>
              <a:t>научним</a:t>
            </a:r>
            <a:r>
              <a:rPr lang="en-US" dirty="0" smtClean="0"/>
              <a:t> и </a:t>
            </a:r>
            <a:r>
              <a:rPr lang="en-US" dirty="0" err="1" smtClean="0"/>
              <a:t>сродним</a:t>
            </a:r>
            <a:r>
              <a:rPr lang="en-US" dirty="0" smtClean="0"/>
              <a:t> </a:t>
            </a:r>
            <a:r>
              <a:rPr lang="en-US" dirty="0" err="1" smtClean="0"/>
              <a:t>институцијама</a:t>
            </a:r>
            <a:r>
              <a:rPr lang="en-US" dirty="0" smtClean="0"/>
              <a:t>, </a:t>
            </a:r>
            <a:r>
              <a:rPr lang="en-US" dirty="0" err="1" smtClean="0"/>
              <a:t>информационим</a:t>
            </a:r>
            <a:r>
              <a:rPr lang="en-US" dirty="0" smtClean="0"/>
              <a:t> и </a:t>
            </a:r>
            <a:r>
              <a:rPr lang="en-US" dirty="0" err="1" smtClean="0"/>
              <a:t>документационим</a:t>
            </a:r>
            <a:r>
              <a:rPr lang="en-US" dirty="0" smtClean="0"/>
              <a:t> </a:t>
            </a:r>
            <a:r>
              <a:rPr lang="en-US" dirty="0" err="1" smtClean="0"/>
              <a:t>центрима</a:t>
            </a:r>
            <a:r>
              <a:rPr lang="en-US" dirty="0" smtClean="0"/>
              <a:t>,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унапређења</a:t>
            </a:r>
            <a:r>
              <a:rPr lang="en-US" dirty="0" smtClean="0"/>
              <a:t> </a:t>
            </a:r>
            <a:r>
              <a:rPr lang="en-US" dirty="0" err="1" smtClean="0"/>
              <a:t>рада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заштити</a:t>
            </a:r>
            <a:r>
              <a:rPr lang="en-US" dirty="0" smtClean="0"/>
              <a:t>, </a:t>
            </a:r>
            <a:r>
              <a:rPr lang="en-US" dirty="0" err="1" smtClean="0"/>
              <a:t>очувању</a:t>
            </a:r>
            <a:r>
              <a:rPr lang="en-US" dirty="0" smtClean="0"/>
              <a:t> и </a:t>
            </a:r>
            <a:r>
              <a:rPr lang="en-US" dirty="0" err="1" smtClean="0"/>
              <a:t>представљању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културног</a:t>
            </a:r>
            <a:r>
              <a:rPr lang="en-US" dirty="0" smtClean="0"/>
              <a:t> </a:t>
            </a:r>
            <a:r>
              <a:rPr lang="en-US" dirty="0" err="1" smtClean="0"/>
              <a:t>добра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Ауторско дело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algn="just"/>
            <a:r>
              <a:rPr lang="sr-Cyrl-CS" dirty="0" smtClean="0"/>
              <a:t>Ауторско дело се дефинише као оригинална духовна творевина аутора, изражена у одређеној форми, без обзира на уметничку, научну или другу вредност, његову величину, садржину и начин испољавања, као и доступност јавног саопштавања његове садржине.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Продаја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Након</a:t>
            </a:r>
            <a:r>
              <a:rPr lang="en-US" dirty="0" smtClean="0"/>
              <a:t> </a:t>
            </a:r>
            <a:r>
              <a:rPr lang="en-US" dirty="0" err="1" smtClean="0"/>
              <a:t>спроведене</a:t>
            </a:r>
            <a:r>
              <a:rPr lang="en-US" dirty="0" smtClean="0"/>
              <a:t> </a:t>
            </a:r>
            <a:r>
              <a:rPr lang="en-US" dirty="0" err="1" smtClean="0"/>
              <a:t>ревизије</a:t>
            </a:r>
            <a:r>
              <a:rPr lang="en-US" dirty="0" smtClean="0"/>
              <a:t> </a:t>
            </a:r>
            <a:r>
              <a:rPr lang="en-US" dirty="0" err="1" smtClean="0"/>
              <a:t>стања</a:t>
            </a:r>
            <a:r>
              <a:rPr lang="en-US" dirty="0" smtClean="0"/>
              <a:t>,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 </a:t>
            </a:r>
            <a:r>
              <a:rPr lang="en-US" dirty="0" err="1" smtClean="0"/>
              <a:t>продавати</a:t>
            </a:r>
            <a:r>
              <a:rPr lang="en-US" dirty="0" smtClean="0"/>
              <a:t> </a:t>
            </a:r>
            <a:r>
              <a:rPr lang="en-US" dirty="0" err="1" smtClean="0"/>
              <a:t>вишкове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својих</a:t>
            </a:r>
            <a:r>
              <a:rPr lang="en-US" dirty="0" smtClean="0"/>
              <a:t> </a:t>
            </a:r>
            <a:r>
              <a:rPr lang="en-US" dirty="0" err="1" smtClean="0"/>
              <a:t>фондова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Пре</a:t>
            </a:r>
            <a:r>
              <a:rPr lang="en-US" dirty="0" smtClean="0"/>
              <a:t> </a:t>
            </a:r>
            <a:r>
              <a:rPr lang="en-US" dirty="0" err="1" smtClean="0"/>
              <a:t>продаје</a:t>
            </a:r>
            <a:r>
              <a:rPr lang="en-US" dirty="0" smtClean="0"/>
              <a:t>,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обавезна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вишкове</a:t>
            </a:r>
            <a:r>
              <a:rPr lang="en-US" dirty="0" smtClean="0"/>
              <a:t> </a:t>
            </a:r>
            <a:r>
              <a:rPr lang="en-US" dirty="0" err="1" smtClean="0"/>
              <a:t>старе</a:t>
            </a:r>
            <a:r>
              <a:rPr lang="en-US" dirty="0" smtClean="0"/>
              <a:t> и </a:t>
            </a:r>
            <a:r>
              <a:rPr lang="en-US" dirty="0" err="1" smtClean="0"/>
              <a:t>ретке</a:t>
            </a:r>
            <a:r>
              <a:rPr lang="en-US" dirty="0" smtClean="0"/>
              <a:t> </a:t>
            </a:r>
            <a:r>
              <a:rPr lang="en-US" dirty="0" err="1" smtClean="0"/>
              <a:t>библиотечке</a:t>
            </a:r>
            <a:r>
              <a:rPr lang="en-US" dirty="0" smtClean="0"/>
              <a:t> </a:t>
            </a:r>
            <a:r>
              <a:rPr lang="en-US" dirty="0" err="1" smtClean="0"/>
              <a:t>грађе</a:t>
            </a:r>
            <a:r>
              <a:rPr lang="en-US" dirty="0" smtClean="0"/>
              <a:t> </a:t>
            </a:r>
            <a:r>
              <a:rPr lang="en-US" dirty="0" err="1" smtClean="0"/>
              <a:t>понуди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b="1" dirty="0" err="1" smtClean="0"/>
              <a:t>Размена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привремено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уступање</a:t>
            </a:r>
            <a:r>
              <a:rPr lang="en-US" sz="3600" b="1" dirty="0" smtClean="0"/>
              <a:t> и </a:t>
            </a:r>
            <a:r>
              <a:rPr lang="en-US" sz="3600" b="1" dirty="0" err="1" smtClean="0"/>
              <a:t>поверавање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на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чување</a:t>
            </a:r>
            <a:r>
              <a:rPr lang="en-US" sz="36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Јавне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могу</a:t>
            </a:r>
            <a:r>
              <a:rPr lang="en-US" dirty="0" smtClean="0"/>
              <a:t> </a:t>
            </a:r>
            <a:r>
              <a:rPr lang="en-US" dirty="0" err="1" smtClean="0"/>
              <a:t>међусобно</a:t>
            </a:r>
            <a:r>
              <a:rPr lang="en-US" dirty="0" smtClean="0"/>
              <a:t> </a:t>
            </a:r>
            <a:r>
              <a:rPr lang="en-US" dirty="0" err="1" smtClean="0"/>
              <a:t>размењивати</a:t>
            </a:r>
            <a:r>
              <a:rPr lang="en-US" dirty="0" smtClean="0"/>
              <a:t> </a:t>
            </a:r>
            <a:r>
              <a:rPr lang="en-US" dirty="0" err="1" smtClean="0"/>
              <a:t>стару</a:t>
            </a:r>
            <a:r>
              <a:rPr lang="en-US" dirty="0" smtClean="0"/>
              <a:t> и </a:t>
            </a:r>
            <a:r>
              <a:rPr lang="en-US" dirty="0" err="1" smtClean="0"/>
              <a:t>ретку</a:t>
            </a:r>
            <a:r>
              <a:rPr lang="en-US" dirty="0" smtClean="0"/>
              <a:t> </a:t>
            </a:r>
            <a:r>
              <a:rPr lang="en-US" dirty="0" err="1" smtClean="0"/>
              <a:t>библиотечку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својих</a:t>
            </a:r>
            <a:r>
              <a:rPr lang="en-US" dirty="0" smtClean="0"/>
              <a:t> </a:t>
            </a:r>
            <a:r>
              <a:rPr lang="en-US" dirty="0" err="1" smtClean="0"/>
              <a:t>фондова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образовања</a:t>
            </a:r>
            <a:r>
              <a:rPr lang="en-US" dirty="0" smtClean="0"/>
              <a:t> </a:t>
            </a:r>
            <a:r>
              <a:rPr lang="en-US" dirty="0" err="1" smtClean="0"/>
              <a:t>целине</a:t>
            </a:r>
            <a:r>
              <a:rPr lang="en-US" dirty="0" smtClean="0"/>
              <a:t> </a:t>
            </a:r>
            <a:r>
              <a:rPr lang="en-US" dirty="0" err="1" smtClean="0"/>
              <a:t>фондова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збирки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Размена</a:t>
            </a:r>
            <a:r>
              <a:rPr lang="en-US" b="1" dirty="0" smtClean="0"/>
              <a:t> </a:t>
            </a:r>
            <a:r>
              <a:rPr lang="en-US" b="1" dirty="0" err="1" smtClean="0"/>
              <a:t>старе</a:t>
            </a:r>
            <a:r>
              <a:rPr lang="en-US" b="1" dirty="0" smtClean="0"/>
              <a:t> и </a:t>
            </a:r>
            <a:r>
              <a:rPr lang="en-US" b="1" dirty="0" err="1" smtClean="0"/>
              <a:t>ретке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библиотечке</a:t>
            </a:r>
            <a:r>
              <a:rPr lang="en-US" b="1" dirty="0" smtClean="0"/>
              <a:t> </a:t>
            </a:r>
            <a:r>
              <a:rPr lang="en-US" b="1" dirty="0" err="1" smtClean="0"/>
              <a:t>грађе</a:t>
            </a:r>
            <a:r>
              <a:rPr lang="en-US" b="1" dirty="0" smtClean="0"/>
              <a:t> </a:t>
            </a:r>
            <a:r>
              <a:rPr lang="en-US" b="1" dirty="0" err="1" smtClean="0"/>
              <a:t>од</a:t>
            </a:r>
            <a:r>
              <a:rPr lang="en-US" b="1" dirty="0" smtClean="0"/>
              <a:t> </a:t>
            </a:r>
            <a:r>
              <a:rPr lang="en-US" b="1" dirty="0" err="1" smtClean="0"/>
              <a:t>великог</a:t>
            </a:r>
            <a:r>
              <a:rPr lang="en-US" b="1" dirty="0" smtClean="0"/>
              <a:t> и </a:t>
            </a:r>
            <a:r>
              <a:rPr lang="en-US" b="1" dirty="0" err="1" smtClean="0"/>
              <a:t>од</a:t>
            </a:r>
            <a:r>
              <a:rPr lang="en-US" b="1" dirty="0" smtClean="0"/>
              <a:t> </a:t>
            </a:r>
            <a:r>
              <a:rPr lang="en-US" b="1" dirty="0" err="1" smtClean="0"/>
              <a:t>изузетног</a:t>
            </a:r>
            <a:r>
              <a:rPr lang="en-US" b="1" dirty="0" smtClean="0"/>
              <a:t> </a:t>
            </a:r>
            <a:r>
              <a:rPr lang="en-US" b="1" dirty="0" err="1" smtClean="0"/>
              <a:t>значаја</a:t>
            </a:r>
            <a:r>
              <a:rPr lang="en-US" b="1" dirty="0" smtClean="0"/>
              <a:t> </a:t>
            </a:r>
            <a:r>
              <a:rPr lang="en-US" b="1" dirty="0" err="1" smtClean="0"/>
              <a:t>може</a:t>
            </a:r>
            <a:r>
              <a:rPr lang="en-US" b="1" dirty="0" smtClean="0"/>
              <a:t> </a:t>
            </a:r>
            <a:r>
              <a:rPr lang="en-US" b="1" dirty="0" err="1" smtClean="0"/>
              <a:t>се</a:t>
            </a:r>
            <a:r>
              <a:rPr lang="en-US" b="1" dirty="0" smtClean="0"/>
              <a:t> </a:t>
            </a:r>
            <a:r>
              <a:rPr lang="en-US" b="1" dirty="0" err="1" smtClean="0"/>
              <a:t>извршити</a:t>
            </a:r>
            <a:r>
              <a:rPr lang="en-US" b="1" dirty="0" smtClean="0"/>
              <a:t> </a:t>
            </a:r>
            <a:r>
              <a:rPr lang="en-US" b="1" dirty="0" err="1" smtClean="0"/>
              <a:t>само</a:t>
            </a:r>
            <a:r>
              <a:rPr lang="en-US" b="1" dirty="0" smtClean="0"/>
              <a:t> </a:t>
            </a:r>
            <a:r>
              <a:rPr lang="en-US" b="1" dirty="0" err="1" smtClean="0"/>
              <a:t>уз</a:t>
            </a:r>
            <a:r>
              <a:rPr lang="en-US" b="1" dirty="0" smtClean="0"/>
              <a:t> </a:t>
            </a:r>
            <a:r>
              <a:rPr lang="en-US" b="1" dirty="0" err="1" smtClean="0"/>
              <a:t>сагласност</a:t>
            </a:r>
            <a:r>
              <a:rPr lang="en-US" b="1" dirty="0" smtClean="0"/>
              <a:t> </a:t>
            </a:r>
            <a:r>
              <a:rPr lang="en-US" b="1" dirty="0" err="1" smtClean="0"/>
              <a:t>Народне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библиотеке</a:t>
            </a:r>
            <a:r>
              <a:rPr lang="en-US" b="1" dirty="0" smtClean="0"/>
              <a:t> </a:t>
            </a:r>
            <a:r>
              <a:rPr lang="en-US" b="1" dirty="0" err="1" smtClean="0"/>
              <a:t>Србије</a:t>
            </a:r>
            <a:r>
              <a:rPr lang="en-US" b="1" dirty="0" smtClean="0"/>
              <a:t>, </a:t>
            </a:r>
            <a:r>
              <a:rPr lang="en-US" b="1" dirty="0" err="1" smtClean="0"/>
              <a:t>односно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Библиотеке</a:t>
            </a:r>
            <a:r>
              <a:rPr lang="en-US" b="1" dirty="0" smtClean="0"/>
              <a:t> </a:t>
            </a:r>
            <a:r>
              <a:rPr lang="en-US" b="1" dirty="0" err="1" smtClean="0"/>
              <a:t>Матице</a:t>
            </a:r>
            <a:r>
              <a:rPr lang="en-US" b="1" dirty="0" smtClean="0"/>
              <a:t> </a:t>
            </a:r>
            <a:r>
              <a:rPr lang="en-US" b="1" dirty="0" err="1" smtClean="0"/>
              <a:t>српске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r-Cyrl-CS" dirty="0" smtClean="0"/>
              <a:t>У ауторска дела спадају: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i="1" dirty="0" smtClean="0"/>
              <a:t>Писана дела</a:t>
            </a:r>
            <a:r>
              <a:rPr lang="sr-Cyrl-CS" dirty="0" smtClean="0"/>
              <a:t>: књиге, брошуре, чланци, преводи, рачунарски програми у било ком облику изражавања;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i="1" dirty="0" smtClean="0"/>
              <a:t>Говорна дела</a:t>
            </a:r>
            <a:r>
              <a:rPr lang="sr-Cyrl-CS" dirty="0" smtClean="0"/>
              <a:t>: драмска, драмско-музичка, кореографска и пантомимска, дела која потичу из фолклора, филмска дела (кинематографска и ТВ);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i="1" dirty="0" smtClean="0"/>
              <a:t>Дела ликовне уметности: </a:t>
            </a:r>
            <a:r>
              <a:rPr lang="sr-Cyrl-CS" dirty="0" smtClean="0"/>
              <a:t>слике, цртежи, скице, графике, скулптуре, али и перформанси (Марина Абрамовић)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Дела архитектуре, примењене уметности и индустријског обликовања;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i="1" dirty="0" smtClean="0"/>
              <a:t>Картографска грађа</a:t>
            </a:r>
            <a:r>
              <a:rPr lang="sr-Cyrl-CS" dirty="0" smtClean="0"/>
              <a:t>: географске и топографске карте, планови, скице, макете и фотографије;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Autofit/>
          </a:bodyPr>
          <a:lstStyle/>
          <a:p>
            <a:r>
              <a:rPr lang="sr-Cyrl-CS" dirty="0" smtClean="0"/>
              <a:t>    Ауторским делом сматра се и:</a:t>
            </a:r>
            <a:endParaRPr lang="sr-Cyrl-CS" u="sng" dirty="0" smtClean="0"/>
          </a:p>
          <a:p>
            <a:pPr>
              <a:buFont typeface="Wingdings" pitchFamily="2" charset="2"/>
              <a:buChar char="ü"/>
            </a:pPr>
            <a:r>
              <a:rPr lang="sr-Cyrl-CS" dirty="0" smtClean="0"/>
              <a:t>позоришна режија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енциклопедија</a:t>
            </a:r>
            <a:r>
              <a:rPr lang="en-US" dirty="0" smtClean="0"/>
              <a:t>, </a:t>
            </a:r>
            <a:r>
              <a:rPr lang="sr-Cyrl-RS" dirty="0" smtClean="0"/>
              <a:t>зборник</a:t>
            </a:r>
            <a:r>
              <a:rPr lang="en-US" dirty="0" smtClean="0"/>
              <a:t>, </a:t>
            </a:r>
            <a:r>
              <a:rPr lang="sr-Cyrl-RS" dirty="0" smtClean="0"/>
              <a:t>антологија</a:t>
            </a:r>
            <a:r>
              <a:rPr lang="en-US" dirty="0" smtClean="0"/>
              <a:t>, </a:t>
            </a:r>
            <a:r>
              <a:rPr lang="sr-Cyrl-RS" dirty="0" smtClean="0"/>
              <a:t>изабрана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музичка</a:t>
            </a:r>
            <a:r>
              <a:rPr lang="en-US" dirty="0" smtClean="0"/>
              <a:t> </a:t>
            </a:r>
            <a:r>
              <a:rPr lang="sr-Cyrl-RS" dirty="0" smtClean="0"/>
              <a:t>збирка</a:t>
            </a:r>
            <a:r>
              <a:rPr lang="en-US" dirty="0" smtClean="0"/>
              <a:t>, </a:t>
            </a:r>
            <a:r>
              <a:rPr lang="sr-Cyrl-RS" dirty="0" smtClean="0"/>
              <a:t>збирка</a:t>
            </a:r>
            <a:r>
              <a:rPr lang="en-US" dirty="0" smtClean="0"/>
              <a:t> </a:t>
            </a:r>
            <a:r>
              <a:rPr lang="sr-Cyrl-RS" dirty="0" smtClean="0"/>
              <a:t>фотографија</a:t>
            </a:r>
            <a:r>
              <a:rPr lang="en-US" dirty="0" smtClean="0"/>
              <a:t>, </a:t>
            </a:r>
            <a:r>
              <a:rPr lang="sr-Cyrl-RS" dirty="0" smtClean="0"/>
              <a:t>графичка</a:t>
            </a:r>
            <a:r>
              <a:rPr lang="en-US" dirty="0" smtClean="0"/>
              <a:t> </a:t>
            </a:r>
            <a:r>
              <a:rPr lang="sr-Cyrl-RS" dirty="0" smtClean="0"/>
              <a:t>мапа</a:t>
            </a:r>
            <a:r>
              <a:rPr lang="en-US" dirty="0" smtClean="0"/>
              <a:t>, </a:t>
            </a:r>
            <a:r>
              <a:rPr lang="sr-Cyrl-RS" dirty="0" smtClean="0"/>
              <a:t>изложба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сл</a:t>
            </a:r>
            <a:r>
              <a:rPr lang="en-US" dirty="0" smtClean="0"/>
              <a:t>.</a:t>
            </a:r>
            <a:endParaRPr lang="sr-Cyrl-CS" dirty="0" smtClean="0"/>
          </a:p>
          <a:p>
            <a:pPr algn="just">
              <a:buFont typeface="Wingdings" pitchFamily="2" charset="2"/>
              <a:buChar char="ü"/>
            </a:pPr>
            <a:r>
              <a:rPr lang="sr-Cyrl-RS" dirty="0" smtClean="0">
                <a:latin typeface="Calibri" pitchFamily="34" charset="0"/>
                <a:cs typeface="Calibri" pitchFamily="34" charset="0"/>
              </a:rPr>
              <a:t>збирка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народних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књижевних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уметничких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творевина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као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збирка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докумената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судских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одлука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сличне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грађе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база</a:t>
            </a:r>
            <a:r>
              <a:rPr lang="pl-PL" dirty="0" smtClean="0"/>
              <a:t> </a:t>
            </a:r>
            <a:r>
              <a:rPr lang="sr-Cyrl-RS" dirty="0" smtClean="0"/>
              <a:t>података</a:t>
            </a:r>
            <a:r>
              <a:rPr lang="pl-PL" dirty="0" smtClean="0"/>
              <a:t>, </a:t>
            </a:r>
            <a:r>
              <a:rPr lang="sr-Cyrl-RS" dirty="0" smtClean="0"/>
              <a:t>без</a:t>
            </a:r>
            <a:r>
              <a:rPr lang="pl-PL" dirty="0" smtClean="0"/>
              <a:t> </a:t>
            </a:r>
            <a:r>
              <a:rPr lang="sr-Cyrl-RS" dirty="0" smtClean="0"/>
              <a:t>обзира</a:t>
            </a:r>
            <a:r>
              <a:rPr lang="pl-PL" dirty="0" smtClean="0"/>
              <a:t> </a:t>
            </a:r>
            <a:r>
              <a:rPr lang="sr-Cyrl-RS" dirty="0" smtClean="0"/>
              <a:t>да</a:t>
            </a:r>
            <a:r>
              <a:rPr lang="pl-PL" dirty="0" smtClean="0"/>
              <a:t> </a:t>
            </a:r>
            <a:r>
              <a:rPr lang="sr-Cyrl-RS" dirty="0" smtClean="0"/>
              <a:t>ли</a:t>
            </a:r>
            <a:r>
              <a:rPr lang="pl-PL" dirty="0" smtClean="0"/>
              <a:t> </a:t>
            </a:r>
            <a:r>
              <a:rPr lang="sr-Cyrl-RS" dirty="0" smtClean="0"/>
              <a:t>је</a:t>
            </a:r>
            <a:r>
              <a:rPr lang="pl-PL" dirty="0" smtClean="0"/>
              <a:t> </a:t>
            </a:r>
            <a:r>
              <a:rPr lang="sr-Cyrl-RS" dirty="0" smtClean="0"/>
              <a:t>у</a:t>
            </a:r>
            <a:r>
              <a:rPr lang="pl-PL" dirty="0" smtClean="0"/>
              <a:t> </a:t>
            </a:r>
            <a:r>
              <a:rPr lang="sr-Cyrl-RS" dirty="0" smtClean="0"/>
              <a:t>машински</a:t>
            </a:r>
            <a:r>
              <a:rPr lang="pl-PL" dirty="0" smtClean="0"/>
              <a:t> </a:t>
            </a:r>
            <a:r>
              <a:rPr lang="sr-Cyrl-RS" dirty="0" smtClean="0"/>
              <a:t>читљивој</a:t>
            </a:r>
            <a:r>
              <a:rPr lang="pl-PL" dirty="0" smtClean="0"/>
              <a:t> </a:t>
            </a:r>
            <a:r>
              <a:rPr lang="sr-Cyrl-RS" dirty="0" smtClean="0"/>
              <a:t>или</a:t>
            </a:r>
            <a:r>
              <a:rPr lang="pl-PL" dirty="0" smtClean="0"/>
              <a:t> </a:t>
            </a:r>
            <a:r>
              <a:rPr lang="sr-Cyrl-RS" dirty="0" smtClean="0"/>
              <a:t>другој</a:t>
            </a:r>
            <a:r>
              <a:rPr lang="pl-PL" dirty="0" smtClean="0"/>
              <a:t> </a:t>
            </a:r>
            <a:r>
              <a:rPr lang="sr-Cyrl-RS" dirty="0" smtClean="0"/>
              <a:t>форми</a:t>
            </a:r>
            <a:r>
              <a:rPr lang="sr-Cyrl-CS" dirty="0" smtClean="0"/>
              <a:t>.</a:t>
            </a:r>
          </a:p>
          <a:p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/>
              <a:t>ЛИТЕРАТУРА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Драган Бараћ, 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Право у области књиге (</a:t>
            </a: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Београд: Народна библиотека Србије, 2014)</a:t>
            </a: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Закон о ауторским и сродним правима (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Службени гласник РС, </a:t>
            </a:r>
            <a:r>
              <a:rPr lang="nn-NO" sz="2400" dirty="0" smtClean="0">
                <a:latin typeface="Times New Roman" pitchFamily="18" charset="0"/>
                <a:cs typeface="Times New Roman" pitchFamily="18" charset="0"/>
              </a:rPr>
              <a:t>br. 104/2009, 99/2011 i 119/2012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Cyrl-C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Закон о обавезном примерку публикација (</a:t>
            </a:r>
            <a:r>
              <a:rPr lang="sr-Cyrl-CS" sz="2400" i="1" dirty="0" smtClean="0">
                <a:latin typeface="Times New Roman" pitchFamily="18" charset="0"/>
                <a:cs typeface="Times New Roman" pitchFamily="18" charset="0"/>
              </a:rPr>
              <a:t>Службени гласник РС, бр. 59/2011)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Закон о старој и реткој библиотечкој грађи Републике Србије 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Службени гласник РС, бр. 52/11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Закон о библиотечко-информационој делатности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Службени гласник РС, бр. 52/11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19800"/>
          </a:xfrm>
        </p:spPr>
        <p:txBody>
          <a:bodyPr>
            <a:normAutofit/>
          </a:bodyPr>
          <a:lstStyle/>
          <a:p>
            <a:pPr algn="just"/>
            <a:r>
              <a:rPr lang="sr-Cyrl-CS" b="1" i="1" dirty="0" smtClean="0"/>
              <a:t>Субјектима</a:t>
            </a:r>
            <a:r>
              <a:rPr lang="sr-Cyrl-CS" i="1" dirty="0" smtClean="0"/>
              <a:t> </a:t>
            </a:r>
            <a:r>
              <a:rPr lang="sr-Cyrl-CS" dirty="0" smtClean="0"/>
              <a:t>ауторског права сматрају се физичка лица, аутори и коаутори, који су створили ауторско дело</a:t>
            </a:r>
          </a:p>
          <a:p>
            <a:pPr algn="just"/>
            <a:r>
              <a:rPr lang="sr-Cyrl-RS" dirty="0" smtClean="0"/>
              <a:t>Субјекат ауторског права је лице</a:t>
            </a:r>
            <a:r>
              <a:rPr lang="en-US" dirty="0" smtClean="0"/>
              <a:t> </a:t>
            </a:r>
            <a:r>
              <a:rPr lang="sr-Cyrl-RS" dirty="0" smtClean="0"/>
              <a:t>чије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име</a:t>
            </a:r>
            <a:r>
              <a:rPr lang="en-US" dirty="0" smtClean="0"/>
              <a:t>, </a:t>
            </a:r>
            <a:r>
              <a:rPr lang="sr-Cyrl-RS" dirty="0" smtClean="0"/>
              <a:t>псеудоним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знак</a:t>
            </a:r>
            <a:r>
              <a:rPr lang="en-US" dirty="0" smtClean="0"/>
              <a:t> </a:t>
            </a:r>
            <a:r>
              <a:rPr lang="sr-Cyrl-RS" dirty="0" smtClean="0"/>
              <a:t>назначени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примерцима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наведени</a:t>
            </a:r>
            <a:r>
              <a:rPr lang="en-US" dirty="0" smtClean="0"/>
              <a:t> </a:t>
            </a:r>
            <a:r>
              <a:rPr lang="sr-Cyrl-RS" dirty="0" smtClean="0"/>
              <a:t>приликом</a:t>
            </a:r>
            <a:r>
              <a:rPr lang="en-US" dirty="0" smtClean="0"/>
              <a:t> </a:t>
            </a:r>
            <a:r>
              <a:rPr lang="sr-Cyrl-RS" dirty="0" smtClean="0"/>
              <a:t>објављивања</a:t>
            </a:r>
            <a:r>
              <a:rPr lang="en-US" dirty="0" smtClean="0"/>
              <a:t> </a:t>
            </a:r>
            <a:r>
              <a:rPr lang="sr-Cyrl-RS" dirty="0" smtClean="0"/>
              <a:t>дел</a:t>
            </a:r>
            <a:r>
              <a:rPr lang="sr-Cyrl-CS" dirty="0" smtClean="0"/>
              <a:t>а</a:t>
            </a:r>
          </a:p>
          <a:p>
            <a:pPr algn="just"/>
            <a:r>
              <a:rPr lang="sr-Cyrl-CS" dirty="0" smtClean="0"/>
              <a:t>Аутор дела је </a:t>
            </a:r>
            <a:r>
              <a:rPr lang="sr-Cyrl-CS" b="1" i="1" dirty="0" smtClean="0"/>
              <a:t>носилац </a:t>
            </a:r>
            <a:r>
              <a:rPr lang="sr-Cyrl-CS" dirty="0" smtClean="0"/>
              <a:t>ауторског права</a:t>
            </a:r>
          </a:p>
          <a:p>
            <a:pPr algn="just"/>
            <a:r>
              <a:rPr lang="sr-Cyrl-CS" b="1" i="1" dirty="0" smtClean="0"/>
              <a:t>Носилац</a:t>
            </a:r>
            <a:r>
              <a:rPr lang="sr-Cyrl-CS" dirty="0" smtClean="0"/>
              <a:t> ауторског права може бити и лице које није аутор, а које је у складу са законом стекло ауторско право.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sr-Cyrl-CS" b="1" i="1" dirty="0" smtClean="0"/>
              <a:t>Садржина</a:t>
            </a:r>
            <a:r>
              <a:rPr lang="sr-Cyrl-CS" dirty="0" smtClean="0"/>
              <a:t> ауторског права: морална и имовинска</a:t>
            </a:r>
          </a:p>
          <a:p>
            <a:pPr algn="just"/>
            <a:r>
              <a:rPr lang="sr-Cyrl-CS" b="1" i="1" dirty="0" smtClean="0"/>
              <a:t>Морална</a:t>
            </a:r>
            <a:r>
              <a:rPr lang="sr-Cyrl-CS" i="1" dirty="0" smtClean="0"/>
              <a:t> права </a:t>
            </a:r>
            <a:r>
              <a:rPr lang="sr-Cyrl-CS" dirty="0" smtClean="0"/>
              <a:t>обухватају: </a:t>
            </a:r>
          </a:p>
          <a:p>
            <a:pPr algn="just"/>
            <a:r>
              <a:rPr lang="sr-Cyrl-CS" dirty="0" smtClean="0"/>
              <a:t>а</a:t>
            </a:r>
            <a:r>
              <a:rPr lang="sr-Cyrl-RS" dirty="0" smtClean="0"/>
              <a:t>утор</a:t>
            </a:r>
            <a:r>
              <a:rPr lang="pt-BR" dirty="0" smtClean="0"/>
              <a:t> </a:t>
            </a:r>
            <a:r>
              <a:rPr lang="sr-Cyrl-RS" dirty="0" smtClean="0"/>
              <a:t>има</a:t>
            </a:r>
            <a:r>
              <a:rPr lang="pt-BR" dirty="0" smtClean="0"/>
              <a:t> </a:t>
            </a:r>
            <a:r>
              <a:rPr lang="sr-Cyrl-RS" dirty="0" smtClean="0"/>
              <a:t>искључиво</a:t>
            </a:r>
            <a:r>
              <a:rPr lang="pt-BR" dirty="0" smtClean="0"/>
              <a:t> </a:t>
            </a:r>
            <a:r>
              <a:rPr lang="sr-Cyrl-RS" dirty="0" smtClean="0"/>
              <a:t>право</a:t>
            </a:r>
            <a:r>
              <a:rPr lang="pt-BR" dirty="0" smtClean="0"/>
              <a:t> </a:t>
            </a:r>
            <a:r>
              <a:rPr lang="sr-Cyrl-RS" dirty="0" smtClean="0"/>
              <a:t>да</a:t>
            </a:r>
            <a:r>
              <a:rPr lang="pt-BR" dirty="0" smtClean="0"/>
              <a:t> </a:t>
            </a:r>
            <a:r>
              <a:rPr lang="sr-Cyrl-RS" dirty="0" smtClean="0"/>
              <a:t>му</a:t>
            </a:r>
            <a:r>
              <a:rPr lang="pt-BR" dirty="0" smtClean="0"/>
              <a:t> </a:t>
            </a:r>
            <a:r>
              <a:rPr lang="sr-Cyrl-RS" dirty="0" smtClean="0"/>
              <a:t>се</a:t>
            </a:r>
            <a:r>
              <a:rPr lang="pt-BR" dirty="0" smtClean="0"/>
              <a:t> </a:t>
            </a:r>
            <a:r>
              <a:rPr lang="sr-Cyrl-RS" dirty="0" smtClean="0"/>
              <a:t>призна</a:t>
            </a:r>
            <a:r>
              <a:rPr lang="pt-BR" dirty="0" smtClean="0"/>
              <a:t> </a:t>
            </a:r>
            <a:r>
              <a:rPr lang="sr-Cyrl-RS" dirty="0" smtClean="0"/>
              <a:t>ауторство</a:t>
            </a:r>
            <a:r>
              <a:rPr lang="pt-BR" dirty="0" smtClean="0"/>
              <a:t> </a:t>
            </a:r>
            <a:r>
              <a:rPr lang="sr-Cyrl-RS" dirty="0" smtClean="0"/>
              <a:t>на</a:t>
            </a:r>
            <a:r>
              <a:rPr lang="pt-BR" dirty="0" smtClean="0"/>
              <a:t> </a:t>
            </a:r>
            <a:r>
              <a:rPr lang="sr-Cyrl-RS" dirty="0" smtClean="0"/>
              <a:t>његовом</a:t>
            </a:r>
            <a:r>
              <a:rPr lang="pt-BR" dirty="0" smtClean="0"/>
              <a:t> </a:t>
            </a:r>
            <a:r>
              <a:rPr lang="sr-Cyrl-RS" dirty="0" smtClean="0"/>
              <a:t>делу</a:t>
            </a:r>
            <a:r>
              <a:rPr lang="pt-BR" dirty="0" smtClean="0"/>
              <a:t> </a:t>
            </a:r>
            <a:r>
              <a:rPr lang="sr-Cyrl-CS" dirty="0" smtClean="0"/>
              <a:t>(право патернитета),</a:t>
            </a:r>
          </a:p>
          <a:p>
            <a:pPr algn="just"/>
            <a:r>
              <a:rPr lang="sr-Cyrl-CS" dirty="0" smtClean="0"/>
              <a:t>а</a:t>
            </a:r>
            <a:r>
              <a:rPr lang="sr-Cyrl-RS" dirty="0" smtClean="0"/>
              <a:t>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искључиво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његово</a:t>
            </a:r>
            <a:r>
              <a:rPr lang="en-US" dirty="0" smtClean="0"/>
              <a:t> </a:t>
            </a:r>
            <a:r>
              <a:rPr lang="sr-Cyrl-RS" dirty="0" smtClean="0"/>
              <a:t>име</a:t>
            </a:r>
            <a:r>
              <a:rPr lang="en-US" dirty="0" smtClean="0"/>
              <a:t>, </a:t>
            </a:r>
            <a:r>
              <a:rPr lang="sr-Cyrl-RS" dirty="0" smtClean="0"/>
              <a:t>псеудоним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знак</a:t>
            </a:r>
            <a:r>
              <a:rPr lang="en-US" dirty="0" smtClean="0"/>
              <a:t> </a:t>
            </a:r>
            <a:r>
              <a:rPr lang="sr-Cyrl-RS" dirty="0" smtClean="0"/>
              <a:t>буду</a:t>
            </a:r>
            <a:r>
              <a:rPr lang="en-US" dirty="0" smtClean="0"/>
              <a:t> </a:t>
            </a:r>
            <a:r>
              <a:rPr lang="sr-Cyrl-RS" dirty="0" smtClean="0"/>
              <a:t>назначени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сваком</a:t>
            </a:r>
            <a:r>
              <a:rPr lang="en-US" dirty="0" smtClean="0"/>
              <a:t> </a:t>
            </a:r>
            <a:r>
              <a:rPr lang="sr-Cyrl-RS" dirty="0" smtClean="0"/>
              <a:t>примерку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,</a:t>
            </a:r>
          </a:p>
          <a:p>
            <a:pPr algn="just"/>
            <a:r>
              <a:rPr lang="sr-Cyrl-CS" dirty="0" smtClean="0"/>
              <a:t>а</a:t>
            </a:r>
            <a:r>
              <a:rPr lang="sr-Cyrl-RS" dirty="0" smtClean="0"/>
              <a:t>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искључиво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објави</a:t>
            </a:r>
            <a:r>
              <a:rPr lang="en-US" dirty="0" smtClean="0"/>
              <a:t> </a:t>
            </a:r>
            <a:r>
              <a:rPr lang="sr-Cyrl-RS" dirty="0" smtClean="0"/>
              <a:t>своје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одреди</a:t>
            </a:r>
            <a:r>
              <a:rPr lang="en-US" dirty="0" smtClean="0"/>
              <a:t> </a:t>
            </a:r>
            <a:r>
              <a:rPr lang="sr-Cyrl-RS" dirty="0" smtClean="0"/>
              <a:t>начин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ће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оно</a:t>
            </a:r>
            <a:r>
              <a:rPr lang="en-US" dirty="0" smtClean="0"/>
              <a:t> </a:t>
            </a:r>
            <a:r>
              <a:rPr lang="sr-Cyrl-RS" dirty="0" smtClean="0"/>
              <a:t>објавити</a:t>
            </a:r>
            <a:r>
              <a:rPr lang="en-US" dirty="0" smtClean="0"/>
              <a:t>.</a:t>
            </a:r>
            <a:endParaRPr lang="sr-Cyrl-CS" dirty="0" smtClean="0"/>
          </a:p>
          <a:p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sr-Cyrl-RS" dirty="0" smtClean="0"/>
              <a:t>Аутор</a:t>
            </a:r>
            <a:r>
              <a:rPr lang="pt-BR" dirty="0" smtClean="0"/>
              <a:t> </a:t>
            </a:r>
            <a:r>
              <a:rPr lang="sr-Cyrl-RS" dirty="0" smtClean="0"/>
              <a:t>има</a:t>
            </a:r>
            <a:r>
              <a:rPr lang="pt-BR" dirty="0" smtClean="0"/>
              <a:t> </a:t>
            </a:r>
            <a:r>
              <a:rPr lang="sr-Cyrl-RS" dirty="0" smtClean="0"/>
              <a:t>искључиво</a:t>
            </a:r>
            <a:r>
              <a:rPr lang="pt-BR" dirty="0" smtClean="0"/>
              <a:t> </a:t>
            </a:r>
            <a:r>
              <a:rPr lang="sr-Cyrl-RS" dirty="0" smtClean="0"/>
              <a:t>право</a:t>
            </a:r>
            <a:r>
              <a:rPr lang="pt-BR" dirty="0" smtClean="0"/>
              <a:t> </a:t>
            </a:r>
            <a:r>
              <a:rPr lang="sr-Cyrl-RS" dirty="0" smtClean="0"/>
              <a:t>да</a:t>
            </a:r>
            <a:r>
              <a:rPr lang="pt-BR" dirty="0" smtClean="0"/>
              <a:t> </a:t>
            </a:r>
            <a:r>
              <a:rPr lang="sr-Cyrl-RS" dirty="0" smtClean="0"/>
              <a:t>штити</a:t>
            </a:r>
            <a:r>
              <a:rPr lang="pt-BR" dirty="0" smtClean="0"/>
              <a:t> </a:t>
            </a:r>
            <a:r>
              <a:rPr lang="sr-Cyrl-RS" dirty="0" smtClean="0"/>
              <a:t>интегритет</a:t>
            </a:r>
            <a:r>
              <a:rPr lang="pt-BR" dirty="0" smtClean="0"/>
              <a:t> </a:t>
            </a:r>
            <a:r>
              <a:rPr lang="sr-Cyrl-RS" dirty="0" smtClean="0"/>
              <a:t>свог</a:t>
            </a:r>
            <a:r>
              <a:rPr lang="pt-BR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1)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супротставља</a:t>
            </a:r>
            <a:r>
              <a:rPr lang="en-US" dirty="0" smtClean="0"/>
              <a:t> </a:t>
            </a:r>
            <a:r>
              <a:rPr lang="sr-Cyrl-RS" dirty="0" smtClean="0"/>
              <a:t>изменама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стране</a:t>
            </a:r>
            <a:r>
              <a:rPr lang="en-US" dirty="0" smtClean="0"/>
              <a:t> </a:t>
            </a:r>
            <a:r>
              <a:rPr lang="sr-Cyrl-RS" dirty="0" smtClean="0"/>
              <a:t>неовлашћених</a:t>
            </a:r>
            <a:r>
              <a:rPr lang="en-US" dirty="0" smtClean="0"/>
              <a:t> </a:t>
            </a:r>
            <a:r>
              <a:rPr lang="sr-Cyrl-RS" dirty="0" smtClean="0"/>
              <a:t>лица</a:t>
            </a:r>
            <a:r>
              <a:rPr lang="en-US" dirty="0" smtClean="0"/>
              <a:t>;</a:t>
            </a:r>
            <a:endParaRPr lang="sr-Cyrl-CS" dirty="0" smtClean="0"/>
          </a:p>
          <a:p>
            <a:pPr algn="just">
              <a:buNone/>
            </a:pPr>
            <a:r>
              <a:rPr lang="en-US" dirty="0" smtClean="0"/>
              <a:t>2)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супротставља</a:t>
            </a:r>
            <a:r>
              <a:rPr lang="en-US" dirty="0" smtClean="0"/>
              <a:t> </a:t>
            </a:r>
            <a:r>
              <a:rPr lang="sr-Cyrl-RS" dirty="0" smtClean="0"/>
              <a:t>јавном</a:t>
            </a:r>
            <a:r>
              <a:rPr lang="en-US" dirty="0" smtClean="0"/>
              <a:t> </a:t>
            </a:r>
            <a:r>
              <a:rPr lang="sr-Cyrl-RS" dirty="0" smtClean="0"/>
              <a:t>саопштавању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измењеној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непотпуној</a:t>
            </a:r>
            <a:r>
              <a:rPr lang="en-US" dirty="0" smtClean="0"/>
              <a:t> </a:t>
            </a:r>
            <a:r>
              <a:rPr lang="sr-Cyrl-RS" dirty="0" smtClean="0"/>
              <a:t>форми</a:t>
            </a:r>
            <a:r>
              <a:rPr lang="sr-Cyrl-CS" dirty="0" smtClean="0"/>
              <a:t>, </a:t>
            </a:r>
          </a:p>
          <a:p>
            <a:pPr algn="just">
              <a:buNone/>
            </a:pPr>
            <a:r>
              <a:rPr lang="pl-PL" dirty="0" smtClean="0"/>
              <a:t>3) </a:t>
            </a:r>
            <a:r>
              <a:rPr lang="sr-Cyrl-RS" dirty="0" smtClean="0"/>
              <a:t>да</a:t>
            </a:r>
            <a:r>
              <a:rPr lang="pl-PL" dirty="0" smtClean="0"/>
              <a:t> </a:t>
            </a:r>
            <a:r>
              <a:rPr lang="sr-Cyrl-RS" dirty="0" smtClean="0"/>
              <a:t>даје</a:t>
            </a:r>
            <a:r>
              <a:rPr lang="pl-PL" dirty="0" smtClean="0"/>
              <a:t> </a:t>
            </a:r>
            <a:r>
              <a:rPr lang="sr-Cyrl-RS" dirty="0" smtClean="0"/>
              <a:t>дозволу</a:t>
            </a:r>
            <a:r>
              <a:rPr lang="pl-PL" dirty="0" smtClean="0"/>
              <a:t> </a:t>
            </a:r>
            <a:r>
              <a:rPr lang="sr-Cyrl-RS" dirty="0" smtClean="0"/>
              <a:t>за</a:t>
            </a:r>
            <a:r>
              <a:rPr lang="pl-PL" dirty="0" smtClean="0"/>
              <a:t> </a:t>
            </a:r>
            <a:r>
              <a:rPr lang="sr-Cyrl-RS" dirty="0" smtClean="0"/>
              <a:t>прераду</a:t>
            </a:r>
            <a:r>
              <a:rPr lang="pl-PL" dirty="0" smtClean="0"/>
              <a:t> </a:t>
            </a:r>
            <a:r>
              <a:rPr lang="sr-Cyrl-RS" dirty="0" smtClean="0"/>
              <a:t>свог</a:t>
            </a:r>
            <a:r>
              <a:rPr lang="pl-PL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.</a:t>
            </a:r>
          </a:p>
          <a:p>
            <a:pPr algn="just"/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искључиво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супротставља</a:t>
            </a:r>
            <a:r>
              <a:rPr lang="en-US" dirty="0" smtClean="0"/>
              <a:t> </a:t>
            </a:r>
            <a:r>
              <a:rPr lang="sr-Cyrl-RS" dirty="0" smtClean="0"/>
              <a:t>искоришћавању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начин</a:t>
            </a:r>
            <a:r>
              <a:rPr lang="en-US" dirty="0" smtClean="0"/>
              <a:t>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угрожава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може</a:t>
            </a:r>
            <a:r>
              <a:rPr lang="en-US" dirty="0" smtClean="0"/>
              <a:t> </a:t>
            </a:r>
            <a:r>
              <a:rPr lang="sr-Cyrl-RS" dirty="0" smtClean="0"/>
              <a:t>угрозити</a:t>
            </a:r>
            <a:r>
              <a:rPr lang="en-US" dirty="0" smtClean="0"/>
              <a:t> </a:t>
            </a:r>
            <a:r>
              <a:rPr lang="sr-Cyrl-RS" dirty="0" smtClean="0"/>
              <a:t>његову</a:t>
            </a:r>
            <a:r>
              <a:rPr lang="en-US" dirty="0" smtClean="0"/>
              <a:t> </a:t>
            </a:r>
            <a:r>
              <a:rPr lang="sr-Cyrl-RS" dirty="0" smtClean="0"/>
              <a:t>част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углед</a:t>
            </a:r>
            <a:r>
              <a:rPr lang="sr-Cyrl-C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92500" lnSpcReduction="10000"/>
          </a:bodyPr>
          <a:lstStyle/>
          <a:p>
            <a:r>
              <a:rPr lang="sr-Cyrl-CS" b="1" i="1" dirty="0" smtClean="0"/>
              <a:t>Имовинска права</a:t>
            </a:r>
            <a:r>
              <a:rPr lang="sr-Cyrl-CS" b="1" dirty="0" smtClean="0"/>
              <a:t> </a:t>
            </a:r>
            <a:r>
              <a:rPr lang="sr-Cyrl-CS" dirty="0" smtClean="0"/>
              <a:t>подразумевају да аутор:</a:t>
            </a:r>
          </a:p>
          <a:p>
            <a:pPr algn="just"/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економско</a:t>
            </a:r>
            <a:r>
              <a:rPr lang="en-US" dirty="0" smtClean="0"/>
              <a:t> </a:t>
            </a:r>
            <a:r>
              <a:rPr lang="sr-Cyrl-RS" dirty="0" smtClean="0"/>
              <a:t>искоришћавање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као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које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настало</a:t>
            </a:r>
            <a:r>
              <a:rPr lang="en-US" dirty="0" smtClean="0"/>
              <a:t> </a:t>
            </a:r>
            <a:r>
              <a:rPr lang="sr-Cyrl-RS" dirty="0" smtClean="0"/>
              <a:t>прерадом</a:t>
            </a:r>
            <a:r>
              <a:rPr lang="en-US" dirty="0" smtClean="0"/>
              <a:t> </a:t>
            </a:r>
            <a:r>
              <a:rPr lang="sr-Cyrl-RS" dirty="0" smtClean="0"/>
              <a:t>његовог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;</a:t>
            </a:r>
          </a:p>
          <a:p>
            <a:pPr algn="just"/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искључиво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другоме</a:t>
            </a:r>
            <a:r>
              <a:rPr lang="en-US" dirty="0" smtClean="0"/>
              <a:t> </a:t>
            </a:r>
            <a:r>
              <a:rPr lang="sr-Cyrl-RS" dirty="0" smtClean="0"/>
              <a:t>дозволи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забрани</a:t>
            </a:r>
            <a:r>
              <a:rPr lang="en-US" dirty="0" smtClean="0"/>
              <a:t> </a:t>
            </a:r>
            <a:r>
              <a:rPr lang="sr-Cyrl-RS" dirty="0" smtClean="0"/>
              <a:t>бележење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умножаванје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целости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делимично</a:t>
            </a:r>
            <a:r>
              <a:rPr lang="en-US" dirty="0" smtClean="0"/>
              <a:t>, </a:t>
            </a:r>
            <a:r>
              <a:rPr lang="sr-Cyrl-RS" dirty="0" smtClean="0"/>
              <a:t>било</a:t>
            </a:r>
            <a:r>
              <a:rPr lang="en-US" dirty="0" smtClean="0"/>
              <a:t> </a:t>
            </a:r>
            <a:r>
              <a:rPr lang="sr-Cyrl-RS" dirty="0" smtClean="0"/>
              <a:t>којим</a:t>
            </a:r>
            <a:r>
              <a:rPr lang="en-US" dirty="0" smtClean="0"/>
              <a:t> </a:t>
            </a:r>
            <a:r>
              <a:rPr lang="sr-Cyrl-RS" dirty="0" smtClean="0"/>
              <a:t>средствима</a:t>
            </a:r>
            <a:r>
              <a:rPr lang="en-US" dirty="0" smtClean="0"/>
              <a:t>,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било</a:t>
            </a:r>
            <a:r>
              <a:rPr lang="en-US" dirty="0" smtClean="0"/>
              <a:t> </a:t>
            </a:r>
            <a:r>
              <a:rPr lang="sr-Cyrl-RS" dirty="0" smtClean="0"/>
              <a:t>ком</a:t>
            </a:r>
            <a:r>
              <a:rPr lang="en-US" dirty="0" smtClean="0"/>
              <a:t> </a:t>
            </a:r>
            <a:r>
              <a:rPr lang="sr-Cyrl-RS" dirty="0" smtClean="0"/>
              <a:t>облику</a:t>
            </a:r>
            <a:r>
              <a:rPr lang="en-US" dirty="0" smtClean="0"/>
              <a:t>,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било</a:t>
            </a:r>
            <a:r>
              <a:rPr lang="en-US" dirty="0" smtClean="0"/>
              <a:t>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трајни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привремени</a:t>
            </a:r>
            <a:r>
              <a:rPr lang="en-US" dirty="0" smtClean="0"/>
              <a:t>, </a:t>
            </a:r>
            <a:r>
              <a:rPr lang="sr-Cyrl-RS" dirty="0" smtClean="0"/>
              <a:t>посредни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непосредни</a:t>
            </a:r>
            <a:r>
              <a:rPr lang="en-US" dirty="0" smtClean="0"/>
              <a:t> </a:t>
            </a:r>
            <a:r>
              <a:rPr lang="sr-Cyrl-RS" dirty="0" smtClean="0"/>
              <a:t>начин</a:t>
            </a:r>
            <a:r>
              <a:rPr lang="sr-Cyrl-CS" dirty="0" smtClean="0"/>
              <a:t>;</a:t>
            </a:r>
          </a:p>
          <a:p>
            <a:pPr algn="just"/>
            <a:r>
              <a:rPr lang="sr-Cyrl-RS" u="sng" dirty="0" smtClean="0"/>
              <a:t>Ако</a:t>
            </a:r>
            <a:r>
              <a:rPr lang="en-US" u="sng" dirty="0" smtClean="0"/>
              <a:t> </a:t>
            </a:r>
            <a:r>
              <a:rPr lang="sr-Cyrl-RS" u="sng" dirty="0" smtClean="0"/>
              <a:t>је</a:t>
            </a:r>
            <a:r>
              <a:rPr lang="en-US" u="sng" dirty="0" smtClean="0"/>
              <a:t> </a:t>
            </a:r>
            <a:r>
              <a:rPr lang="sr-Cyrl-RS" u="sng" dirty="0" smtClean="0"/>
              <a:t>ауторско</a:t>
            </a:r>
            <a:r>
              <a:rPr lang="en-US" u="sng" dirty="0" smtClean="0"/>
              <a:t> </a:t>
            </a:r>
            <a:r>
              <a:rPr lang="sr-Cyrl-RS" u="sng" dirty="0" smtClean="0"/>
              <a:t>дело</a:t>
            </a:r>
            <a:r>
              <a:rPr lang="en-US" u="sng" dirty="0" smtClean="0"/>
              <a:t> </a:t>
            </a:r>
            <a:r>
              <a:rPr lang="sr-Cyrl-RS" u="sng" dirty="0" smtClean="0"/>
              <a:t>рачунарски</a:t>
            </a:r>
            <a:r>
              <a:rPr lang="en-US" u="sng" dirty="0" smtClean="0"/>
              <a:t> </a:t>
            </a:r>
            <a:r>
              <a:rPr lang="sr-Cyrl-RS" u="sng" dirty="0" smtClean="0"/>
              <a:t>програм</a:t>
            </a:r>
            <a:r>
              <a:rPr lang="en-US" u="sng" dirty="0" smtClean="0"/>
              <a:t>, </a:t>
            </a:r>
            <a:r>
              <a:rPr lang="sr-Cyrl-RS" u="sng" dirty="0" smtClean="0"/>
              <a:t>умножавањем</a:t>
            </a:r>
            <a:r>
              <a:rPr lang="en-US" u="sng" dirty="0" smtClean="0"/>
              <a:t> </a:t>
            </a:r>
            <a:r>
              <a:rPr lang="sr-Cyrl-RS" u="sng" dirty="0" smtClean="0"/>
              <a:t>се</a:t>
            </a:r>
            <a:r>
              <a:rPr lang="en-US" u="sng" dirty="0" smtClean="0"/>
              <a:t> </a:t>
            </a:r>
            <a:r>
              <a:rPr lang="sr-Cyrl-RS" u="sng" dirty="0" smtClean="0"/>
              <a:t>сматра</a:t>
            </a:r>
            <a:r>
              <a:rPr lang="en-US" u="sng" dirty="0" smtClean="0"/>
              <a:t> </a:t>
            </a:r>
            <a:r>
              <a:rPr lang="sr-Cyrl-RS" u="sng" dirty="0" smtClean="0"/>
              <a:t>и</a:t>
            </a:r>
            <a:r>
              <a:rPr lang="en-US" u="sng" dirty="0" smtClean="0"/>
              <a:t> </a:t>
            </a:r>
            <a:r>
              <a:rPr lang="sr-Cyrl-RS" u="sng" dirty="0" smtClean="0"/>
              <a:t>пуштање</a:t>
            </a:r>
            <a:r>
              <a:rPr lang="en-US" u="sng" dirty="0" smtClean="0"/>
              <a:t> </a:t>
            </a:r>
            <a:r>
              <a:rPr lang="sr-Cyrl-RS" u="sng" dirty="0" smtClean="0"/>
              <a:t>програма</a:t>
            </a:r>
            <a:r>
              <a:rPr lang="en-US" u="sng" dirty="0" smtClean="0"/>
              <a:t> </a:t>
            </a:r>
            <a:r>
              <a:rPr lang="sr-Cyrl-RS" u="sng" dirty="0" smtClean="0"/>
              <a:t>у</a:t>
            </a:r>
            <a:r>
              <a:rPr lang="en-US" u="sng" dirty="0" smtClean="0"/>
              <a:t> </a:t>
            </a:r>
            <a:r>
              <a:rPr lang="sr-Cyrl-RS" u="sng" dirty="0" smtClean="0"/>
              <a:t>рад</a:t>
            </a:r>
            <a:r>
              <a:rPr lang="en-US" u="sng" dirty="0" smtClean="0"/>
              <a:t> </a:t>
            </a:r>
            <a:r>
              <a:rPr lang="sr-Cyrl-RS" u="sng" dirty="0" smtClean="0"/>
              <a:t>на</a:t>
            </a:r>
            <a:r>
              <a:rPr lang="en-US" u="sng" dirty="0" smtClean="0"/>
              <a:t> </a:t>
            </a:r>
            <a:r>
              <a:rPr lang="sr-Cyrl-RS" u="sng" dirty="0" smtClean="0"/>
              <a:t>рачунару</a:t>
            </a:r>
            <a:r>
              <a:rPr lang="sr-Cyrl-CS" u="sng" dirty="0" smtClean="0"/>
              <a:t>.</a:t>
            </a:r>
            <a:endParaRPr lang="en-US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Право</a:t>
            </a:r>
            <a:r>
              <a:rPr lang="sv-SE" dirty="0" smtClean="0"/>
              <a:t> </a:t>
            </a:r>
            <a:r>
              <a:rPr lang="sr-Cyrl-RS" i="1" u="sng" dirty="0" smtClean="0"/>
              <a:t>стављања</a:t>
            </a:r>
            <a:r>
              <a:rPr lang="sv-SE" i="1" u="sng" dirty="0" smtClean="0"/>
              <a:t> </a:t>
            </a:r>
            <a:r>
              <a:rPr lang="sr-Cyrl-RS" i="1" u="sng" dirty="0" smtClean="0"/>
              <a:t>примерака</a:t>
            </a:r>
            <a:r>
              <a:rPr lang="sv-SE" i="1" u="sng" dirty="0" smtClean="0"/>
              <a:t> </a:t>
            </a:r>
            <a:r>
              <a:rPr lang="sr-Cyrl-RS" i="1" u="sng" dirty="0" smtClean="0"/>
              <a:t>дела</a:t>
            </a:r>
            <a:r>
              <a:rPr lang="sv-SE" i="1" u="sng" dirty="0" smtClean="0"/>
              <a:t> </a:t>
            </a:r>
            <a:r>
              <a:rPr lang="sr-Cyrl-RS" i="1" u="sng" dirty="0" smtClean="0"/>
              <a:t>у</a:t>
            </a:r>
            <a:r>
              <a:rPr lang="sv-SE" i="1" u="sng" dirty="0" smtClean="0"/>
              <a:t> </a:t>
            </a:r>
            <a:r>
              <a:rPr lang="sr-Cyrl-RS" i="1" u="sng" dirty="0" smtClean="0"/>
              <a:t>промет:</a:t>
            </a:r>
            <a:endParaRPr lang="sr-Cyrl-CS" i="1" u="sng" dirty="0" smtClean="0"/>
          </a:p>
          <a:p>
            <a:pPr algn="just"/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искључиво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другоме</a:t>
            </a:r>
            <a:r>
              <a:rPr lang="en-US" dirty="0" smtClean="0"/>
              <a:t> </a:t>
            </a:r>
            <a:r>
              <a:rPr lang="sr-Cyrl-RS" dirty="0" smtClean="0"/>
              <a:t>забрани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дозволи</a:t>
            </a:r>
            <a:r>
              <a:rPr lang="en-US" dirty="0" smtClean="0"/>
              <a:t> </a:t>
            </a:r>
            <a:r>
              <a:rPr lang="sr-Cyrl-RS" dirty="0" smtClean="0"/>
              <a:t>стављање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промет</a:t>
            </a:r>
            <a:r>
              <a:rPr lang="en-US" dirty="0" smtClean="0"/>
              <a:t> </a:t>
            </a:r>
            <a:r>
              <a:rPr lang="sr-Cyrl-RS" dirty="0" smtClean="0"/>
              <a:t>оригинала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умножених</a:t>
            </a:r>
            <a:r>
              <a:rPr lang="en-US" dirty="0" smtClean="0"/>
              <a:t> </a:t>
            </a:r>
            <a:r>
              <a:rPr lang="sr-Cyrl-RS" dirty="0" smtClean="0"/>
              <a:t>примерака</a:t>
            </a:r>
            <a:r>
              <a:rPr lang="en-US" dirty="0" smtClean="0"/>
              <a:t> </a:t>
            </a:r>
            <a:r>
              <a:rPr lang="sr-Cyrl-RS" dirty="0" smtClean="0"/>
              <a:t>свог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продајом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другим</a:t>
            </a:r>
            <a:r>
              <a:rPr lang="en-US" dirty="0" smtClean="0"/>
              <a:t> </a:t>
            </a:r>
            <a:r>
              <a:rPr lang="sr-Cyrl-RS" dirty="0" smtClean="0"/>
              <a:t>начином</a:t>
            </a:r>
            <a:r>
              <a:rPr lang="en-US" dirty="0" smtClean="0"/>
              <a:t> </a:t>
            </a:r>
            <a:r>
              <a:rPr lang="sr-Cyrl-RS" dirty="0" smtClean="0"/>
              <a:t>преноса</a:t>
            </a:r>
            <a:r>
              <a:rPr lang="en-US" dirty="0" smtClean="0"/>
              <a:t> </a:t>
            </a:r>
            <a:r>
              <a:rPr lang="sr-Cyrl-RS" dirty="0" smtClean="0"/>
              <a:t>својине</a:t>
            </a:r>
            <a:r>
              <a:rPr lang="en-US" dirty="0" smtClean="0"/>
              <a:t>.</a:t>
            </a:r>
            <a:endParaRPr lang="sr-Cyrl-CS" dirty="0" smtClean="0"/>
          </a:p>
          <a:p>
            <a:pPr algn="just"/>
            <a:r>
              <a:rPr lang="sr-Cyrl-RS" dirty="0" smtClean="0"/>
              <a:t>Стављање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промет</a:t>
            </a:r>
            <a:r>
              <a:rPr lang="vi-VN" dirty="0" smtClean="0"/>
              <a:t> </a:t>
            </a:r>
            <a:r>
              <a:rPr lang="sr-Cyrl-RS" dirty="0" smtClean="0"/>
              <a:t>обухвата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 </a:t>
            </a:r>
            <a:r>
              <a:rPr lang="sr-Cyrl-RS" dirty="0" smtClean="0"/>
              <a:t>нуђење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ради</a:t>
            </a:r>
            <a:r>
              <a:rPr lang="vi-VN" dirty="0" smtClean="0"/>
              <a:t> </a:t>
            </a:r>
            <a:r>
              <a:rPr lang="sr-Cyrl-RS" dirty="0" smtClean="0"/>
              <a:t>стављања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промет</a:t>
            </a:r>
            <a:r>
              <a:rPr lang="vi-VN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 складиштење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ради</a:t>
            </a:r>
            <a:r>
              <a:rPr lang="vi-VN" dirty="0" smtClean="0"/>
              <a:t> </a:t>
            </a:r>
            <a:r>
              <a:rPr lang="sr-Cyrl-RS" dirty="0" smtClean="0"/>
              <a:t>стављања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промет</a:t>
            </a:r>
            <a:r>
              <a:rPr lang="vi-VN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 увоз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Права</a:t>
            </a:r>
            <a:r>
              <a:rPr lang="en-US" i="1" dirty="0" smtClean="0"/>
              <a:t> </a:t>
            </a:r>
            <a:r>
              <a:rPr lang="sr-Cyrl-RS" i="1" u="sng" dirty="0" smtClean="0"/>
              <a:t>аутора</a:t>
            </a:r>
            <a:r>
              <a:rPr lang="en-US" i="1" u="sng" dirty="0" smtClean="0"/>
              <a:t> </a:t>
            </a:r>
            <a:r>
              <a:rPr lang="sr-Cyrl-RS" i="1" u="sng" dirty="0" smtClean="0"/>
              <a:t>према</a:t>
            </a:r>
            <a:r>
              <a:rPr lang="en-US" i="1" u="sng" dirty="0" smtClean="0"/>
              <a:t> </a:t>
            </a:r>
            <a:r>
              <a:rPr lang="sr-Cyrl-RS" i="1" u="sng" dirty="0" smtClean="0"/>
              <a:t>власнику</a:t>
            </a:r>
            <a:r>
              <a:rPr lang="en-US" i="1" u="sng" dirty="0" smtClean="0"/>
              <a:t> </a:t>
            </a:r>
            <a:r>
              <a:rPr lang="sr-Cyrl-RS" i="1" u="sng" dirty="0" smtClean="0"/>
              <a:t>примерка</a:t>
            </a:r>
            <a:r>
              <a:rPr lang="en-US" i="1" u="sng" dirty="0" smtClean="0"/>
              <a:t> </a:t>
            </a:r>
            <a:r>
              <a:rPr lang="sr-Cyrl-RS" i="1" u="sng" dirty="0" smtClean="0"/>
              <a:t>ауторског</a:t>
            </a:r>
            <a:r>
              <a:rPr lang="en-US" i="1" u="sng" dirty="0" smtClean="0"/>
              <a:t> </a:t>
            </a:r>
            <a:r>
              <a:rPr lang="sr-Cyrl-RS" i="1" u="sng" dirty="0" smtClean="0"/>
              <a:t>дела</a:t>
            </a:r>
            <a:endParaRPr lang="sr-Cyrl-CS" i="1" u="sng" dirty="0" smtClean="0"/>
          </a:p>
          <a:p>
            <a:pPr algn="just"/>
            <a:r>
              <a:rPr lang="sr-Cyrl-RS" dirty="0" smtClean="0"/>
              <a:t>Право</a:t>
            </a:r>
            <a:r>
              <a:rPr lang="pt-BR" dirty="0" smtClean="0"/>
              <a:t> </a:t>
            </a:r>
            <a:r>
              <a:rPr lang="sr-Cyrl-RS" dirty="0" smtClean="0"/>
              <a:t>на</a:t>
            </a:r>
            <a:r>
              <a:rPr lang="pt-BR" dirty="0" smtClean="0"/>
              <a:t> </a:t>
            </a:r>
            <a:r>
              <a:rPr lang="sr-Cyrl-RS" dirty="0" smtClean="0"/>
              <a:t>приступ</a:t>
            </a:r>
            <a:r>
              <a:rPr lang="pt-BR" dirty="0" smtClean="0"/>
              <a:t> </a:t>
            </a:r>
            <a:r>
              <a:rPr lang="sr-Cyrl-RS" dirty="0" smtClean="0"/>
              <a:t>примерку</a:t>
            </a:r>
            <a:r>
              <a:rPr lang="pt-BR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власника</a:t>
            </a:r>
            <a:r>
              <a:rPr lang="en-US" dirty="0" smtClean="0"/>
              <a:t> </a:t>
            </a:r>
            <a:r>
              <a:rPr lang="sr-Cyrl-RS" dirty="0" smtClean="0"/>
              <a:t>примерка</a:t>
            </a:r>
            <a:r>
              <a:rPr lang="en-US" dirty="0" smtClean="0"/>
              <a:t> </a:t>
            </a:r>
            <a:r>
              <a:rPr lang="sr-Cyrl-RS" dirty="0" smtClean="0"/>
              <a:t>његовог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тражи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му</a:t>
            </a:r>
            <a:r>
              <a:rPr lang="en-US" dirty="0" smtClean="0"/>
              <a:t> </a:t>
            </a:r>
            <a:r>
              <a:rPr lang="sr-Cyrl-RS" dirty="0" smtClean="0"/>
              <a:t>омогући</a:t>
            </a:r>
            <a:r>
              <a:rPr lang="en-US" dirty="0" smtClean="0"/>
              <a:t> </a:t>
            </a:r>
            <a:r>
              <a:rPr lang="sr-Cyrl-RS" dirty="0" smtClean="0"/>
              <a:t>приступ</a:t>
            </a:r>
            <a:r>
              <a:rPr lang="en-US" dirty="0" smtClean="0"/>
              <a:t> </a:t>
            </a:r>
            <a:r>
              <a:rPr lang="sr-Cyrl-RS" dirty="0" smtClean="0"/>
              <a:t>том</a:t>
            </a:r>
            <a:r>
              <a:rPr lang="en-US" dirty="0" smtClean="0"/>
              <a:t> </a:t>
            </a:r>
            <a:r>
              <a:rPr lang="sr-Cyrl-RS" dirty="0" smtClean="0"/>
              <a:t>примерку</a:t>
            </a:r>
            <a:r>
              <a:rPr lang="en-US" dirty="0" smtClean="0"/>
              <a:t>,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неопходно</a:t>
            </a:r>
            <a:r>
              <a:rPr lang="en-US" dirty="0" smtClean="0"/>
              <a:t> </a:t>
            </a:r>
            <a:r>
              <a:rPr lang="sr-Cyrl-RS" dirty="0" smtClean="0"/>
              <a:t>ради</a:t>
            </a:r>
            <a:r>
              <a:rPr lang="en-US" dirty="0" smtClean="0"/>
              <a:t> </a:t>
            </a:r>
            <a:r>
              <a:rPr lang="sr-Cyrl-RS" dirty="0" smtClean="0"/>
              <a:t>умножавања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тиме</a:t>
            </a:r>
            <a:r>
              <a:rPr lang="en-US" dirty="0" smtClean="0"/>
              <a:t> </a:t>
            </a:r>
            <a:r>
              <a:rPr lang="sr-Cyrl-RS" dirty="0" smtClean="0"/>
              <a:t>битно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угрожавају</a:t>
            </a:r>
            <a:r>
              <a:rPr lang="en-US" dirty="0" smtClean="0"/>
              <a:t> </a:t>
            </a:r>
            <a:r>
              <a:rPr lang="sr-Cyrl-RS" dirty="0" smtClean="0"/>
              <a:t>оправдани</a:t>
            </a:r>
            <a:r>
              <a:rPr lang="en-US" dirty="0" smtClean="0"/>
              <a:t> </a:t>
            </a:r>
            <a:r>
              <a:rPr lang="sr-Cyrl-RS" dirty="0" smtClean="0"/>
              <a:t>интереси</a:t>
            </a:r>
            <a:r>
              <a:rPr lang="en-US" dirty="0" smtClean="0"/>
              <a:t> </a:t>
            </a:r>
            <a:r>
              <a:rPr lang="sr-Cyrl-RS" dirty="0" smtClean="0"/>
              <a:t>власника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лица</a:t>
            </a:r>
            <a:r>
              <a:rPr lang="en-US" dirty="0" smtClean="0"/>
              <a:t> </a:t>
            </a:r>
            <a:r>
              <a:rPr lang="sr-Cyrl-RS" dirty="0" smtClean="0"/>
              <a:t>које</a:t>
            </a:r>
            <a:r>
              <a:rPr lang="en-US" dirty="0" smtClean="0"/>
              <a:t> </a:t>
            </a:r>
            <a:r>
              <a:rPr lang="sr-Cyrl-RS" dirty="0" smtClean="0"/>
              <a:t>држи</a:t>
            </a:r>
            <a:r>
              <a:rPr lang="en-US" dirty="0" smtClean="0"/>
              <a:t> </a:t>
            </a:r>
            <a:r>
              <a:rPr lang="sr-Cyrl-RS" dirty="0" smtClean="0"/>
              <a:t>тај</a:t>
            </a:r>
            <a:r>
              <a:rPr lang="en-US" dirty="0" smtClean="0"/>
              <a:t> </a:t>
            </a:r>
            <a:r>
              <a:rPr lang="sr-Cyrl-RS" dirty="0" smtClean="0"/>
              <a:t>примерак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 </a:t>
            </a:r>
            <a:r>
              <a:rPr lang="sr-Cyrl-RS" dirty="0" smtClean="0"/>
              <a:t>Власник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 </a:t>
            </a:r>
            <a:r>
              <a:rPr lang="sr-Cyrl-RS" dirty="0" smtClean="0"/>
              <a:t>није</a:t>
            </a:r>
            <a:r>
              <a:rPr lang="pt-BR" dirty="0" smtClean="0"/>
              <a:t> </a:t>
            </a:r>
            <a:r>
              <a:rPr lang="sr-Cyrl-RS" dirty="0" smtClean="0"/>
              <a:t>дужан</a:t>
            </a:r>
            <a:r>
              <a:rPr lang="pt-BR" dirty="0" smtClean="0"/>
              <a:t> </a:t>
            </a:r>
            <a:r>
              <a:rPr lang="sr-Cyrl-RS" dirty="0" smtClean="0"/>
              <a:t>да</a:t>
            </a:r>
            <a:r>
              <a:rPr lang="pt-BR" dirty="0" smtClean="0"/>
              <a:t> </a:t>
            </a:r>
            <a:r>
              <a:rPr lang="sr-Cyrl-RS" dirty="0" smtClean="0"/>
              <a:t>аутору</a:t>
            </a:r>
            <a:r>
              <a:rPr lang="pt-BR" dirty="0" smtClean="0"/>
              <a:t> </a:t>
            </a:r>
            <a:r>
              <a:rPr lang="sr-Cyrl-RS" dirty="0" smtClean="0"/>
              <a:t>преда</a:t>
            </a:r>
            <a:r>
              <a:rPr lang="pt-BR" dirty="0" smtClean="0"/>
              <a:t> </a:t>
            </a:r>
            <a:r>
              <a:rPr lang="sr-Cyrl-RS" dirty="0" smtClean="0"/>
              <a:t>примерак</a:t>
            </a:r>
            <a:r>
              <a:rPr lang="pt-BR" dirty="0" smtClean="0"/>
              <a:t> </a:t>
            </a:r>
            <a:r>
              <a:rPr lang="sr-Cyrl-RS" dirty="0" smtClean="0"/>
              <a:t>дела</a:t>
            </a:r>
            <a:r>
              <a:rPr lang="sr-Cyrl-CS" dirty="0" smtClean="0"/>
              <a:t>.</a:t>
            </a:r>
            <a:endParaRPr lang="en-US" dirty="0" smtClean="0"/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CS" dirty="0" smtClean="0"/>
              <a:t>    </a:t>
            </a:r>
            <a:r>
              <a:rPr lang="sr-Cyrl-RS" dirty="0" smtClean="0"/>
              <a:t>Право</a:t>
            </a:r>
            <a:r>
              <a:rPr lang="pl-PL" dirty="0" smtClean="0"/>
              <a:t> </a:t>
            </a:r>
            <a:r>
              <a:rPr lang="sr-Cyrl-RS" i="1" u="sng" dirty="0" smtClean="0"/>
              <a:t>аутора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на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посебну</a:t>
            </a:r>
            <a:r>
              <a:rPr lang="pl-PL" i="1" u="sng" dirty="0" smtClean="0"/>
              <a:t> </a:t>
            </a:r>
            <a:r>
              <a:rPr lang="sr-Cyrl-RS" i="1" u="sng" dirty="0" smtClean="0"/>
              <a:t>накнаду</a:t>
            </a:r>
            <a:r>
              <a:rPr lang="sr-Cyrl-CS" i="1" u="sng" dirty="0" smtClean="0"/>
              <a:t>:</a:t>
            </a:r>
          </a:p>
          <a:p>
            <a:pPr algn="just"/>
            <a:r>
              <a:rPr lang="sr-Cyrl-RS" dirty="0" smtClean="0"/>
              <a:t>Када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ауторско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умножава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дозволе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sr-Cyrl-CS" dirty="0" smtClean="0"/>
              <a:t>, </a:t>
            </a:r>
            <a:r>
              <a:rPr lang="sr-Cyrl-RS" dirty="0" smtClean="0"/>
              <a:t>аутори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, </a:t>
            </a:r>
            <a:r>
              <a:rPr lang="sr-Cyrl-RS" dirty="0" smtClean="0"/>
              <a:t>с</a:t>
            </a:r>
            <a:r>
              <a:rPr lang="en-US" dirty="0" smtClean="0"/>
              <a:t> </a:t>
            </a:r>
            <a:r>
              <a:rPr lang="sr-Cyrl-RS" dirty="0" smtClean="0"/>
              <a:t>обзиром</a:t>
            </a:r>
            <a:r>
              <a:rPr lang="en-US" dirty="0" smtClean="0"/>
              <a:t> </a:t>
            </a:r>
            <a:r>
              <a:rPr lang="sr-Cyrl-CS" dirty="0" smtClean="0"/>
              <a:t> </a:t>
            </a:r>
            <a:r>
              <a:rPr lang="sr-Cyrl-RS" dirty="0" smtClean="0">
                <a:cs typeface="Calibri" pitchFamily="34" charset="0"/>
              </a:rPr>
              <a:t>на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њихову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природу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може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очекивати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да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ће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бити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умножаван</a:t>
            </a:r>
            <a:r>
              <a:rPr lang="vi-VN" dirty="0" smtClean="0">
                <a:cs typeface="Calibri" pitchFamily="34" charset="0"/>
              </a:rPr>
              <a:t>a </a:t>
            </a:r>
            <a:r>
              <a:rPr lang="sr-Cyrl-RS" dirty="0" smtClean="0">
                <a:cs typeface="Calibri" pitchFamily="34" charset="0"/>
              </a:rPr>
              <a:t>фотокопирањем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или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снимањем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носаче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звука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слике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или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текста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за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личне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некомерцијалне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потребе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физичких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лица</a:t>
            </a:r>
            <a:r>
              <a:rPr lang="vi-VN" dirty="0" smtClean="0">
                <a:cs typeface="Calibri" pitchFamily="34" charset="0"/>
              </a:rPr>
              <a:t> (</a:t>
            </a:r>
            <a:r>
              <a:rPr lang="sr-Cyrl-RS" dirty="0" smtClean="0">
                <a:cs typeface="Calibri" pitchFamily="34" charset="0"/>
              </a:rPr>
              <a:t>књижевна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музичка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филмска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дела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др</a:t>
            </a:r>
            <a:r>
              <a:rPr lang="vi-VN" dirty="0" smtClean="0">
                <a:cs typeface="Calibri" pitchFamily="34" charset="0"/>
              </a:rPr>
              <a:t>.) </a:t>
            </a:r>
            <a:r>
              <a:rPr lang="sr-Cyrl-RS" dirty="0" smtClean="0">
                <a:cs typeface="Calibri" pitchFamily="34" charset="0"/>
              </a:rPr>
              <a:t>имају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право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посебну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накнаду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од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увоза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односно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продаје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техничких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уређаја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празних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носача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звука</a:t>
            </a:r>
            <a:r>
              <a:rPr lang="vi-VN" dirty="0" smtClean="0">
                <a:cs typeface="Calibri" pitchFamily="34" charset="0"/>
              </a:rPr>
              <a:t>, </a:t>
            </a:r>
            <a:r>
              <a:rPr lang="sr-Cyrl-RS" dirty="0" smtClean="0">
                <a:cs typeface="Calibri" pitchFamily="34" charset="0"/>
              </a:rPr>
              <a:t>слике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текста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за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које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се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оправдано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може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претпоставити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да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ће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бити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коришћени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за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такво</a:t>
            </a:r>
            <a:r>
              <a:rPr lang="vi-VN" dirty="0" smtClean="0">
                <a:cs typeface="Calibri" pitchFamily="34" charset="0"/>
              </a:rPr>
              <a:t> </a:t>
            </a:r>
            <a:r>
              <a:rPr lang="sr-Cyrl-RS" dirty="0" smtClean="0">
                <a:cs typeface="Calibri" pitchFamily="34" charset="0"/>
              </a:rPr>
              <a:t>умножавање</a:t>
            </a:r>
            <a:r>
              <a:rPr lang="vi-VN" dirty="0" smtClean="0">
                <a:cs typeface="Calibri" pitchFamily="34" charset="0"/>
              </a:rPr>
              <a:t>.</a:t>
            </a:r>
            <a:endParaRPr lang="en-US" i="1" dirty="0"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pPr algn="just"/>
            <a:r>
              <a:rPr lang="sr-Cyrl-RS" dirty="0" smtClean="0"/>
              <a:t>Право</a:t>
            </a:r>
            <a:r>
              <a:rPr lang="pl-PL" dirty="0" smtClean="0"/>
              <a:t> </a:t>
            </a:r>
            <a:r>
              <a:rPr lang="sr-Cyrl-RS" i="1" u="sng" dirty="0" smtClean="0"/>
              <a:t>аутора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на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накнаду</a:t>
            </a:r>
            <a:r>
              <a:rPr lang="pl-PL" i="1" u="sng" dirty="0" smtClean="0"/>
              <a:t> </a:t>
            </a:r>
            <a:r>
              <a:rPr lang="sr-Cyrl-RS" i="1" u="sng" dirty="0" smtClean="0"/>
              <a:t>за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давање</a:t>
            </a:r>
            <a:r>
              <a:rPr lang="pl-PL" i="1" u="sng" dirty="0" smtClean="0"/>
              <a:t> </a:t>
            </a:r>
            <a:r>
              <a:rPr lang="sr-Cyrl-RS" i="1" u="sng" dirty="0" smtClean="0"/>
              <a:t>на</a:t>
            </a:r>
            <a:r>
              <a:rPr lang="pl-PL" i="1" u="sng" dirty="0" smtClean="0"/>
              <a:t> </a:t>
            </a:r>
            <a:r>
              <a:rPr lang="sr-Cyrl-RS" i="1" u="sng" dirty="0" smtClean="0"/>
              <a:t>послугу</a:t>
            </a:r>
            <a:r>
              <a:rPr lang="sr-Cyrl-CS" i="1" u="sng" dirty="0" smtClean="0"/>
              <a:t>:</a:t>
            </a:r>
          </a:p>
          <a:p>
            <a:pPr algn="just"/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случају</a:t>
            </a:r>
            <a:r>
              <a:rPr lang="en-US" dirty="0" smtClean="0"/>
              <a:t> </a:t>
            </a:r>
            <a:r>
              <a:rPr lang="sr-Cyrl-RS" dirty="0" smtClean="0"/>
              <a:t>давања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послугу</a:t>
            </a:r>
            <a:r>
              <a:rPr lang="en-US" dirty="0" smtClean="0"/>
              <a:t> </a:t>
            </a:r>
            <a:r>
              <a:rPr lang="sr-Cyrl-RS" dirty="0" smtClean="0"/>
              <a:t>оригинала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умножених</a:t>
            </a:r>
            <a:r>
              <a:rPr lang="en-US" dirty="0" smtClean="0"/>
              <a:t> </a:t>
            </a:r>
            <a:r>
              <a:rPr lang="sr-Cyrl-RS" dirty="0" smtClean="0"/>
              <a:t>примерака</a:t>
            </a:r>
            <a:r>
              <a:rPr lang="en-US" dirty="0" smtClean="0"/>
              <a:t> </a:t>
            </a:r>
            <a:r>
              <a:rPr lang="sr-Cyrl-RS" dirty="0" smtClean="0"/>
              <a:t>ауторских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стране</a:t>
            </a:r>
            <a:r>
              <a:rPr lang="en-US" dirty="0" smtClean="0"/>
              <a:t> </a:t>
            </a:r>
            <a:r>
              <a:rPr lang="sr-Cyrl-RS" dirty="0" smtClean="0"/>
              <a:t>јавних</a:t>
            </a:r>
            <a:r>
              <a:rPr lang="en-US" dirty="0" smtClean="0"/>
              <a:t> </a:t>
            </a:r>
            <a:r>
              <a:rPr lang="sr-Cyrl-RS" dirty="0" smtClean="0"/>
              <a:t>библиотека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других</a:t>
            </a:r>
            <a:r>
              <a:rPr lang="en-US" dirty="0" smtClean="0"/>
              <a:t> </a:t>
            </a:r>
            <a:r>
              <a:rPr lang="sr-Cyrl-RS" dirty="0" smtClean="0"/>
              <a:t>институција</a:t>
            </a:r>
            <a:r>
              <a:rPr lang="en-US" dirty="0" smtClean="0"/>
              <a:t> </a:t>
            </a:r>
            <a:r>
              <a:rPr lang="sr-Cyrl-RS" dirty="0" smtClean="0"/>
              <a:t>којима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делатност</a:t>
            </a:r>
            <a:r>
              <a:rPr lang="en-US" dirty="0" smtClean="0"/>
              <a:t>, </a:t>
            </a:r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има</a:t>
            </a:r>
            <a:r>
              <a:rPr lang="en-US" dirty="0" smtClean="0"/>
              <a:t> </a:t>
            </a:r>
            <a:r>
              <a:rPr lang="sr-Cyrl-RS" dirty="0" smtClean="0"/>
              <a:t>право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одговарајућу</a:t>
            </a:r>
            <a:r>
              <a:rPr lang="en-US" dirty="0" smtClean="0"/>
              <a:t> </a:t>
            </a:r>
            <a:r>
              <a:rPr lang="sr-Cyrl-RS" dirty="0" smtClean="0"/>
              <a:t>накнаду</a:t>
            </a:r>
            <a:r>
              <a:rPr lang="en-US" dirty="0" smtClean="0"/>
              <a:t>.</a:t>
            </a:r>
            <a:endParaRPr lang="sr-Cyrl-CS" dirty="0" smtClean="0"/>
          </a:p>
          <a:p>
            <a:pPr algn="just"/>
            <a:r>
              <a:rPr lang="sr-Cyrl-RS" dirty="0" smtClean="0"/>
              <a:t>Давање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послугу</a:t>
            </a:r>
            <a:r>
              <a:rPr lang="sr-Cyrl-C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давање</a:t>
            </a:r>
            <a:r>
              <a:rPr lang="en-US" dirty="0" smtClean="0"/>
              <a:t> </a:t>
            </a:r>
            <a:r>
              <a:rPr lang="sr-Cyrl-RS" dirty="0" smtClean="0"/>
              <a:t>оригинала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умножених</a:t>
            </a:r>
            <a:r>
              <a:rPr lang="en-US" dirty="0" smtClean="0"/>
              <a:t> </a:t>
            </a:r>
            <a:r>
              <a:rPr lang="sr-Cyrl-RS" dirty="0" smtClean="0"/>
              <a:t>примерака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коришћење</a:t>
            </a:r>
            <a:r>
              <a:rPr lang="en-US" dirty="0" smtClean="0"/>
              <a:t>,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временски</a:t>
            </a:r>
            <a:r>
              <a:rPr lang="en-US" dirty="0" smtClean="0"/>
              <a:t> </a:t>
            </a:r>
            <a:r>
              <a:rPr lang="sr-Cyrl-RS" dirty="0" smtClean="0"/>
              <a:t>ограниченом</a:t>
            </a:r>
            <a:r>
              <a:rPr lang="en-US" dirty="0" smtClean="0"/>
              <a:t> </a:t>
            </a:r>
            <a:r>
              <a:rPr lang="sr-Cyrl-RS" dirty="0" smtClean="0"/>
              <a:t>периоду</a:t>
            </a:r>
            <a:r>
              <a:rPr lang="en-US" dirty="0" smtClean="0"/>
              <a:t>,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остваривања</a:t>
            </a:r>
            <a:r>
              <a:rPr lang="en-US" dirty="0" smtClean="0"/>
              <a:t> </a:t>
            </a:r>
            <a:r>
              <a:rPr lang="sr-Cyrl-RS" dirty="0" smtClean="0"/>
              <a:t>непосредне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посредне</a:t>
            </a:r>
            <a:r>
              <a:rPr lang="en-US" dirty="0" smtClean="0"/>
              <a:t> </a:t>
            </a:r>
            <a:r>
              <a:rPr lang="sr-Cyrl-RS" dirty="0" smtClean="0"/>
              <a:t>имовинске</a:t>
            </a:r>
            <a:r>
              <a:rPr lang="en-US" dirty="0" smtClean="0"/>
              <a:t> </a:t>
            </a:r>
            <a:r>
              <a:rPr lang="sr-Cyrl-RS" dirty="0" smtClean="0"/>
              <a:t>користи</a:t>
            </a:r>
            <a:r>
              <a:rPr lang="en-US" dirty="0" smtClean="0"/>
              <a:t>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sr-Cyrl-RS" u="sng" dirty="0" smtClean="0"/>
              <a:t>Ово</a:t>
            </a:r>
            <a:r>
              <a:rPr lang="en-US" u="sng" dirty="0" smtClean="0"/>
              <a:t> </a:t>
            </a:r>
            <a:r>
              <a:rPr lang="sr-Cyrl-RS" u="sng" dirty="0" smtClean="0"/>
              <a:t>право</a:t>
            </a:r>
            <a:r>
              <a:rPr lang="en-US" u="sng" dirty="0" smtClean="0"/>
              <a:t> </a:t>
            </a:r>
            <a:r>
              <a:rPr lang="sr-Cyrl-RS" u="sng" dirty="0" smtClean="0"/>
              <a:t>се</a:t>
            </a:r>
            <a:r>
              <a:rPr lang="en-US" u="sng" dirty="0" smtClean="0"/>
              <a:t> </a:t>
            </a:r>
            <a:r>
              <a:rPr lang="sr-Cyrl-RS" u="sng" dirty="0" smtClean="0"/>
              <a:t>НЕ</a:t>
            </a:r>
            <a:r>
              <a:rPr lang="en-US" u="sng" dirty="0" smtClean="0"/>
              <a:t> </a:t>
            </a:r>
            <a:r>
              <a:rPr lang="sr-Cyrl-RS" u="sng" dirty="0" smtClean="0"/>
              <a:t>примењују</a:t>
            </a:r>
            <a:r>
              <a:rPr lang="vi-VN" u="sng" dirty="0" smtClean="0"/>
              <a:t> </a:t>
            </a:r>
            <a:r>
              <a:rPr lang="sr-Cyrl-RS" dirty="0" smtClean="0"/>
              <a:t>приликом</a:t>
            </a:r>
            <a:r>
              <a:rPr lang="vi-VN" dirty="0" smtClean="0"/>
              <a:t> </a:t>
            </a:r>
            <a:r>
              <a:rPr lang="sr-Cyrl-RS" dirty="0" smtClean="0"/>
              <a:t>давања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послугу</a:t>
            </a:r>
            <a:r>
              <a:rPr lang="vi-VN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оригинала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умножених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библиотечког</a:t>
            </a:r>
            <a:r>
              <a:rPr lang="vi-VN" dirty="0" smtClean="0"/>
              <a:t> </a:t>
            </a:r>
            <a:r>
              <a:rPr lang="sr-Cyrl-RS" dirty="0" smtClean="0"/>
              <a:t>материјала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националним</a:t>
            </a:r>
            <a:r>
              <a:rPr lang="vi-VN" dirty="0" smtClean="0"/>
              <a:t> </a:t>
            </a:r>
            <a:r>
              <a:rPr lang="sr-Cyrl-RS" dirty="0" smtClean="0"/>
              <a:t>библиотекама</a:t>
            </a:r>
            <a:r>
              <a:rPr lang="vi-VN" dirty="0" smtClean="0"/>
              <a:t>, </a:t>
            </a:r>
            <a:r>
              <a:rPr lang="sr-Cyrl-RS" dirty="0" smtClean="0"/>
              <a:t>библиотекама</a:t>
            </a:r>
            <a:r>
              <a:rPr lang="vi-VN" dirty="0" smtClean="0"/>
              <a:t> </a:t>
            </a:r>
            <a:r>
              <a:rPr lang="sr-Cyrl-RS" dirty="0" smtClean="0"/>
              <a:t>јавних</a:t>
            </a:r>
            <a:r>
              <a:rPr lang="vi-VN" dirty="0" smtClean="0"/>
              <a:t> </a:t>
            </a:r>
            <a:r>
              <a:rPr lang="sr-Cyrl-RS" dirty="0" smtClean="0"/>
              <a:t>образовних</a:t>
            </a:r>
            <a:r>
              <a:rPr lang="vi-VN" dirty="0" smtClean="0"/>
              <a:t> </a:t>
            </a:r>
            <a:r>
              <a:rPr lang="sr-Cyrl-RS" dirty="0" smtClean="0"/>
              <a:t>институција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јавним</a:t>
            </a:r>
            <a:r>
              <a:rPr lang="vi-VN" dirty="0" smtClean="0"/>
              <a:t> </a:t>
            </a:r>
            <a:r>
              <a:rPr lang="sr-Cyrl-RS" dirty="0" smtClean="0"/>
              <a:t>специјализованим</a:t>
            </a:r>
            <a:r>
              <a:rPr lang="vi-VN" dirty="0" smtClean="0"/>
              <a:t> </a:t>
            </a:r>
            <a:r>
              <a:rPr lang="sr-Cyrl-RS" dirty="0" smtClean="0"/>
              <a:t>библиотекама</a:t>
            </a:r>
            <a:r>
              <a:rPr lang="vi-VN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оригинала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умножених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примењених</a:t>
            </a:r>
            <a:r>
              <a:rPr lang="vi-VN" dirty="0" smtClean="0"/>
              <a:t> </a:t>
            </a:r>
            <a:r>
              <a:rPr lang="sr-Cyrl-RS" dirty="0" smtClean="0"/>
              <a:t>уметности</a:t>
            </a:r>
            <a:r>
              <a:rPr lang="vi-VN" dirty="0" smtClean="0"/>
              <a:t>, </a:t>
            </a:r>
            <a:r>
              <a:rPr lang="sr-Cyrl-RS" dirty="0" smtClean="0"/>
              <a:t>односно</a:t>
            </a:r>
            <a:r>
              <a:rPr lang="vi-VN" dirty="0" smtClean="0"/>
              <a:t> </a:t>
            </a:r>
            <a:r>
              <a:rPr lang="sr-Cyrl-RS" dirty="0" smtClean="0"/>
              <a:t>индустријског</a:t>
            </a:r>
            <a:r>
              <a:rPr lang="vi-VN" dirty="0" smtClean="0"/>
              <a:t> </a:t>
            </a:r>
            <a:r>
              <a:rPr lang="sr-Cyrl-RS" dirty="0" smtClean="0"/>
              <a:t>дизајна</a:t>
            </a:r>
            <a:r>
              <a:rPr lang="vi-VN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грађевина</a:t>
            </a:r>
            <a:r>
              <a:rPr lang="vi-VN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оригинала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умножених</a:t>
            </a:r>
            <a:r>
              <a:rPr lang="vi-VN" dirty="0" smtClean="0"/>
              <a:t> </a:t>
            </a:r>
            <a:r>
              <a:rPr lang="sr-Cyrl-RS" dirty="0" smtClean="0"/>
              <a:t>примерака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која</a:t>
            </a:r>
            <a:r>
              <a:rPr lang="vi-VN" dirty="0" smtClean="0"/>
              <a:t> </a:t>
            </a:r>
            <a:r>
              <a:rPr lang="sr-Cyrl-RS" dirty="0" smtClean="0"/>
              <a:t>међусобно</a:t>
            </a:r>
            <a:r>
              <a:rPr lang="vi-VN" dirty="0" smtClean="0"/>
              <a:t> </a:t>
            </a:r>
            <a:r>
              <a:rPr lang="sr-Cyrl-RS" dirty="0" smtClean="0"/>
              <a:t>позајмљују</a:t>
            </a:r>
            <a:r>
              <a:rPr lang="vi-VN" dirty="0" smtClean="0"/>
              <a:t> </a:t>
            </a:r>
            <a:r>
              <a:rPr lang="sr-Cyrl-RS" dirty="0" smtClean="0"/>
              <a:t>институције</a:t>
            </a:r>
            <a:r>
              <a:rPr lang="vi-VN" dirty="0" smtClean="0"/>
              <a:t> </a:t>
            </a:r>
            <a:r>
              <a:rPr lang="sr-Cyrl-RS" dirty="0" smtClean="0"/>
              <a:t>из</a:t>
            </a:r>
            <a:r>
              <a:rPr lang="vi-VN" dirty="0" smtClean="0"/>
              <a:t> </a:t>
            </a:r>
            <a:r>
              <a:rPr lang="sr-Cyrl-RS" dirty="0" smtClean="0"/>
              <a:t>става</a:t>
            </a:r>
            <a:r>
              <a:rPr lang="vi-VN" dirty="0" smtClean="0"/>
              <a:t> 1. </a:t>
            </a:r>
            <a:r>
              <a:rPr lang="sr-Cyrl-RS" dirty="0" smtClean="0"/>
              <a:t>овог</a:t>
            </a:r>
            <a:r>
              <a:rPr lang="vi-VN" dirty="0" smtClean="0"/>
              <a:t> </a:t>
            </a:r>
            <a:r>
              <a:rPr lang="sr-Cyrl-RS" dirty="0" smtClean="0"/>
              <a:t>члана</a:t>
            </a:r>
            <a:r>
              <a:rPr lang="vi-VN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sr-Cyrl-RS" u="sng" dirty="0" smtClean="0"/>
              <a:t>Ограничења</a:t>
            </a:r>
            <a:r>
              <a:rPr lang="en-US" u="sng" dirty="0" smtClean="0"/>
              <a:t> </a:t>
            </a:r>
            <a:r>
              <a:rPr lang="sr-Cyrl-RS" u="sng" dirty="0" smtClean="0"/>
              <a:t>ауторског</a:t>
            </a:r>
            <a:r>
              <a:rPr lang="en-US" u="sng" dirty="0" smtClean="0"/>
              <a:t> </a:t>
            </a:r>
            <a:r>
              <a:rPr lang="sr-Cyrl-RS" u="sng" dirty="0" smtClean="0"/>
              <a:t>права</a:t>
            </a:r>
            <a:endParaRPr lang="en-US" u="sng" dirty="0" smtClean="0"/>
          </a:p>
          <a:p>
            <a:pPr algn="just"/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случајевима</a:t>
            </a:r>
            <a:r>
              <a:rPr lang="en-US" dirty="0" smtClean="0"/>
              <a:t> </a:t>
            </a:r>
            <a:r>
              <a:rPr lang="sr-Cyrl-RS" dirty="0" smtClean="0"/>
              <a:t>искоришћавања</a:t>
            </a:r>
            <a:r>
              <a:rPr lang="en-US" dirty="0" smtClean="0"/>
              <a:t> </a:t>
            </a:r>
            <a:r>
              <a:rPr lang="sr-Cyrl-RS" dirty="0" smtClean="0"/>
              <a:t>ауторског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морају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навести</a:t>
            </a:r>
            <a:r>
              <a:rPr lang="en-US" dirty="0" smtClean="0"/>
              <a:t> </a:t>
            </a:r>
            <a:r>
              <a:rPr lang="sr-Cyrl-RS" dirty="0" smtClean="0"/>
              <a:t>име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извор</a:t>
            </a:r>
            <a:r>
              <a:rPr lang="en-US" dirty="0" smtClean="0"/>
              <a:t> </a:t>
            </a:r>
            <a:r>
              <a:rPr lang="sr-Cyrl-RS" dirty="0" smtClean="0"/>
              <a:t>из</a:t>
            </a:r>
            <a:r>
              <a:rPr lang="en-US" dirty="0" smtClean="0"/>
              <a:t> </a:t>
            </a:r>
            <a:r>
              <a:rPr lang="sr-Cyrl-RS" dirty="0" smtClean="0"/>
              <a:t>кога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преузето</a:t>
            </a:r>
            <a:r>
              <a:rPr lang="en-US" dirty="0" smtClean="0"/>
              <a:t> (</a:t>
            </a:r>
            <a:r>
              <a:rPr lang="sr-Cyrl-RS" dirty="0" smtClean="0"/>
              <a:t>издавач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година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место</a:t>
            </a:r>
            <a:r>
              <a:rPr lang="en-US" dirty="0" smtClean="0"/>
              <a:t> </a:t>
            </a:r>
            <a:r>
              <a:rPr lang="sr-Cyrl-RS" dirty="0" smtClean="0"/>
              <a:t>издања</a:t>
            </a:r>
            <a:r>
              <a:rPr lang="en-US" dirty="0" smtClean="0"/>
              <a:t>, </a:t>
            </a:r>
            <a:r>
              <a:rPr lang="sr-Cyrl-RS" dirty="0" smtClean="0"/>
              <a:t>часопис</a:t>
            </a:r>
            <a:r>
              <a:rPr lang="en-US" dirty="0" smtClean="0"/>
              <a:t>, </a:t>
            </a:r>
            <a:r>
              <a:rPr lang="sr-Cyrl-RS" dirty="0" smtClean="0"/>
              <a:t>новина</a:t>
            </a:r>
            <a:r>
              <a:rPr lang="en-US" dirty="0" smtClean="0"/>
              <a:t>, </a:t>
            </a:r>
            <a:r>
              <a:rPr lang="sr-Cyrl-RS" dirty="0" smtClean="0"/>
              <a:t>телевизијска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радио</a:t>
            </a:r>
            <a:r>
              <a:rPr lang="en-US" dirty="0" smtClean="0"/>
              <a:t> </a:t>
            </a:r>
            <a:r>
              <a:rPr lang="sr-Cyrl-RS" dirty="0" smtClean="0"/>
              <a:t>станица</a:t>
            </a:r>
            <a:r>
              <a:rPr lang="en-US" dirty="0" smtClean="0"/>
              <a:t> </a:t>
            </a:r>
            <a:r>
              <a:rPr lang="sr-Cyrl-RS" dirty="0" smtClean="0"/>
              <a:t>где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одломак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изворно</a:t>
            </a:r>
            <a:r>
              <a:rPr lang="en-US" dirty="0" smtClean="0"/>
              <a:t> </a:t>
            </a:r>
            <a:r>
              <a:rPr lang="sr-Cyrl-RS" dirty="0" smtClean="0"/>
              <a:t>објављен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непосредно</a:t>
            </a:r>
            <a:r>
              <a:rPr lang="en-US" dirty="0" smtClean="0"/>
              <a:t> </a:t>
            </a:r>
            <a:r>
              <a:rPr lang="sr-Cyrl-RS" dirty="0" smtClean="0"/>
              <a:t>преузет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сл</a:t>
            </a:r>
            <a:r>
              <a:rPr lang="en-US" dirty="0" smtClean="0"/>
              <a:t>.).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sr-Cyrl-CS" b="1" dirty="0" smtClean="0"/>
              <a:t>РАЗВОЈ ПРАВА У ОБЛАСТИ КЊИГЕ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/>
          </a:bodyPr>
          <a:lstStyle/>
          <a:p>
            <a:pPr algn="just"/>
            <a:r>
              <a:rPr lang="sr-Cyrl-CS" sz="2800" dirty="0" smtClean="0"/>
              <a:t>Развој права у области књиге почиње са стварањем књиге као духовног и материјалног добра</a:t>
            </a:r>
          </a:p>
          <a:p>
            <a:pPr algn="just"/>
            <a:r>
              <a:rPr lang="sr-Cyrl-CS" sz="2800" dirty="0" smtClean="0"/>
              <a:t>Кодификација правних норми у области књиге  је повезање и уређивање односа  између свих чинилаца који учествују у процесу стварања и коришћења књиге : </a:t>
            </a:r>
          </a:p>
          <a:p>
            <a:pPr algn="just">
              <a:buNone/>
            </a:pPr>
            <a:r>
              <a:rPr lang="sr-Cyrl-CS" sz="2800" dirty="0" smtClean="0"/>
              <a:t>    </a:t>
            </a:r>
            <a:r>
              <a:rPr lang="sr-Cyrl-CS" sz="2800" u="sng" dirty="0" smtClean="0"/>
              <a:t>аутора, издавача, штампара, књижара, библиотеке и читалаца.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Autofit/>
          </a:bodyPr>
          <a:lstStyle/>
          <a:p>
            <a:pPr algn="just"/>
            <a:r>
              <a:rPr lang="sr-Cyrl-RS" sz="2400" u="sng" dirty="0" smtClean="0">
                <a:cs typeface="Times New Roman" pitchFamily="18" charset="0"/>
              </a:rPr>
              <a:t>Дозвољено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је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оквиру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извештавања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јавности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путем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штампе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радија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телевизије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других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медија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текућим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догађајима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обиму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који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одговара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сврси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начину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извештавања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текућем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догађају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u="sng" dirty="0" smtClean="0">
                <a:cs typeface="Times New Roman" pitchFamily="18" charset="0"/>
              </a:rPr>
              <a:t>без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дозволе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аутора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и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без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плаћања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ауторске</a:t>
            </a:r>
            <a:r>
              <a:rPr lang="vi-VN" sz="2400" u="sng" dirty="0" smtClean="0">
                <a:cs typeface="Times New Roman" pitchFamily="18" charset="0"/>
              </a:rPr>
              <a:t> </a:t>
            </a:r>
            <a:r>
              <a:rPr lang="sr-Cyrl-RS" sz="2400" u="sng" dirty="0" smtClean="0">
                <a:cs typeface="Times New Roman" pitchFamily="18" charset="0"/>
              </a:rPr>
              <a:t>накнаде</a:t>
            </a:r>
            <a:r>
              <a:rPr lang="vi-VN" sz="2400" u="sng" dirty="0" smtClean="0"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400" dirty="0" smtClean="0">
                <a:cs typeface="Times New Roman" pitchFamily="18" charset="0"/>
              </a:rPr>
              <a:t>умножавање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примерака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објављених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дела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која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појављују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као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саставни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део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текућег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догађаја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коме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јавност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извештава</a:t>
            </a:r>
            <a:r>
              <a:rPr lang="vi-VN" sz="2400" dirty="0" smtClean="0"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400" dirty="0" smtClean="0">
                <a:cs typeface="Times New Roman" pitchFamily="18" charset="0"/>
              </a:rPr>
              <a:t>припремање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умножавање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кратких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извода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или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сажетака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новинских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других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сличних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чланака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прегледима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штампе</a:t>
            </a:r>
            <a:r>
              <a:rPr lang="vi-VN" sz="2400" dirty="0" smtClean="0"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400" dirty="0" smtClean="0">
                <a:cs typeface="Times New Roman" pitchFamily="18" charset="0"/>
              </a:rPr>
              <a:t>умножавање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политичких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верских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других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говора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одржаних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на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јавним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скуповима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државним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органима</a:t>
            </a:r>
            <a:r>
              <a:rPr lang="vi-VN" sz="2400" dirty="0" smtClean="0">
                <a:cs typeface="Times New Roman" pitchFamily="18" charset="0"/>
              </a:rPr>
              <a:t>, </a:t>
            </a:r>
            <a:r>
              <a:rPr lang="sr-Cyrl-RS" sz="2400" dirty="0" smtClean="0">
                <a:cs typeface="Times New Roman" pitchFamily="18" charset="0"/>
              </a:rPr>
              <a:t>верским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установама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или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приликом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државних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или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верских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свечаности</a:t>
            </a:r>
            <a:r>
              <a:rPr lang="vi-VN" sz="2400" dirty="0" smtClean="0"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2400" dirty="0" smtClean="0">
                <a:cs typeface="Times New Roman" pitchFamily="18" charset="0"/>
              </a:rPr>
              <a:t>слободно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коришћење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дневних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информација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вести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које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имају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природу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новинског</a:t>
            </a:r>
            <a:r>
              <a:rPr lang="vi-VN" sz="2400" dirty="0" smtClean="0">
                <a:cs typeface="Times New Roman" pitchFamily="18" charset="0"/>
              </a:rPr>
              <a:t> </a:t>
            </a:r>
            <a:r>
              <a:rPr lang="sr-Cyrl-RS" sz="2400" dirty="0" smtClean="0">
                <a:cs typeface="Times New Roman" pitchFamily="18" charset="0"/>
              </a:rPr>
              <a:t>извештаја</a:t>
            </a:r>
            <a:r>
              <a:rPr lang="vi-VN" sz="2400" dirty="0" smtClean="0"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5943600"/>
          </a:xfrm>
        </p:spPr>
        <p:txBody>
          <a:bodyPr>
            <a:normAutofit fontScale="92500"/>
          </a:bodyPr>
          <a:lstStyle/>
          <a:p>
            <a:pPr algn="just"/>
            <a:r>
              <a:rPr lang="sr-Cyrl-RS" u="sng" dirty="0" smtClean="0"/>
              <a:t>Дозвољено</a:t>
            </a:r>
            <a:r>
              <a:rPr lang="en-US" u="sng" dirty="0" smtClean="0"/>
              <a:t> </a:t>
            </a:r>
            <a:r>
              <a:rPr lang="sr-Cyrl-RS" u="sng" dirty="0" smtClean="0"/>
              <a:t>је</a:t>
            </a:r>
            <a:r>
              <a:rPr lang="en-US" u="sng" dirty="0" smtClean="0"/>
              <a:t> </a:t>
            </a:r>
            <a:r>
              <a:rPr lang="sr-Cyrl-RS" u="sng" dirty="0" smtClean="0"/>
              <a:t>без</a:t>
            </a:r>
            <a:r>
              <a:rPr lang="en-US" u="sng" dirty="0" smtClean="0"/>
              <a:t> </a:t>
            </a:r>
            <a:r>
              <a:rPr lang="sr-Cyrl-RS" u="sng" dirty="0" smtClean="0"/>
              <a:t>дозволе</a:t>
            </a:r>
            <a:r>
              <a:rPr lang="en-US" u="sng" dirty="0" smtClean="0"/>
              <a:t> </a:t>
            </a:r>
            <a:r>
              <a:rPr lang="sr-Cyrl-RS" u="sng" dirty="0" smtClean="0"/>
              <a:t>аутора</a:t>
            </a:r>
            <a:r>
              <a:rPr lang="en-US" u="sng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плаћања</a:t>
            </a:r>
            <a:r>
              <a:rPr lang="en-US" dirty="0" smtClean="0"/>
              <a:t> </a:t>
            </a:r>
            <a:r>
              <a:rPr lang="sr-Cyrl-RS" dirty="0" smtClean="0"/>
              <a:t>ауторске</a:t>
            </a:r>
            <a:r>
              <a:rPr lang="en-US" dirty="0" smtClean="0"/>
              <a:t> </a:t>
            </a:r>
            <a:r>
              <a:rPr lang="sr-Cyrl-RS" dirty="0" smtClean="0"/>
              <a:t>накнаде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sr-Cyrl-RS" dirty="0" smtClean="0"/>
              <a:t>умножавање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од</a:t>
            </a:r>
            <a:r>
              <a:rPr lang="en-US" dirty="0" smtClean="0"/>
              <a:t> </a:t>
            </a:r>
            <a:r>
              <a:rPr lang="sr-Cyrl-RS" dirty="0" smtClean="0"/>
              <a:t>стране</a:t>
            </a:r>
            <a:r>
              <a:rPr lang="en-US" dirty="0" smtClean="0"/>
              <a:t> </a:t>
            </a:r>
            <a:r>
              <a:rPr lang="sr-Cyrl-RS" u="sng" dirty="0" smtClean="0"/>
              <a:t>јавних</a:t>
            </a:r>
            <a:r>
              <a:rPr lang="en-US" u="sng" dirty="0" smtClean="0"/>
              <a:t> </a:t>
            </a:r>
            <a:r>
              <a:rPr lang="sr-Cyrl-RS" u="sng" dirty="0" smtClean="0"/>
              <a:t>библиотека</a:t>
            </a:r>
            <a:r>
              <a:rPr lang="en-US" u="sng" dirty="0" smtClean="0"/>
              <a:t>, </a:t>
            </a:r>
            <a:r>
              <a:rPr lang="sr-Cyrl-RS" u="sng" dirty="0" smtClean="0"/>
              <a:t>образовних</a:t>
            </a:r>
            <a:r>
              <a:rPr lang="en-US" u="sng" dirty="0" smtClean="0"/>
              <a:t> </a:t>
            </a:r>
            <a:r>
              <a:rPr lang="sr-Cyrl-RS" u="sng" dirty="0" smtClean="0"/>
              <a:t>установа</a:t>
            </a:r>
            <a:r>
              <a:rPr lang="en-US" u="sng" dirty="0" smtClean="0"/>
              <a:t>, </a:t>
            </a:r>
            <a:r>
              <a:rPr lang="sr-Cyrl-RS" u="sng" dirty="0" smtClean="0"/>
              <a:t>музеја</a:t>
            </a:r>
            <a:r>
              <a:rPr lang="en-US" u="sng" dirty="0" smtClean="0"/>
              <a:t> </a:t>
            </a:r>
            <a:r>
              <a:rPr lang="sr-Cyrl-RS" u="sng" dirty="0" smtClean="0"/>
              <a:t>и</a:t>
            </a:r>
            <a:r>
              <a:rPr lang="en-US" u="sng" dirty="0" smtClean="0"/>
              <a:t> </a:t>
            </a:r>
            <a:r>
              <a:rPr lang="sr-Cyrl-RS" u="sng" dirty="0" smtClean="0"/>
              <a:t>архива</a:t>
            </a:r>
            <a:r>
              <a:rPr lang="en-US" u="sng" dirty="0" smtClean="0"/>
              <a:t>, </a:t>
            </a:r>
            <a:r>
              <a:rPr lang="sr-Cyrl-RS" u="sng" dirty="0" smtClean="0"/>
              <a:t>само</a:t>
            </a:r>
            <a:r>
              <a:rPr lang="en-US" u="sng" dirty="0" smtClean="0"/>
              <a:t> </a:t>
            </a:r>
            <a:r>
              <a:rPr lang="sr-Cyrl-RS" u="sng" dirty="0" smtClean="0"/>
              <a:t>за</a:t>
            </a:r>
            <a:r>
              <a:rPr lang="en-US" u="sng" dirty="0" smtClean="0"/>
              <a:t> </a:t>
            </a:r>
            <a:r>
              <a:rPr lang="sr-Cyrl-RS" u="sng" dirty="0" smtClean="0"/>
              <a:t>сопствене</a:t>
            </a:r>
            <a:r>
              <a:rPr lang="en-US" u="sng" dirty="0" smtClean="0"/>
              <a:t> </a:t>
            </a:r>
            <a:r>
              <a:rPr lang="sr-Cyrl-RS" u="sng" dirty="0" smtClean="0"/>
              <a:t>архивске</a:t>
            </a:r>
            <a:r>
              <a:rPr lang="en-US" u="sng" dirty="0" smtClean="0"/>
              <a:t> </a:t>
            </a:r>
            <a:r>
              <a:rPr lang="sr-Cyrl-RS" u="sng" dirty="0" smtClean="0"/>
              <a:t>потребе</a:t>
            </a:r>
            <a:r>
              <a:rPr lang="en-US" u="sng" dirty="0" smtClean="0"/>
              <a:t>,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умножава</a:t>
            </a:r>
            <a:r>
              <a:rPr lang="en-US" dirty="0" smtClean="0"/>
              <a:t> </a:t>
            </a:r>
            <a:r>
              <a:rPr lang="sr-Cyrl-RS" dirty="0" smtClean="0"/>
              <a:t>из</a:t>
            </a:r>
            <a:r>
              <a:rPr lang="en-US" dirty="0" smtClean="0"/>
              <a:t> </a:t>
            </a:r>
            <a:r>
              <a:rPr lang="sr-Cyrl-RS" dirty="0" smtClean="0"/>
              <a:t>сопственог</a:t>
            </a:r>
            <a:r>
              <a:rPr lang="en-US" dirty="0" smtClean="0"/>
              <a:t> </a:t>
            </a:r>
            <a:r>
              <a:rPr lang="sr-Cyrl-RS" dirty="0" smtClean="0"/>
              <a:t>примерка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таквим</a:t>
            </a:r>
            <a:r>
              <a:rPr lang="en-US" dirty="0" smtClean="0"/>
              <a:t> </a:t>
            </a:r>
            <a:r>
              <a:rPr lang="sr-Cyrl-RS" dirty="0" smtClean="0"/>
              <a:t>умножавањем</a:t>
            </a:r>
            <a:r>
              <a:rPr lang="en-US" dirty="0" smtClean="0"/>
              <a:t> </a:t>
            </a:r>
            <a:r>
              <a:rPr lang="sr-Cyrl-RS" dirty="0" smtClean="0"/>
              <a:t>ове</a:t>
            </a:r>
            <a:r>
              <a:rPr lang="en-US" dirty="0" smtClean="0"/>
              <a:t> </a:t>
            </a:r>
            <a:r>
              <a:rPr lang="sr-Cyrl-RS" dirty="0" smtClean="0"/>
              <a:t>институције</a:t>
            </a:r>
            <a:r>
              <a:rPr lang="en-US" dirty="0" smtClean="0"/>
              <a:t> </a:t>
            </a:r>
            <a:r>
              <a:rPr lang="sr-Cyrl-RS" dirty="0" smtClean="0"/>
              <a:t>немају</a:t>
            </a:r>
            <a:r>
              <a:rPr lang="en-US" dirty="0" smtClean="0"/>
              <a:t> </a:t>
            </a:r>
            <a:r>
              <a:rPr lang="sr-Cyrl-RS" dirty="0" smtClean="0"/>
              <a:t>намеру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остваре</a:t>
            </a:r>
            <a:r>
              <a:rPr lang="en-US" dirty="0" smtClean="0"/>
              <a:t> </a:t>
            </a:r>
            <a:r>
              <a:rPr lang="sr-Cyrl-RS" dirty="0" smtClean="0"/>
              <a:t>непосредну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посредну</a:t>
            </a:r>
            <a:r>
              <a:rPr lang="en-US" dirty="0" smtClean="0"/>
              <a:t> </a:t>
            </a:r>
            <a:r>
              <a:rPr lang="sr-Cyrl-RS" dirty="0" smtClean="0"/>
              <a:t>имовинску</a:t>
            </a:r>
            <a:r>
              <a:rPr lang="en-US" dirty="0" smtClean="0"/>
              <a:t> </a:t>
            </a:r>
            <a:r>
              <a:rPr lang="sr-Cyrl-RS" dirty="0" smtClean="0"/>
              <a:t>корист</a:t>
            </a:r>
            <a:r>
              <a:rPr lang="en-US" dirty="0" smtClean="0"/>
              <a:t>,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умножавање</a:t>
            </a:r>
            <a:r>
              <a:rPr lang="en-US" dirty="0" smtClean="0"/>
              <a:t> </a:t>
            </a:r>
            <a:r>
              <a:rPr lang="sr-Cyrl-RS" dirty="0" smtClean="0"/>
              <a:t>писаних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обиму</a:t>
            </a:r>
            <a:r>
              <a:rPr lang="en-US" dirty="0" smtClean="0"/>
              <a:t> </a:t>
            </a:r>
            <a:r>
              <a:rPr lang="sr-Cyrl-RS" dirty="0" smtClean="0"/>
              <a:t>целе</a:t>
            </a:r>
            <a:r>
              <a:rPr lang="en-US" dirty="0" smtClean="0"/>
              <a:t> </a:t>
            </a:r>
            <a:r>
              <a:rPr lang="sr-Cyrl-RS" dirty="0" smtClean="0"/>
              <a:t>књиге</a:t>
            </a:r>
            <a:r>
              <a:rPr lang="en-US" dirty="0" smtClean="0"/>
              <a:t>, </a:t>
            </a:r>
            <a:r>
              <a:rPr lang="sr-Cyrl-RS" dirty="0" smtClean="0"/>
              <a:t>осим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примерци</a:t>
            </a:r>
            <a:r>
              <a:rPr lang="en-US" dirty="0" smtClean="0"/>
              <a:t> 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sr-Cyrl-RS" dirty="0" smtClean="0"/>
              <a:t>књиге</a:t>
            </a:r>
            <a:r>
              <a:rPr lang="en-US" dirty="0" smtClean="0"/>
              <a:t> </a:t>
            </a:r>
            <a:r>
              <a:rPr lang="sr-Cyrl-RS" dirty="0" smtClean="0"/>
              <a:t>распродати</a:t>
            </a:r>
            <a:r>
              <a:rPr lang="en-US" dirty="0" smtClean="0"/>
              <a:t> </a:t>
            </a:r>
            <a:r>
              <a:rPr lang="sr-Cyrl-RS" dirty="0" smtClean="0"/>
              <a:t>најмање</a:t>
            </a:r>
            <a:r>
              <a:rPr lang="en-US" dirty="0" smtClean="0"/>
              <a:t> </a:t>
            </a:r>
            <a:r>
              <a:rPr lang="sr-Cyrl-RS" dirty="0" smtClean="0"/>
              <a:t>две</a:t>
            </a:r>
            <a:r>
              <a:rPr lang="en-US" dirty="0" smtClean="0"/>
              <a:t> </a:t>
            </a:r>
            <a:r>
              <a:rPr lang="sr-Cyrl-RS" dirty="0" smtClean="0"/>
              <a:t>године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Дозвољено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физичком</a:t>
            </a:r>
            <a:r>
              <a:rPr lang="en-US" dirty="0" smtClean="0"/>
              <a:t> </a:t>
            </a:r>
            <a:r>
              <a:rPr lang="sr-Cyrl-RS" dirty="0" smtClean="0"/>
              <a:t>лицу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дозволе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плаћања</a:t>
            </a:r>
            <a:r>
              <a:rPr lang="en-US" dirty="0" smtClean="0"/>
              <a:t> </a:t>
            </a:r>
            <a:r>
              <a:rPr lang="sr-Cyrl-RS" dirty="0" smtClean="0"/>
              <a:t>ауторске</a:t>
            </a:r>
            <a:r>
              <a:rPr lang="en-US" dirty="0" smtClean="0"/>
              <a:t> </a:t>
            </a:r>
            <a:r>
              <a:rPr lang="sr-Cyrl-RS" dirty="0" smtClean="0"/>
              <a:t>накнаде</a:t>
            </a:r>
            <a:r>
              <a:rPr lang="en-US" dirty="0" smtClean="0"/>
              <a:t> </a:t>
            </a:r>
            <a:r>
              <a:rPr lang="sr-Cyrl-RS" dirty="0" smtClean="0"/>
              <a:t>умножава</a:t>
            </a:r>
            <a:r>
              <a:rPr lang="en-US" dirty="0" smtClean="0"/>
              <a:t> </a:t>
            </a:r>
            <a:r>
              <a:rPr lang="sr-Cyrl-RS" dirty="0" smtClean="0"/>
              <a:t>примерке</a:t>
            </a:r>
            <a:r>
              <a:rPr lang="en-US" dirty="0" smtClean="0"/>
              <a:t> </a:t>
            </a:r>
            <a:r>
              <a:rPr lang="sr-Cyrl-RS" dirty="0" smtClean="0"/>
              <a:t>објављеног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личне</a:t>
            </a:r>
            <a:r>
              <a:rPr lang="en-US" dirty="0" smtClean="0"/>
              <a:t> </a:t>
            </a:r>
            <a:r>
              <a:rPr lang="sr-Cyrl-RS" dirty="0" smtClean="0"/>
              <a:t>некомерцијалне</a:t>
            </a:r>
            <a:r>
              <a:rPr lang="en-US" dirty="0" smtClean="0"/>
              <a:t> </a:t>
            </a:r>
            <a:r>
              <a:rPr lang="sr-Cyrl-RS" dirty="0" smtClean="0"/>
              <a:t>потребе</a:t>
            </a:r>
            <a:r>
              <a:rPr lang="en-US" dirty="0" smtClean="0"/>
              <a:t>,</a:t>
            </a:r>
          </a:p>
          <a:p>
            <a:pPr algn="just"/>
            <a:r>
              <a:rPr lang="sr-Cyrl-RS" dirty="0" smtClean="0"/>
              <a:t>Умножени</a:t>
            </a:r>
            <a:r>
              <a:rPr lang="en-US" dirty="0" smtClean="0"/>
              <a:t> </a:t>
            </a:r>
            <a:r>
              <a:rPr lang="sr-Cyrl-RS" dirty="0" smtClean="0"/>
              <a:t>примерци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смеју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стављати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промет</a:t>
            </a:r>
            <a:r>
              <a:rPr lang="en-US" dirty="0" smtClean="0"/>
              <a:t> </a:t>
            </a:r>
            <a:r>
              <a:rPr lang="sr-Cyrl-RS" dirty="0" smtClean="0"/>
              <a:t>нити</a:t>
            </a:r>
            <a:r>
              <a:rPr lang="en-US" dirty="0" smtClean="0"/>
              <a:t> </a:t>
            </a:r>
            <a:r>
              <a:rPr lang="sr-Cyrl-RS" dirty="0" smtClean="0"/>
              <a:t>користити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било</a:t>
            </a:r>
            <a:r>
              <a:rPr lang="en-US" dirty="0" smtClean="0"/>
              <a:t>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други</a:t>
            </a:r>
            <a:r>
              <a:rPr lang="en-US" dirty="0" smtClean="0"/>
              <a:t> </a:t>
            </a:r>
            <a:r>
              <a:rPr lang="sr-Cyrl-RS" dirty="0" smtClean="0"/>
              <a:t>облик</a:t>
            </a:r>
            <a:r>
              <a:rPr lang="en-US" dirty="0" smtClean="0"/>
              <a:t> </a:t>
            </a:r>
            <a:r>
              <a:rPr lang="sr-Cyrl-RS" dirty="0" smtClean="0"/>
              <a:t>јавног</a:t>
            </a:r>
            <a:r>
              <a:rPr lang="en-US" dirty="0" smtClean="0"/>
              <a:t> </a:t>
            </a:r>
            <a:r>
              <a:rPr lang="sr-Cyrl-RS" dirty="0" smtClean="0"/>
              <a:t>саопштавања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  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односи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умножавање</a:t>
            </a:r>
            <a:r>
              <a:rPr lang="en-US" dirty="0" smtClean="0"/>
              <a:t> </a:t>
            </a:r>
            <a:r>
              <a:rPr lang="sr-Cyrl-RS" dirty="0" smtClean="0"/>
              <a:t>писаних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обиму</a:t>
            </a:r>
            <a:r>
              <a:rPr lang="en-US" dirty="0" smtClean="0"/>
              <a:t> </a:t>
            </a:r>
            <a:r>
              <a:rPr lang="sr-Cyrl-RS" dirty="0" smtClean="0"/>
              <a:t>целе</a:t>
            </a:r>
            <a:r>
              <a:rPr lang="en-US" dirty="0" smtClean="0"/>
              <a:t> </a:t>
            </a:r>
            <a:r>
              <a:rPr lang="sr-Cyrl-RS" dirty="0" smtClean="0"/>
              <a:t>књиге</a:t>
            </a:r>
            <a:r>
              <a:rPr lang="en-US" dirty="0" smtClean="0"/>
              <a:t>, </a:t>
            </a:r>
            <a:r>
              <a:rPr lang="sr-Cyrl-RS" dirty="0" smtClean="0"/>
              <a:t>осим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примерци</a:t>
            </a:r>
            <a:r>
              <a:rPr lang="en-US" dirty="0" smtClean="0"/>
              <a:t> </a:t>
            </a:r>
            <a:r>
              <a:rPr lang="sr-Cyrl-RS" dirty="0" smtClean="0"/>
              <a:t>те</a:t>
            </a:r>
            <a:r>
              <a:rPr lang="en-US" dirty="0" smtClean="0"/>
              <a:t> </a:t>
            </a:r>
            <a:r>
              <a:rPr lang="sr-Cyrl-RS" dirty="0" smtClean="0"/>
              <a:t>књиге</a:t>
            </a:r>
            <a:r>
              <a:rPr lang="en-US" dirty="0" smtClean="0"/>
              <a:t> </a:t>
            </a:r>
            <a:r>
              <a:rPr lang="sr-Cyrl-RS" dirty="0" smtClean="0"/>
              <a:t>распродати</a:t>
            </a:r>
            <a:r>
              <a:rPr lang="en-US" dirty="0" smtClean="0"/>
              <a:t> </a:t>
            </a:r>
            <a:r>
              <a:rPr lang="sr-Cyrl-RS" dirty="0" smtClean="0"/>
              <a:t>најмање</a:t>
            </a:r>
            <a:r>
              <a:rPr lang="en-US" dirty="0" smtClean="0"/>
              <a:t> </a:t>
            </a:r>
            <a:r>
              <a:rPr lang="sr-Cyrl-RS" dirty="0" smtClean="0"/>
              <a:t>две</a:t>
            </a:r>
            <a:r>
              <a:rPr lang="en-US" dirty="0" smtClean="0"/>
              <a:t> </a:t>
            </a:r>
            <a:r>
              <a:rPr lang="sr-Cyrl-RS" dirty="0" smtClean="0"/>
              <a:t>године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172200"/>
          </a:xfrm>
        </p:spPr>
        <p:txBody>
          <a:bodyPr>
            <a:normAutofit fontScale="92500"/>
          </a:bodyPr>
          <a:lstStyle/>
          <a:p>
            <a:pPr algn="just"/>
            <a:r>
              <a:rPr lang="sr-Cyrl-RS" dirty="0" smtClean="0"/>
              <a:t>Дозвољено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без</a:t>
            </a:r>
            <a:r>
              <a:rPr lang="vi-VN" dirty="0" smtClean="0"/>
              <a:t> </a:t>
            </a:r>
            <a:r>
              <a:rPr lang="sr-Cyrl-RS" dirty="0" smtClean="0"/>
              <a:t>дозволе</a:t>
            </a:r>
            <a:r>
              <a:rPr lang="vi-VN" dirty="0" smtClean="0"/>
              <a:t> </a:t>
            </a:r>
            <a:r>
              <a:rPr lang="sr-Cyrl-RS" dirty="0" smtClean="0"/>
              <a:t>аутора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без</a:t>
            </a:r>
            <a:r>
              <a:rPr lang="vi-VN" dirty="0" smtClean="0"/>
              <a:t> </a:t>
            </a:r>
            <a:r>
              <a:rPr lang="sr-Cyrl-RS" dirty="0" smtClean="0"/>
              <a:t>плаћања</a:t>
            </a:r>
            <a:r>
              <a:rPr lang="vi-VN" dirty="0" smtClean="0"/>
              <a:t> </a:t>
            </a:r>
            <a:r>
              <a:rPr lang="sr-Cyrl-RS" dirty="0" smtClean="0"/>
              <a:t>ауторске</a:t>
            </a:r>
            <a:r>
              <a:rPr lang="vi-VN" dirty="0" smtClean="0"/>
              <a:t> </a:t>
            </a:r>
            <a:r>
              <a:rPr lang="sr-Cyrl-RS" dirty="0" smtClean="0"/>
              <a:t>накнаде</a:t>
            </a:r>
            <a:r>
              <a:rPr lang="vi-VN" dirty="0" smtClean="0"/>
              <a:t> </a:t>
            </a:r>
            <a:r>
              <a:rPr lang="sr-Cyrl-RS" u="sng" dirty="0" smtClean="0"/>
              <a:t>привремено</a:t>
            </a:r>
            <a:r>
              <a:rPr lang="vi-VN" u="sng" dirty="0" smtClean="0"/>
              <a:t> </a:t>
            </a:r>
            <a:r>
              <a:rPr lang="sr-Cyrl-RS" u="sng" dirty="0" smtClean="0"/>
              <a:t>умножавање</a:t>
            </a:r>
            <a:r>
              <a:rPr lang="vi-VN" u="sng" dirty="0" smtClean="0"/>
              <a:t> </a:t>
            </a:r>
            <a:r>
              <a:rPr lang="sr-Cyrl-RS" u="sng" dirty="0" smtClean="0"/>
              <a:t>ауторског</a:t>
            </a:r>
            <a:r>
              <a:rPr lang="vi-VN" u="sng" dirty="0" smtClean="0"/>
              <a:t> </a:t>
            </a:r>
            <a:r>
              <a:rPr lang="sr-Cyrl-RS" u="sng" dirty="0" smtClean="0"/>
              <a:t>дела</a:t>
            </a:r>
            <a:r>
              <a:rPr lang="vi-VN" u="sng" dirty="0" smtClean="0"/>
              <a:t>, </a:t>
            </a:r>
            <a:r>
              <a:rPr lang="sr-Cyrl-RS" u="sng" dirty="0" smtClean="0"/>
              <a:t>под</a:t>
            </a:r>
            <a:r>
              <a:rPr lang="vi-VN" u="sng" dirty="0" smtClean="0"/>
              <a:t> </a:t>
            </a:r>
            <a:r>
              <a:rPr lang="sr-Cyrl-RS" u="sng" dirty="0" smtClean="0"/>
              <a:t>следећим</a:t>
            </a:r>
            <a:r>
              <a:rPr lang="vi-VN" u="sng" dirty="0" smtClean="0"/>
              <a:t> </a:t>
            </a:r>
            <a:r>
              <a:rPr lang="sr-Cyrl-RS" u="sng" dirty="0" smtClean="0"/>
              <a:t>условима</a:t>
            </a:r>
            <a:r>
              <a:rPr lang="vi-VN" u="sng" dirty="0" smtClean="0"/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умножавање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пролазно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случајно</a:t>
            </a:r>
            <a:r>
              <a:rPr lang="vi-VN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умножавање</a:t>
            </a:r>
            <a:r>
              <a:rPr lang="vi-VN" dirty="0" smtClean="0"/>
              <a:t> </a:t>
            </a:r>
            <a:r>
              <a:rPr lang="sr-Cyrl-RS" dirty="0" smtClean="0"/>
              <a:t>чини</a:t>
            </a:r>
            <a:r>
              <a:rPr lang="vi-VN" dirty="0" smtClean="0"/>
              <a:t> </a:t>
            </a:r>
            <a:r>
              <a:rPr lang="sr-Cyrl-RS" dirty="0" smtClean="0"/>
              <a:t>саставни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битни</a:t>
            </a:r>
            <a:r>
              <a:rPr lang="vi-VN" dirty="0" smtClean="0"/>
              <a:t> </a:t>
            </a:r>
            <a:r>
              <a:rPr lang="sr-Cyrl-RS" dirty="0" smtClean="0"/>
              <a:t>део</a:t>
            </a:r>
            <a:r>
              <a:rPr lang="vi-VN" dirty="0" smtClean="0"/>
              <a:t> </a:t>
            </a:r>
            <a:r>
              <a:rPr lang="sr-Cyrl-RS" dirty="0" smtClean="0"/>
              <a:t>технолошког</a:t>
            </a:r>
            <a:r>
              <a:rPr lang="vi-VN" dirty="0" smtClean="0"/>
              <a:t> </a:t>
            </a:r>
            <a:r>
              <a:rPr lang="sr-Cyrl-RS" dirty="0" smtClean="0"/>
              <a:t>процеса</a:t>
            </a:r>
            <a:r>
              <a:rPr lang="vi-VN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сврха</a:t>
            </a:r>
            <a:r>
              <a:rPr lang="vi-VN" dirty="0" smtClean="0"/>
              <a:t> </a:t>
            </a:r>
            <a:r>
              <a:rPr lang="sr-Cyrl-RS" dirty="0" smtClean="0"/>
              <a:t>умножавања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да</a:t>
            </a:r>
            <a:r>
              <a:rPr lang="vi-VN" dirty="0" smtClean="0"/>
              <a:t> </a:t>
            </a:r>
            <a:r>
              <a:rPr lang="sr-Cyrl-RS" dirty="0" smtClean="0"/>
              <a:t>омогући</a:t>
            </a:r>
            <a:r>
              <a:rPr lang="vi-VN" dirty="0" smtClean="0"/>
              <a:t> </a:t>
            </a:r>
            <a:r>
              <a:rPr lang="sr-Cyrl-RS" dirty="0" smtClean="0"/>
              <a:t>пренос</a:t>
            </a:r>
            <a:r>
              <a:rPr lang="vi-VN" dirty="0" smtClean="0"/>
              <a:t> </a:t>
            </a:r>
            <a:r>
              <a:rPr lang="sr-Cyrl-RS" dirty="0" smtClean="0"/>
              <a:t>података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рачунарској</a:t>
            </a:r>
            <a:r>
              <a:rPr lang="vi-VN" dirty="0" smtClean="0"/>
              <a:t> </a:t>
            </a:r>
            <a:r>
              <a:rPr lang="sr-Cyrl-RS" dirty="0" smtClean="0"/>
              <a:t>мрежи</a:t>
            </a:r>
            <a:r>
              <a:rPr lang="vi-VN" dirty="0" smtClean="0"/>
              <a:t> </a:t>
            </a:r>
            <a:r>
              <a:rPr lang="sr-Cyrl-RS" dirty="0" smtClean="0"/>
              <a:t>између</a:t>
            </a:r>
            <a:r>
              <a:rPr lang="vi-VN" dirty="0" smtClean="0"/>
              <a:t> </a:t>
            </a:r>
            <a:r>
              <a:rPr lang="sr-Cyrl-RS" dirty="0" smtClean="0"/>
              <a:t>два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више</a:t>
            </a:r>
            <a:r>
              <a:rPr lang="vi-VN" dirty="0" smtClean="0"/>
              <a:t> </a:t>
            </a:r>
            <a:r>
              <a:rPr lang="sr-Cyrl-RS" dirty="0" smtClean="0"/>
              <a:t>лица</a:t>
            </a:r>
            <a:r>
              <a:rPr lang="vi-VN" dirty="0" smtClean="0"/>
              <a:t> </a:t>
            </a:r>
            <a:r>
              <a:rPr lang="sr-Cyrl-RS" dirty="0" smtClean="0"/>
              <a:t>преко</a:t>
            </a:r>
            <a:r>
              <a:rPr lang="vi-VN" dirty="0" smtClean="0"/>
              <a:t> </a:t>
            </a:r>
            <a:r>
              <a:rPr lang="sr-Cyrl-RS" dirty="0" smtClean="0"/>
              <a:t>посредника</a:t>
            </a:r>
            <a:r>
              <a:rPr lang="vi-VN" dirty="0" smtClean="0"/>
              <a:t>,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да</a:t>
            </a:r>
            <a:r>
              <a:rPr lang="vi-VN" dirty="0" smtClean="0"/>
              <a:t> </a:t>
            </a:r>
            <a:r>
              <a:rPr lang="sr-Cyrl-RS" dirty="0" smtClean="0"/>
              <a:t>омогући</a:t>
            </a:r>
            <a:r>
              <a:rPr lang="vi-VN" dirty="0" smtClean="0"/>
              <a:t> </a:t>
            </a:r>
            <a:r>
              <a:rPr lang="sr-Cyrl-RS" dirty="0" smtClean="0"/>
              <a:t>законито</a:t>
            </a:r>
            <a:r>
              <a:rPr lang="vi-VN" dirty="0" smtClean="0"/>
              <a:t> </a:t>
            </a:r>
            <a:r>
              <a:rPr lang="sr-Cyrl-RS" dirty="0" smtClean="0"/>
              <a:t>коришћење</a:t>
            </a:r>
            <a:r>
              <a:rPr lang="vi-VN" dirty="0" smtClean="0"/>
              <a:t> </a:t>
            </a:r>
            <a:r>
              <a:rPr lang="sr-Cyrl-RS" dirty="0" smtClean="0"/>
              <a:t>ауторског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умножавање</a:t>
            </a:r>
            <a:r>
              <a:rPr lang="vi-VN" dirty="0" smtClean="0"/>
              <a:t> </a:t>
            </a:r>
            <a:r>
              <a:rPr lang="sr-Cyrl-RS" dirty="0" smtClean="0"/>
              <a:t>нема</a:t>
            </a:r>
            <a:r>
              <a:rPr lang="vi-VN" dirty="0" smtClean="0"/>
              <a:t> </a:t>
            </a:r>
            <a:r>
              <a:rPr lang="sr-Cyrl-RS" dirty="0" smtClean="0"/>
              <a:t>засебан</a:t>
            </a:r>
            <a:r>
              <a:rPr lang="vi-VN" dirty="0" smtClean="0"/>
              <a:t> </a:t>
            </a:r>
            <a:r>
              <a:rPr lang="sr-Cyrl-RS" dirty="0" smtClean="0"/>
              <a:t>економски</a:t>
            </a:r>
            <a:r>
              <a:rPr lang="vi-VN" dirty="0" smtClean="0"/>
              <a:t> </a:t>
            </a:r>
            <a:r>
              <a:rPr lang="sr-Cyrl-RS" dirty="0" smtClean="0"/>
              <a:t>значај</a:t>
            </a:r>
            <a:r>
              <a:rPr lang="vi-VN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85000" lnSpcReduction="10000"/>
          </a:bodyPr>
          <a:lstStyle/>
          <a:p>
            <a:r>
              <a:rPr lang="sr-Cyrl-RS" dirty="0" smtClean="0"/>
              <a:t>Дозвољено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дозволе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плаћања</a:t>
            </a:r>
            <a:r>
              <a:rPr lang="en-US" dirty="0" smtClean="0"/>
              <a:t> </a:t>
            </a:r>
            <a:r>
              <a:rPr lang="sr-Cyrl-RS" dirty="0" smtClean="0"/>
              <a:t>ауторске</a:t>
            </a:r>
            <a:r>
              <a:rPr lang="en-US" dirty="0" smtClean="0"/>
              <a:t> </a:t>
            </a:r>
            <a:r>
              <a:rPr lang="sr-Cyrl-RS" dirty="0" smtClean="0"/>
              <a:t>накнаде</a:t>
            </a:r>
            <a:r>
              <a:rPr lang="en-US" dirty="0" smtClean="0"/>
              <a:t> </a:t>
            </a:r>
            <a:r>
              <a:rPr lang="sr-Cyrl-RS" dirty="0" smtClean="0"/>
              <a:t>умножавање</a:t>
            </a:r>
            <a:r>
              <a:rPr lang="en-US" dirty="0" smtClean="0"/>
              <a:t>, </a:t>
            </a:r>
            <a:r>
              <a:rPr lang="sr-Cyrl-RS" dirty="0" smtClean="0"/>
              <a:t>као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други</a:t>
            </a:r>
            <a:r>
              <a:rPr lang="en-US" dirty="0" smtClean="0"/>
              <a:t> </a:t>
            </a:r>
            <a:r>
              <a:rPr lang="sr-Cyrl-RS" dirty="0" smtClean="0"/>
              <a:t>облици</a:t>
            </a:r>
            <a:r>
              <a:rPr lang="en-US" dirty="0" smtClean="0"/>
              <a:t> </a:t>
            </a:r>
            <a:r>
              <a:rPr lang="sr-Cyrl-RS" dirty="0" smtClean="0"/>
              <a:t>јавног</a:t>
            </a:r>
            <a:r>
              <a:rPr lang="en-US" dirty="0" smtClean="0"/>
              <a:t> </a:t>
            </a:r>
            <a:r>
              <a:rPr lang="sr-Cyrl-RS" u="sng" dirty="0" smtClean="0"/>
              <a:t>саопштавања</a:t>
            </a:r>
            <a:r>
              <a:rPr lang="en-US" u="sng" dirty="0" smtClean="0"/>
              <a:t> </a:t>
            </a:r>
            <a:r>
              <a:rPr lang="sr-Cyrl-RS" u="sng" dirty="0" smtClean="0"/>
              <a:t>кратких</a:t>
            </a:r>
            <a:r>
              <a:rPr lang="en-US" u="sng" dirty="0" smtClean="0"/>
              <a:t> </a:t>
            </a:r>
            <a:r>
              <a:rPr lang="sr-Cyrl-RS" u="sng" dirty="0" smtClean="0"/>
              <a:t>одломака</a:t>
            </a:r>
            <a:r>
              <a:rPr lang="en-US" u="sng" dirty="0" smtClean="0"/>
              <a:t> </a:t>
            </a:r>
            <a:r>
              <a:rPr lang="sr-Cyrl-RS" u="sng" dirty="0" smtClean="0"/>
              <a:t>ауторског</a:t>
            </a:r>
            <a:r>
              <a:rPr lang="en-US" u="sng" dirty="0" smtClean="0"/>
              <a:t> </a:t>
            </a:r>
            <a:r>
              <a:rPr lang="sr-Cyrl-RS" u="sng" dirty="0" smtClean="0"/>
              <a:t>дела</a:t>
            </a:r>
            <a:r>
              <a:rPr lang="en-US" u="sng" dirty="0" smtClean="0"/>
              <a:t> (</a:t>
            </a:r>
            <a:r>
              <a:rPr lang="sr-Cyrl-RS" u="sng" dirty="0" smtClean="0"/>
              <a:t>право</a:t>
            </a:r>
            <a:r>
              <a:rPr lang="en-US" u="sng" dirty="0" smtClean="0"/>
              <a:t> </a:t>
            </a:r>
            <a:r>
              <a:rPr lang="sr-Cyrl-RS" u="sng" dirty="0" smtClean="0"/>
              <a:t>цитирања</a:t>
            </a:r>
            <a:r>
              <a:rPr lang="en-US" u="sng" dirty="0" smtClean="0"/>
              <a:t>),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појединачних</a:t>
            </a:r>
            <a:r>
              <a:rPr lang="en-US" dirty="0" smtClean="0"/>
              <a:t> </a:t>
            </a:r>
            <a:r>
              <a:rPr lang="sr-Cyrl-RS" dirty="0" smtClean="0"/>
              <a:t>кратких</a:t>
            </a:r>
            <a:r>
              <a:rPr lang="en-US" dirty="0" smtClean="0"/>
              <a:t> </a:t>
            </a:r>
            <a:r>
              <a:rPr lang="sr-Cyrl-RS" dirty="0" smtClean="0"/>
              <a:t>ауторских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под</a:t>
            </a:r>
            <a:r>
              <a:rPr lang="en-US" dirty="0" smtClean="0"/>
              <a:t> </a:t>
            </a:r>
            <a:r>
              <a:rPr lang="sr-Cyrl-RS" dirty="0" smtClean="0"/>
              <a:t>следећим</a:t>
            </a:r>
            <a:r>
              <a:rPr lang="en-US" dirty="0" smtClean="0"/>
              <a:t> </a:t>
            </a:r>
            <a:r>
              <a:rPr lang="sr-Cyrl-RS" dirty="0" smtClean="0"/>
              <a:t>условима</a:t>
            </a:r>
            <a:r>
              <a:rPr lang="en-US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објављено</a:t>
            </a:r>
            <a:r>
              <a:rPr lang="en-US" dirty="0" smtClean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поменути</a:t>
            </a:r>
            <a:r>
              <a:rPr lang="en-US" dirty="0" smtClean="0"/>
              <a:t> </a:t>
            </a:r>
            <a:r>
              <a:rPr lang="sr-Cyrl-RS" dirty="0" smtClean="0"/>
              <a:t>делови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кратка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измена</a:t>
            </a:r>
            <a:r>
              <a:rPr lang="en-US" dirty="0" smtClean="0"/>
              <a:t>, </a:t>
            </a:r>
            <a:r>
              <a:rPr lang="sr-Cyrl-RS" dirty="0" smtClean="0"/>
              <a:t>интегришу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друго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неопходно</a:t>
            </a:r>
            <a:r>
              <a:rPr lang="en-US" dirty="0" smtClean="0"/>
              <a:t> </a:t>
            </a:r>
            <a:r>
              <a:rPr lang="sr-Cyrl-RS" dirty="0" smtClean="0"/>
              <a:t>ради</a:t>
            </a:r>
            <a:r>
              <a:rPr lang="en-US" dirty="0" smtClean="0"/>
              <a:t> </a:t>
            </a:r>
            <a:r>
              <a:rPr lang="sr-Cyrl-RS" dirty="0" smtClean="0"/>
              <a:t>илустрације</a:t>
            </a:r>
            <a:r>
              <a:rPr lang="en-US" dirty="0" smtClean="0"/>
              <a:t>, </a:t>
            </a:r>
            <a:r>
              <a:rPr lang="sr-Cyrl-RS" dirty="0" smtClean="0"/>
              <a:t>потврде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референце</a:t>
            </a:r>
            <a:r>
              <a:rPr lang="en-US" dirty="0" smtClean="0"/>
              <a:t>, </a:t>
            </a:r>
            <a:r>
              <a:rPr lang="sr-Cyrl-RS" dirty="0" smtClean="0"/>
              <a:t>уз</a:t>
            </a:r>
            <a:r>
              <a:rPr lang="en-US" dirty="0" smtClean="0"/>
              <a:t> </a:t>
            </a:r>
            <a:r>
              <a:rPr lang="sr-Cyrl-RS" dirty="0" smtClean="0"/>
              <a:t>јасну</a:t>
            </a:r>
            <a:r>
              <a:rPr lang="en-US" dirty="0" smtClean="0"/>
              <a:t> </a:t>
            </a:r>
            <a:r>
              <a:rPr lang="sr-Cyrl-RS" dirty="0" smtClean="0"/>
              <a:t>назнаку</a:t>
            </a:r>
            <a:r>
              <a:rPr lang="en-US" dirty="0" smtClean="0"/>
              <a:t> </a:t>
            </a: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реч</a:t>
            </a:r>
            <a:r>
              <a:rPr lang="en-US" dirty="0" smtClean="0"/>
              <a:t>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цитату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складу</a:t>
            </a:r>
            <a:r>
              <a:rPr lang="en-US" dirty="0" smtClean="0"/>
              <a:t> </a:t>
            </a:r>
            <a:r>
              <a:rPr lang="sr-Cyrl-RS" dirty="0" smtClean="0"/>
              <a:t>са</a:t>
            </a:r>
            <a:r>
              <a:rPr lang="en-US" dirty="0" smtClean="0"/>
              <a:t> </a:t>
            </a:r>
            <a:r>
              <a:rPr lang="sr-Cyrl-RS" dirty="0" smtClean="0"/>
              <a:t>добрим</a:t>
            </a:r>
            <a:r>
              <a:rPr lang="en-US" dirty="0" smtClean="0"/>
              <a:t> </a:t>
            </a:r>
            <a:r>
              <a:rPr lang="sr-Cyrl-RS" dirty="0" smtClean="0"/>
              <a:t>обичајима</a:t>
            </a:r>
            <a:r>
              <a:rPr lang="en-US" dirty="0" smtClean="0"/>
              <a:t>; </a:t>
            </a:r>
          </a:p>
          <a:p>
            <a:pPr>
              <a:buFont typeface="Wingdings" pitchFamily="2" charset="2"/>
              <a:buChar char="ü"/>
            </a:pPr>
            <a:r>
              <a:rPr lang="sr-Cyrl-RS" dirty="0" smtClean="0"/>
              <a:t>да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погодном</a:t>
            </a:r>
            <a:r>
              <a:rPr lang="en-US" dirty="0" smtClean="0"/>
              <a:t> </a:t>
            </a:r>
            <a:r>
              <a:rPr lang="sr-Cyrl-RS" dirty="0" smtClean="0"/>
              <a:t>месту</a:t>
            </a:r>
            <a:r>
              <a:rPr lang="en-US" dirty="0" smtClean="0"/>
              <a:t> </a:t>
            </a:r>
            <a:r>
              <a:rPr lang="sr-Cyrl-RS" dirty="0" smtClean="0"/>
              <a:t>наведе</a:t>
            </a:r>
            <a:r>
              <a:rPr lang="en-US" dirty="0" smtClean="0"/>
              <a:t> </a:t>
            </a:r>
            <a:r>
              <a:rPr lang="sr-Cyrl-RS" dirty="0" smtClean="0"/>
              <a:t>ко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цитираног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који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наслов</a:t>
            </a:r>
            <a:r>
              <a:rPr lang="en-US" dirty="0" smtClean="0"/>
              <a:t> </a:t>
            </a:r>
            <a:r>
              <a:rPr lang="sr-Cyrl-RS" dirty="0" smtClean="0"/>
              <a:t>цитираног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када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где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цитирано</a:t>
            </a:r>
            <a:r>
              <a:rPr lang="en-US" dirty="0" smtClean="0"/>
              <a:t> </a:t>
            </a:r>
            <a:r>
              <a:rPr lang="sr-Cyrl-RS" dirty="0" smtClean="0"/>
              <a:t>дело</a:t>
            </a:r>
            <a:r>
              <a:rPr lang="en-US" dirty="0" smtClean="0"/>
              <a:t> </a:t>
            </a:r>
            <a:r>
              <a:rPr lang="sr-Cyrl-RS" dirty="0" smtClean="0"/>
              <a:t>објављено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издато</a:t>
            </a:r>
            <a:r>
              <a:rPr lang="en-US" dirty="0" smtClean="0"/>
              <a:t>, </a:t>
            </a:r>
            <a:r>
              <a:rPr lang="sr-Cyrl-RS" dirty="0" smtClean="0"/>
              <a:t>уколико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ти</a:t>
            </a:r>
            <a:r>
              <a:rPr lang="en-US" dirty="0" smtClean="0"/>
              <a:t> </a:t>
            </a:r>
            <a:r>
              <a:rPr lang="sr-Cyrl-RS" dirty="0" smtClean="0"/>
              <a:t>подаци</a:t>
            </a:r>
            <a:r>
              <a:rPr lang="en-US" dirty="0" smtClean="0"/>
              <a:t> </a:t>
            </a:r>
            <a:r>
              <a:rPr lang="sr-Cyrl-RS" dirty="0" smtClean="0"/>
              <a:t>познати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5516563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RS" dirty="0" smtClean="0"/>
              <a:t>Дозвољена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u="sng" dirty="0" smtClean="0"/>
              <a:t>слободна</a:t>
            </a:r>
            <a:r>
              <a:rPr lang="en-US" u="sng" dirty="0" smtClean="0"/>
              <a:t> </a:t>
            </a:r>
            <a:r>
              <a:rPr lang="sr-Cyrl-RS" u="sng" dirty="0" smtClean="0"/>
              <a:t>прерада</a:t>
            </a:r>
            <a:r>
              <a:rPr lang="en-US" u="sng" dirty="0" smtClean="0"/>
              <a:t> </a:t>
            </a:r>
            <a:r>
              <a:rPr lang="sr-Cyrl-RS" u="sng" dirty="0" smtClean="0"/>
              <a:t>објављеног</a:t>
            </a:r>
            <a:r>
              <a:rPr lang="en-US" u="sng" dirty="0" smtClean="0"/>
              <a:t> </a:t>
            </a:r>
            <a:r>
              <a:rPr lang="sr-Cyrl-RS" u="sng" dirty="0" smtClean="0"/>
              <a:t>ауторског</a:t>
            </a:r>
            <a:r>
              <a:rPr lang="en-US" u="sng" dirty="0" smtClean="0"/>
              <a:t> </a:t>
            </a:r>
            <a:r>
              <a:rPr lang="sr-Cyrl-RS" u="sng" dirty="0" smtClean="0"/>
              <a:t>дела</a:t>
            </a:r>
            <a:r>
              <a:rPr lang="en-US" u="sng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ради</a:t>
            </a:r>
            <a:r>
              <a:rPr lang="en-US" dirty="0" smtClean="0"/>
              <a:t> </a:t>
            </a:r>
            <a:r>
              <a:rPr lang="sr-Cyrl-RS" dirty="0" smtClean="0"/>
              <a:t>о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пародији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карикатури</a:t>
            </a:r>
            <a:r>
              <a:rPr lang="en-US" dirty="0" smtClean="0"/>
              <a:t>,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ствара</a:t>
            </a:r>
            <a:r>
              <a:rPr lang="en-US" dirty="0" smtClean="0"/>
              <a:t> </a:t>
            </a:r>
            <a:r>
              <a:rPr lang="sr-Cyrl-RS" dirty="0" smtClean="0"/>
              <a:t>забуну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може</a:t>
            </a:r>
            <a:r>
              <a:rPr lang="en-US" dirty="0" smtClean="0"/>
              <a:t> </a:t>
            </a:r>
            <a:r>
              <a:rPr lang="sr-Cyrl-RS" dirty="0" smtClean="0"/>
              <a:t>довести</a:t>
            </a:r>
            <a:r>
              <a:rPr lang="en-US" dirty="0" smtClean="0"/>
              <a:t> </a:t>
            </a:r>
            <a:r>
              <a:rPr lang="sr-Cyrl-RS" dirty="0" smtClean="0"/>
              <a:t>до</a:t>
            </a:r>
            <a:r>
              <a:rPr lang="en-US" dirty="0" smtClean="0"/>
              <a:t> </a:t>
            </a:r>
            <a:r>
              <a:rPr lang="sr-Cyrl-RS" dirty="0" smtClean="0"/>
              <a:t>стварања</a:t>
            </a:r>
            <a:r>
              <a:rPr lang="en-US" dirty="0" smtClean="0"/>
              <a:t> </a:t>
            </a:r>
            <a:r>
              <a:rPr lang="sr-Cyrl-RS" dirty="0" smtClean="0"/>
              <a:t>забуне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погледу</a:t>
            </a:r>
            <a:r>
              <a:rPr lang="en-US" dirty="0" smtClean="0"/>
              <a:t> </a:t>
            </a:r>
            <a:r>
              <a:rPr lang="sr-Cyrl-RS" dirty="0" smtClean="0"/>
              <a:t>извора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преради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личне</a:t>
            </a:r>
            <a:r>
              <a:rPr lang="en-US" dirty="0" smtClean="0"/>
              <a:t> </a:t>
            </a:r>
            <a:r>
              <a:rPr lang="sr-Cyrl-RS" dirty="0" smtClean="0"/>
              <a:t>потребе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није</a:t>
            </a:r>
            <a:r>
              <a:rPr lang="en-US" dirty="0" smtClean="0"/>
              <a:t> </a:t>
            </a:r>
            <a:r>
              <a:rPr lang="sr-Cyrl-RS" dirty="0" smtClean="0"/>
              <a:t>намењена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није</a:t>
            </a:r>
            <a:r>
              <a:rPr lang="en-US" dirty="0" smtClean="0"/>
              <a:t> </a:t>
            </a:r>
            <a:r>
              <a:rPr lang="sr-Cyrl-RS" dirty="0" smtClean="0"/>
              <a:t>доступна</a:t>
            </a:r>
            <a:r>
              <a:rPr lang="en-US" dirty="0" smtClean="0"/>
              <a:t> </a:t>
            </a:r>
            <a:r>
              <a:rPr lang="sr-Cyrl-RS" dirty="0" smtClean="0"/>
              <a:t>јавности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преради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вези</a:t>
            </a:r>
            <a:r>
              <a:rPr lang="en-US" dirty="0" smtClean="0"/>
              <a:t> </a:t>
            </a:r>
            <a:r>
              <a:rPr lang="sr-Cyrl-RS" dirty="0" smtClean="0"/>
              <a:t>са</a:t>
            </a:r>
            <a:r>
              <a:rPr lang="en-US" dirty="0" smtClean="0"/>
              <a:t> </a:t>
            </a:r>
            <a:r>
              <a:rPr lang="sr-Cyrl-RS" dirty="0" smtClean="0"/>
              <a:t>дозвољеним</a:t>
            </a:r>
            <a:r>
              <a:rPr lang="en-US" dirty="0" smtClean="0"/>
              <a:t> </a:t>
            </a:r>
            <a:r>
              <a:rPr lang="sr-Cyrl-RS" dirty="0" smtClean="0"/>
              <a:t>коришћењем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проузрокована</a:t>
            </a:r>
            <a:r>
              <a:rPr lang="en-US" dirty="0" smtClean="0"/>
              <a:t> </a:t>
            </a:r>
            <a:r>
              <a:rPr lang="sr-Cyrl-RS" dirty="0" smtClean="0"/>
              <a:t>самом</a:t>
            </a:r>
            <a:r>
              <a:rPr lang="en-US" dirty="0" smtClean="0"/>
              <a:t> </a:t>
            </a:r>
            <a:r>
              <a:rPr lang="sr-Cyrl-RS" dirty="0" smtClean="0"/>
              <a:t>природом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начином</a:t>
            </a:r>
            <a:r>
              <a:rPr lang="en-US" dirty="0" smtClean="0"/>
              <a:t> </a:t>
            </a:r>
            <a:r>
              <a:rPr lang="sr-Cyrl-RS" dirty="0" smtClean="0"/>
              <a:t>тог</a:t>
            </a:r>
            <a:r>
              <a:rPr lang="en-US" dirty="0" smtClean="0"/>
              <a:t> </a:t>
            </a:r>
            <a:r>
              <a:rPr lang="sr-Cyrl-RS" dirty="0" smtClean="0"/>
              <a:t>коришћења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r-Cyrl-RS" b="1" i="1" u="sng" dirty="0" smtClean="0"/>
              <a:t>Законска</a:t>
            </a:r>
            <a:r>
              <a:rPr lang="en-US" b="1" i="1" u="sng" dirty="0" smtClean="0"/>
              <a:t> </a:t>
            </a:r>
            <a:r>
              <a:rPr lang="sr-Cyrl-RS" b="1" i="1" u="sng" dirty="0" smtClean="0"/>
              <a:t>лиценца</a:t>
            </a:r>
          </a:p>
          <a:p>
            <a:pPr algn="just"/>
            <a:endParaRPr lang="en-US" i="1" u="sng" dirty="0" smtClean="0"/>
          </a:p>
          <a:p>
            <a:pPr algn="just"/>
            <a:r>
              <a:rPr lang="sr-Cyrl-RS" dirty="0" smtClean="0"/>
              <a:t>Без</a:t>
            </a:r>
            <a:r>
              <a:rPr lang="en-US" dirty="0" smtClean="0"/>
              <a:t> </a:t>
            </a:r>
            <a:r>
              <a:rPr lang="sr-Cyrl-RS" dirty="0" smtClean="0"/>
              <a:t>дозволе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, </a:t>
            </a:r>
            <a:r>
              <a:rPr lang="sr-Cyrl-RS" u="sng" dirty="0" smtClean="0"/>
              <a:t>а</a:t>
            </a:r>
            <a:r>
              <a:rPr lang="en-US" u="sng" dirty="0" smtClean="0"/>
              <a:t> </a:t>
            </a:r>
            <a:r>
              <a:rPr lang="sr-Cyrl-RS" u="sng" dirty="0" smtClean="0"/>
              <a:t>уз</a:t>
            </a:r>
            <a:r>
              <a:rPr lang="en-US" u="sng" dirty="0" smtClean="0"/>
              <a:t> </a:t>
            </a:r>
            <a:r>
              <a:rPr lang="sr-Cyrl-RS" u="sng" dirty="0" smtClean="0"/>
              <a:t>обавезу</a:t>
            </a:r>
            <a:r>
              <a:rPr lang="en-US" u="sng" dirty="0" smtClean="0"/>
              <a:t> </a:t>
            </a:r>
            <a:r>
              <a:rPr lang="sr-Cyrl-RS" u="sng" dirty="0" smtClean="0"/>
              <a:t>плаћања</a:t>
            </a:r>
            <a:r>
              <a:rPr lang="en-US" u="sng" dirty="0" smtClean="0"/>
              <a:t> </a:t>
            </a:r>
            <a:r>
              <a:rPr lang="sr-Cyrl-RS" u="sng" dirty="0" smtClean="0"/>
              <a:t>ауторске</a:t>
            </a:r>
            <a:r>
              <a:rPr lang="en-US" u="sng" dirty="0" smtClean="0"/>
              <a:t> </a:t>
            </a:r>
            <a:r>
              <a:rPr lang="sr-Cyrl-RS" u="sng" dirty="0" smtClean="0"/>
              <a:t>накнаде</a:t>
            </a:r>
            <a:r>
              <a:rPr lang="en-US" u="sng" dirty="0" smtClean="0"/>
              <a:t>, </a:t>
            </a:r>
            <a:r>
              <a:rPr lang="sr-Cyrl-RS" u="sng" dirty="0" smtClean="0"/>
              <a:t>дозвољено</a:t>
            </a:r>
            <a:r>
              <a:rPr lang="en-US" u="sng" dirty="0" smtClean="0"/>
              <a:t> </a:t>
            </a:r>
            <a:r>
              <a:rPr lang="sr-Cyrl-RS" u="sng" dirty="0" smtClean="0"/>
              <a:t>је</a:t>
            </a:r>
            <a:r>
              <a:rPr lang="en-US" u="sng" dirty="0" smtClean="0"/>
              <a:t>,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облику</a:t>
            </a:r>
            <a:r>
              <a:rPr lang="en-US" dirty="0" smtClean="0"/>
              <a:t> </a:t>
            </a:r>
            <a:r>
              <a:rPr lang="sr-Cyrl-RS" dirty="0" smtClean="0"/>
              <a:t>збирке</a:t>
            </a:r>
            <a:r>
              <a:rPr lang="en-US" dirty="0" smtClean="0"/>
              <a:t> </a:t>
            </a:r>
            <a:r>
              <a:rPr lang="sr-Cyrl-RS" dirty="0" smtClean="0"/>
              <a:t>намењене</a:t>
            </a:r>
            <a:r>
              <a:rPr lang="en-US" dirty="0" smtClean="0"/>
              <a:t> </a:t>
            </a:r>
            <a:r>
              <a:rPr lang="sr-Cyrl-RS" dirty="0" smtClean="0"/>
              <a:t>настави</a:t>
            </a:r>
            <a:r>
              <a:rPr lang="en-US" dirty="0" smtClean="0"/>
              <a:t>, </a:t>
            </a:r>
            <a:r>
              <a:rPr lang="sr-Cyrl-RS" dirty="0" smtClean="0"/>
              <a:t>испиту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научном</a:t>
            </a:r>
            <a:r>
              <a:rPr lang="en-US" dirty="0" smtClean="0"/>
              <a:t> </a:t>
            </a:r>
            <a:r>
              <a:rPr lang="sr-Cyrl-RS" dirty="0" smtClean="0"/>
              <a:t>истраживању</a:t>
            </a:r>
            <a:r>
              <a:rPr lang="en-US" dirty="0" smtClean="0"/>
              <a:t>, </a:t>
            </a:r>
            <a:r>
              <a:rPr lang="sr-Cyrl-RS" u="sng" dirty="0" smtClean="0"/>
              <a:t>умножавање</a:t>
            </a:r>
            <a:r>
              <a:rPr lang="en-US" u="sng" dirty="0" smtClean="0"/>
              <a:t> </a:t>
            </a:r>
            <a:r>
              <a:rPr lang="sr-Cyrl-RS" u="sng" dirty="0" smtClean="0"/>
              <a:t>на</a:t>
            </a:r>
            <a:r>
              <a:rPr lang="en-US" u="sng" dirty="0" smtClean="0"/>
              <a:t> </a:t>
            </a:r>
            <a:r>
              <a:rPr lang="sr-Cyrl-RS" u="sng" dirty="0" smtClean="0"/>
              <a:t>папиру</a:t>
            </a:r>
            <a:r>
              <a:rPr lang="en-US" u="sng" dirty="0" smtClean="0"/>
              <a:t> </a:t>
            </a:r>
            <a:r>
              <a:rPr lang="sr-Cyrl-RS" u="sng" dirty="0" smtClean="0"/>
              <a:t>или</a:t>
            </a:r>
            <a:r>
              <a:rPr lang="en-US" u="sng" dirty="0" smtClean="0"/>
              <a:t> </a:t>
            </a:r>
            <a:r>
              <a:rPr lang="sr-Cyrl-RS" u="sng" dirty="0" smtClean="0"/>
              <a:t>сличном</a:t>
            </a:r>
            <a:r>
              <a:rPr lang="en-US" u="sng" dirty="0" smtClean="0"/>
              <a:t> </a:t>
            </a:r>
            <a:r>
              <a:rPr lang="sr-Cyrl-RS" u="sng" dirty="0" smtClean="0"/>
              <a:t>носачу</a:t>
            </a:r>
            <a:r>
              <a:rPr lang="en-US" dirty="0" smtClean="0"/>
              <a:t>, </a:t>
            </a:r>
            <a:r>
              <a:rPr lang="sr-Cyrl-RS" dirty="0" smtClean="0"/>
              <a:t>одломака</a:t>
            </a:r>
            <a:r>
              <a:rPr lang="en-US" dirty="0" smtClean="0"/>
              <a:t> </a:t>
            </a:r>
            <a:r>
              <a:rPr lang="sr-Cyrl-RS" dirty="0" smtClean="0"/>
              <a:t>објављених</a:t>
            </a:r>
            <a:r>
              <a:rPr lang="en-US" dirty="0" smtClean="0"/>
              <a:t> </a:t>
            </a:r>
            <a:r>
              <a:rPr lang="sr-Cyrl-RS" dirty="0" smtClean="0"/>
              <a:t>ауторских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појединачних</a:t>
            </a:r>
            <a:r>
              <a:rPr lang="en-US" dirty="0" smtClean="0"/>
              <a:t> </a:t>
            </a:r>
            <a:r>
              <a:rPr lang="sr-Cyrl-RS" dirty="0" smtClean="0"/>
              <a:t>кратких</a:t>
            </a:r>
            <a:r>
              <a:rPr lang="en-US" dirty="0" smtClean="0"/>
              <a:t> </a:t>
            </a:r>
            <a:r>
              <a:rPr lang="sr-Cyrl-RS" dirty="0" smtClean="0"/>
              <a:t>објављених</a:t>
            </a:r>
            <a:r>
              <a:rPr lang="en-US" dirty="0" smtClean="0"/>
              <a:t> </a:t>
            </a:r>
            <a:r>
              <a:rPr lang="sr-Cyrl-RS" dirty="0" smtClean="0"/>
              <a:t>ауторских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области</a:t>
            </a:r>
            <a:r>
              <a:rPr lang="en-US" dirty="0" smtClean="0"/>
              <a:t> </a:t>
            </a:r>
            <a:r>
              <a:rPr lang="sr-Cyrl-RS" dirty="0" smtClean="0"/>
              <a:t>науке</a:t>
            </a:r>
            <a:r>
              <a:rPr lang="en-US" dirty="0" smtClean="0"/>
              <a:t>, </a:t>
            </a:r>
            <a:r>
              <a:rPr lang="sr-Cyrl-RS" dirty="0" smtClean="0"/>
              <a:t>књижевности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музике</a:t>
            </a:r>
            <a:r>
              <a:rPr lang="en-US" dirty="0" smtClean="0"/>
              <a:t> </a:t>
            </a:r>
            <a:r>
              <a:rPr lang="sr-Cyrl-RS" dirty="0" smtClean="0"/>
              <a:t>или</a:t>
            </a:r>
            <a:r>
              <a:rPr lang="en-US" dirty="0" smtClean="0"/>
              <a:t> </a:t>
            </a:r>
            <a:r>
              <a:rPr lang="sr-Cyrl-RS" dirty="0" smtClean="0"/>
              <a:t>појединачних</a:t>
            </a:r>
            <a:r>
              <a:rPr lang="en-US" dirty="0" smtClean="0"/>
              <a:t> </a:t>
            </a:r>
            <a:r>
              <a:rPr lang="sr-Cyrl-RS" dirty="0" smtClean="0"/>
              <a:t>објављених</a:t>
            </a:r>
            <a:r>
              <a:rPr lang="en-US" dirty="0" smtClean="0"/>
              <a:t> </a:t>
            </a:r>
            <a:r>
              <a:rPr lang="sr-Cyrl-RS" dirty="0" smtClean="0"/>
              <a:t>ауторских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фотографије</a:t>
            </a:r>
            <a:r>
              <a:rPr lang="en-US" dirty="0" smtClean="0"/>
              <a:t>, </a:t>
            </a:r>
            <a:r>
              <a:rPr lang="sr-Cyrl-RS" dirty="0" smtClean="0"/>
              <a:t>ликовне</a:t>
            </a:r>
            <a:r>
              <a:rPr lang="en-US" dirty="0" smtClean="0"/>
              <a:t> </a:t>
            </a:r>
            <a:r>
              <a:rPr lang="sr-Cyrl-RS" dirty="0" smtClean="0"/>
              <a:t>уметности</a:t>
            </a:r>
            <a:r>
              <a:rPr lang="en-US" dirty="0" smtClean="0"/>
              <a:t>, </a:t>
            </a:r>
            <a:r>
              <a:rPr lang="sr-Cyrl-RS" dirty="0" smtClean="0"/>
              <a:t>архитектуре</a:t>
            </a:r>
            <a:r>
              <a:rPr lang="en-US" dirty="0" smtClean="0"/>
              <a:t>, </a:t>
            </a:r>
            <a:r>
              <a:rPr lang="sr-Cyrl-RS" dirty="0" smtClean="0"/>
              <a:t>примењене</a:t>
            </a:r>
            <a:r>
              <a:rPr lang="en-US" dirty="0" smtClean="0"/>
              <a:t> </a:t>
            </a:r>
            <a:r>
              <a:rPr lang="sr-Cyrl-RS" dirty="0" smtClean="0"/>
              <a:t>уметности</a:t>
            </a:r>
            <a:r>
              <a:rPr lang="en-US" dirty="0" smtClean="0"/>
              <a:t>, </a:t>
            </a:r>
            <a:r>
              <a:rPr lang="sr-Cyrl-RS" dirty="0" smtClean="0"/>
              <a:t>индустријског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графичког</a:t>
            </a:r>
            <a:r>
              <a:rPr lang="en-US" dirty="0" smtClean="0"/>
              <a:t> </a:t>
            </a:r>
            <a:r>
              <a:rPr lang="sr-Cyrl-RS" dirty="0" smtClean="0"/>
              <a:t>дизајна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картографије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ради</a:t>
            </a:r>
            <a:r>
              <a:rPr lang="en-US" dirty="0" smtClean="0"/>
              <a:t>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објављеним</a:t>
            </a:r>
            <a:r>
              <a:rPr lang="en-US" dirty="0" smtClean="0"/>
              <a:t> </a:t>
            </a:r>
            <a:r>
              <a:rPr lang="sr-Cyrl-RS" dirty="0" smtClean="0"/>
              <a:t>делима</a:t>
            </a:r>
            <a:r>
              <a:rPr lang="en-US" dirty="0" smtClean="0"/>
              <a:t> </a:t>
            </a:r>
            <a:r>
              <a:rPr lang="sr-Cyrl-RS" dirty="0" smtClean="0"/>
              <a:t>више</a:t>
            </a:r>
            <a:r>
              <a:rPr lang="en-US" dirty="0" smtClean="0"/>
              <a:t> </a:t>
            </a:r>
            <a:r>
              <a:rPr lang="sr-Cyrl-RS" dirty="0" smtClean="0"/>
              <a:t>различитих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, </a:t>
            </a:r>
            <a:r>
              <a:rPr lang="sr-Cyrl-RS" dirty="0" smtClean="0"/>
              <a:t>осим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изричито</a:t>
            </a:r>
            <a:r>
              <a:rPr lang="en-US" dirty="0" smtClean="0"/>
              <a:t> </a:t>
            </a:r>
            <a:r>
              <a:rPr lang="sr-Cyrl-RS" dirty="0" smtClean="0"/>
              <a:t>не</a:t>
            </a:r>
            <a:r>
              <a:rPr lang="en-US" dirty="0" smtClean="0"/>
              <a:t> </a:t>
            </a:r>
            <a:r>
              <a:rPr lang="sr-Cyrl-RS" dirty="0" smtClean="0"/>
              <a:t>забрани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Пренос</a:t>
            </a:r>
            <a:r>
              <a:rPr lang="en-US" dirty="0" smtClean="0"/>
              <a:t> </a:t>
            </a:r>
            <a:r>
              <a:rPr lang="sr-Cyrl-RS" dirty="0" smtClean="0"/>
              <a:t>ауторског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r-Cyrl-RS" dirty="0" smtClean="0"/>
              <a:t>Наследници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могу</a:t>
            </a:r>
            <a:r>
              <a:rPr lang="en-US" dirty="0" smtClean="0"/>
              <a:t> </a:t>
            </a:r>
            <a:r>
              <a:rPr lang="sr-Cyrl-RS" dirty="0" smtClean="0"/>
              <a:t>вршити</a:t>
            </a:r>
            <a:r>
              <a:rPr lang="en-US" dirty="0" smtClean="0"/>
              <a:t> </a:t>
            </a:r>
            <a:r>
              <a:rPr lang="sr-Cyrl-RS" dirty="0" smtClean="0"/>
              <a:t>овлашћења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тичу</a:t>
            </a:r>
            <a:r>
              <a:rPr lang="en-US" dirty="0" smtClean="0"/>
              <a:t> </a:t>
            </a:r>
            <a:r>
              <a:rPr lang="sr-Cyrl-RS" dirty="0" smtClean="0"/>
              <a:t>моралних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, </a:t>
            </a:r>
            <a:r>
              <a:rPr lang="sr-Cyrl-RS" dirty="0" smtClean="0"/>
              <a:t>осим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објављивање</a:t>
            </a:r>
            <a:r>
              <a:rPr lang="en-US" dirty="0" smtClean="0"/>
              <a:t> </a:t>
            </a:r>
            <a:r>
              <a:rPr lang="sr-Cyrl-RS" dirty="0" smtClean="0"/>
              <a:t>необјављеног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аутор</a:t>
            </a:r>
            <a:r>
              <a:rPr lang="en-US" dirty="0" smtClean="0"/>
              <a:t> </a:t>
            </a:r>
            <a:r>
              <a:rPr lang="sr-Cyrl-RS" dirty="0" smtClean="0"/>
              <a:t>то</a:t>
            </a:r>
            <a:r>
              <a:rPr lang="en-US" dirty="0" smtClean="0"/>
              <a:t> </a:t>
            </a:r>
            <a:r>
              <a:rPr lang="sr-Cyrl-RS" dirty="0" smtClean="0"/>
              <a:t>забранио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на</a:t>
            </a:r>
            <a:r>
              <a:rPr lang="en-US" dirty="0" smtClean="0"/>
              <a:t> </a:t>
            </a:r>
            <a:r>
              <a:rPr lang="sr-Cyrl-RS" dirty="0" smtClean="0"/>
              <a:t>измену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.</a:t>
            </a:r>
          </a:p>
          <a:p>
            <a:pPr algn="just"/>
            <a:r>
              <a:rPr lang="sr-Cyrl-RS" dirty="0" smtClean="0"/>
              <a:t>Заштиту</a:t>
            </a:r>
            <a:r>
              <a:rPr lang="en-US" dirty="0" smtClean="0"/>
              <a:t> </a:t>
            </a:r>
            <a:r>
              <a:rPr lang="sr-Cyrl-RS" dirty="0" smtClean="0"/>
              <a:t>моралних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тичу</a:t>
            </a:r>
            <a:r>
              <a:rPr lang="en-US" dirty="0" smtClean="0"/>
              <a:t> </a:t>
            </a:r>
            <a:r>
              <a:rPr lang="sr-Cyrl-RS" dirty="0" smtClean="0"/>
              <a:t>патернитета</a:t>
            </a:r>
            <a:r>
              <a:rPr lang="en-US" dirty="0" smtClean="0"/>
              <a:t>, </a:t>
            </a:r>
            <a:r>
              <a:rPr lang="sr-Cyrl-RS" dirty="0" smtClean="0"/>
              <a:t>интегритета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забране</a:t>
            </a:r>
            <a:r>
              <a:rPr lang="en-US" dirty="0" smtClean="0"/>
              <a:t> </a:t>
            </a:r>
            <a:r>
              <a:rPr lang="sr-Cyrl-RS" dirty="0" smtClean="0"/>
              <a:t>недостојног</a:t>
            </a:r>
            <a:r>
              <a:rPr lang="en-US" dirty="0" smtClean="0"/>
              <a:t> </a:t>
            </a:r>
            <a:r>
              <a:rPr lang="sr-Cyrl-RS" dirty="0" smtClean="0"/>
              <a:t>искоришћавања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 </a:t>
            </a:r>
            <a:r>
              <a:rPr lang="sr-Cyrl-RS" dirty="0" smtClean="0"/>
              <a:t>могу</a:t>
            </a:r>
            <a:r>
              <a:rPr lang="en-US" dirty="0" smtClean="0"/>
              <a:t>, </a:t>
            </a:r>
            <a:r>
              <a:rPr lang="sr-Cyrl-RS" dirty="0" smtClean="0"/>
              <a:t>осим</a:t>
            </a:r>
            <a:r>
              <a:rPr lang="en-US" dirty="0" smtClean="0"/>
              <a:t> </a:t>
            </a:r>
            <a:r>
              <a:rPr lang="sr-Cyrl-RS" dirty="0" smtClean="0"/>
              <a:t>наследника</a:t>
            </a:r>
            <a:r>
              <a:rPr lang="en-US" dirty="0" smtClean="0"/>
              <a:t>, </a:t>
            </a:r>
            <a:r>
              <a:rPr lang="sr-Cyrl-RS" dirty="0" smtClean="0"/>
              <a:t>вршити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удружења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, </a:t>
            </a:r>
            <a:r>
              <a:rPr lang="sr-Cyrl-RS" dirty="0" smtClean="0"/>
              <a:t>као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институције</a:t>
            </a:r>
            <a:r>
              <a:rPr lang="en-US" dirty="0" smtClean="0"/>
              <a:t> </a:t>
            </a:r>
            <a:r>
              <a:rPr lang="sr-Cyrl-RS" dirty="0" smtClean="0"/>
              <a:t>из</a:t>
            </a:r>
            <a:r>
              <a:rPr lang="en-US" dirty="0" smtClean="0"/>
              <a:t> </a:t>
            </a:r>
            <a:r>
              <a:rPr lang="sr-Cyrl-RS" dirty="0" smtClean="0"/>
              <a:t>области</a:t>
            </a:r>
            <a:r>
              <a:rPr lang="en-US" dirty="0" smtClean="0"/>
              <a:t> </a:t>
            </a:r>
            <a:r>
              <a:rPr lang="sr-Cyrl-RS" dirty="0" smtClean="0"/>
              <a:t>културе</a:t>
            </a:r>
            <a:r>
              <a:rPr lang="en-US" dirty="0" smtClean="0"/>
              <a:t>, </a:t>
            </a:r>
            <a:r>
              <a:rPr lang="sr-Cyrl-RS" dirty="0" smtClean="0"/>
              <a:t>науке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уметности</a:t>
            </a:r>
            <a:r>
              <a:rPr lang="en-US" dirty="0" smtClean="0"/>
              <a:t>.</a:t>
            </a:r>
          </a:p>
          <a:p>
            <a:pPr algn="just"/>
            <a:r>
              <a:rPr lang="sr-Cyrl-RS" dirty="0" smtClean="0"/>
              <a:t>Дозвола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ауторовог</a:t>
            </a:r>
            <a:r>
              <a:rPr lang="en-US" dirty="0" smtClean="0"/>
              <a:t> </a:t>
            </a:r>
            <a:r>
              <a:rPr lang="sr-Cyrl-RS" dirty="0" smtClean="0"/>
              <a:t>наследника</a:t>
            </a:r>
            <a:r>
              <a:rPr lang="en-US" dirty="0" smtClean="0"/>
              <a:t> </a:t>
            </a:r>
            <a:r>
              <a:rPr lang="sr-Cyrl-RS" dirty="0" smtClean="0"/>
              <a:t>није</a:t>
            </a:r>
            <a:r>
              <a:rPr lang="en-US" dirty="0" smtClean="0"/>
              <a:t> </a:t>
            </a:r>
            <a:r>
              <a:rPr lang="sr-Cyrl-RS" dirty="0" smtClean="0"/>
              <a:t>потребна</a:t>
            </a:r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sr-Cyrl-RS" dirty="0" smtClean="0"/>
              <a:t>случају</a:t>
            </a:r>
            <a:r>
              <a:rPr lang="en-US" dirty="0" smtClean="0"/>
              <a:t> </a:t>
            </a:r>
            <a:r>
              <a:rPr lang="sr-Cyrl-RS" dirty="0" smtClean="0"/>
              <a:t>преноса</a:t>
            </a:r>
            <a:r>
              <a:rPr lang="en-US" dirty="0" smtClean="0"/>
              <a:t> </a:t>
            </a:r>
            <a:r>
              <a:rPr lang="sr-Cyrl-RS" dirty="0" smtClean="0"/>
              <a:t>привредног</a:t>
            </a:r>
            <a:r>
              <a:rPr lang="en-US" dirty="0" smtClean="0"/>
              <a:t> </a:t>
            </a:r>
            <a:r>
              <a:rPr lang="sr-Cyrl-RS" dirty="0" smtClean="0"/>
              <a:t>друштва</a:t>
            </a:r>
            <a:r>
              <a:rPr lang="en-US" dirty="0" smtClean="0"/>
              <a:t> </a:t>
            </a:r>
            <a:r>
              <a:rPr lang="sr-Cyrl-RS" dirty="0" smtClean="0"/>
              <a:t>које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носилац</a:t>
            </a:r>
            <a:r>
              <a:rPr lang="en-US" dirty="0" smtClean="0"/>
              <a:t> </a:t>
            </a:r>
            <a:r>
              <a:rPr lang="sr-Cyrl-RS" dirty="0" smtClean="0"/>
              <a:t>имовинског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r-Cyrl-RS" u="sng" dirty="0" smtClean="0"/>
              <a:t>Ауторски</a:t>
            </a:r>
            <a:r>
              <a:rPr lang="en-US" u="sng" dirty="0" smtClean="0"/>
              <a:t> </a:t>
            </a:r>
            <a:r>
              <a:rPr lang="sr-Cyrl-RS" u="sng" dirty="0" smtClean="0"/>
              <a:t>уговор</a:t>
            </a:r>
            <a:r>
              <a:rPr lang="en-US" u="sng" dirty="0" smtClean="0"/>
              <a:t> </a:t>
            </a:r>
            <a:r>
              <a:rPr lang="sr-Cyrl-RS" u="sng" dirty="0" smtClean="0"/>
              <a:t>садржи</a:t>
            </a:r>
            <a:r>
              <a:rPr lang="en-US" dirty="0" smtClean="0"/>
              <a:t>: </a:t>
            </a:r>
            <a:r>
              <a:rPr lang="sr-Cyrl-RS" dirty="0" smtClean="0"/>
              <a:t>имена</a:t>
            </a:r>
            <a:r>
              <a:rPr lang="en-US" dirty="0" smtClean="0"/>
              <a:t> </a:t>
            </a:r>
            <a:r>
              <a:rPr lang="sr-Cyrl-RS" dirty="0" smtClean="0"/>
              <a:t>уговорних</a:t>
            </a:r>
            <a:r>
              <a:rPr lang="en-US" dirty="0" smtClean="0"/>
              <a:t> </a:t>
            </a:r>
            <a:r>
              <a:rPr lang="sr-Cyrl-RS" dirty="0" smtClean="0"/>
              <a:t>страна</a:t>
            </a:r>
            <a:r>
              <a:rPr lang="en-US" dirty="0" smtClean="0"/>
              <a:t>, </a:t>
            </a:r>
            <a:r>
              <a:rPr lang="sr-Cyrl-RS" dirty="0" smtClean="0"/>
              <a:t>наслов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идентификацију</a:t>
            </a:r>
            <a:r>
              <a:rPr lang="en-US" dirty="0" smtClean="0"/>
              <a:t> </a:t>
            </a:r>
            <a:r>
              <a:rPr lang="sr-Cyrl-RS" dirty="0" smtClean="0"/>
              <a:t>ауторског</a:t>
            </a:r>
            <a:r>
              <a:rPr lang="en-US" dirty="0" smtClean="0"/>
              <a:t> </a:t>
            </a:r>
            <a:r>
              <a:rPr lang="sr-Cyrl-RS" dirty="0" smtClean="0"/>
              <a:t>дела</a:t>
            </a:r>
            <a:r>
              <a:rPr lang="en-US" dirty="0" smtClean="0"/>
              <a:t>,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која</a:t>
            </a:r>
            <a:r>
              <a:rPr lang="en-US" dirty="0" smtClean="0"/>
              <a:t> </a:t>
            </a:r>
            <a:r>
              <a:rPr lang="sr-Cyrl-RS" dirty="0" smtClean="0"/>
              <a:t>су</a:t>
            </a:r>
            <a:r>
              <a:rPr lang="en-US" dirty="0" smtClean="0"/>
              <a:t> </a:t>
            </a:r>
            <a:r>
              <a:rPr lang="sr-Cyrl-RS" dirty="0" smtClean="0"/>
              <a:t>предмет</a:t>
            </a:r>
            <a:r>
              <a:rPr lang="en-US" dirty="0" smtClean="0"/>
              <a:t> </a:t>
            </a:r>
            <a:r>
              <a:rPr lang="sr-Cyrl-RS" dirty="0" smtClean="0"/>
              <a:t>уступања</a:t>
            </a:r>
            <a:r>
              <a:rPr lang="en-US" dirty="0" smtClean="0"/>
              <a:t>, </a:t>
            </a:r>
            <a:r>
              <a:rPr lang="sr-Cyrl-RS" dirty="0" smtClean="0"/>
              <a:t>односно</a:t>
            </a:r>
            <a:r>
              <a:rPr lang="en-US" dirty="0" smtClean="0"/>
              <a:t> </a:t>
            </a:r>
            <a:r>
              <a:rPr lang="sr-Cyrl-RS" dirty="0" smtClean="0"/>
              <a:t>преноса</a:t>
            </a:r>
            <a:r>
              <a:rPr lang="en-US" dirty="0" smtClean="0"/>
              <a:t>, </a:t>
            </a:r>
            <a:r>
              <a:rPr lang="sr-Cyrl-RS" dirty="0" smtClean="0"/>
              <a:t>висину</a:t>
            </a:r>
            <a:r>
              <a:rPr lang="en-US" dirty="0" smtClean="0"/>
              <a:t>, </a:t>
            </a:r>
            <a:r>
              <a:rPr lang="sr-Cyrl-RS" dirty="0" smtClean="0"/>
              <a:t>начин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рокове</a:t>
            </a:r>
            <a:r>
              <a:rPr lang="en-US" dirty="0" smtClean="0"/>
              <a:t> </a:t>
            </a:r>
            <a:r>
              <a:rPr lang="sr-Cyrl-RS" dirty="0" smtClean="0"/>
              <a:t>плаћања</a:t>
            </a:r>
            <a:r>
              <a:rPr lang="en-US" dirty="0" smtClean="0"/>
              <a:t> </a:t>
            </a:r>
            <a:r>
              <a:rPr lang="sr-Cyrl-RS" dirty="0" smtClean="0"/>
              <a:t>ауторске</a:t>
            </a:r>
            <a:r>
              <a:rPr lang="en-US" dirty="0" smtClean="0"/>
              <a:t> </a:t>
            </a:r>
            <a:r>
              <a:rPr lang="sr-Cyrl-RS" dirty="0" smtClean="0"/>
              <a:t>накнаде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је</a:t>
            </a:r>
            <a:r>
              <a:rPr lang="en-US" dirty="0" smtClean="0"/>
              <a:t> </a:t>
            </a:r>
            <a:r>
              <a:rPr lang="sr-Cyrl-RS" dirty="0" smtClean="0"/>
              <a:t>уговорена</a:t>
            </a:r>
            <a:r>
              <a:rPr lang="en-US" dirty="0" smtClean="0"/>
              <a:t>, </a:t>
            </a:r>
            <a:r>
              <a:rPr lang="sr-Cyrl-RS" dirty="0" smtClean="0"/>
              <a:t>као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садржинска</a:t>
            </a:r>
            <a:r>
              <a:rPr lang="en-US" dirty="0" smtClean="0"/>
              <a:t>, </a:t>
            </a:r>
            <a:r>
              <a:rPr lang="sr-Cyrl-RS" dirty="0" smtClean="0"/>
              <a:t>просторна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временска</a:t>
            </a:r>
            <a:r>
              <a:rPr lang="en-US" dirty="0" smtClean="0"/>
              <a:t> </a:t>
            </a:r>
            <a:r>
              <a:rPr lang="sr-Cyrl-RS" dirty="0" smtClean="0"/>
              <a:t>ограничења</a:t>
            </a:r>
            <a:r>
              <a:rPr lang="en-US" dirty="0" smtClean="0"/>
              <a:t> </a:t>
            </a:r>
            <a:r>
              <a:rPr lang="sr-Cyrl-RS" dirty="0" smtClean="0"/>
              <a:t>ако</a:t>
            </a:r>
            <a:r>
              <a:rPr lang="en-US" dirty="0" smtClean="0"/>
              <a:t> </a:t>
            </a:r>
            <a:r>
              <a:rPr lang="sr-Cyrl-RS" dirty="0" smtClean="0"/>
              <a:t>постоје</a:t>
            </a:r>
            <a:r>
              <a:rPr lang="en-US" dirty="0" smtClean="0"/>
              <a:t>.</a:t>
            </a:r>
            <a:endParaRPr lang="sr-Cyrl-RS" dirty="0" smtClean="0"/>
          </a:p>
          <a:p>
            <a:pPr algn="just"/>
            <a:r>
              <a:rPr lang="sr-Cyrl-RS" dirty="0" smtClean="0"/>
              <a:t>Ако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аутор</a:t>
            </a:r>
            <a:r>
              <a:rPr lang="vi-VN" dirty="0" smtClean="0"/>
              <a:t> </a:t>
            </a:r>
            <a:r>
              <a:rPr lang="sr-Cyrl-RS" dirty="0" smtClean="0"/>
              <a:t>створио</a:t>
            </a:r>
            <a:r>
              <a:rPr lang="vi-VN" dirty="0" smtClean="0"/>
              <a:t> </a:t>
            </a:r>
            <a:r>
              <a:rPr lang="sr-Cyrl-RS" u="sng" dirty="0" smtClean="0"/>
              <a:t>дело</a:t>
            </a:r>
            <a:r>
              <a:rPr lang="vi-VN" u="sng" dirty="0" smtClean="0"/>
              <a:t> </a:t>
            </a:r>
            <a:r>
              <a:rPr lang="sr-Cyrl-RS" u="sng" dirty="0" smtClean="0"/>
              <a:t>током</a:t>
            </a:r>
            <a:r>
              <a:rPr lang="vi-VN" u="sng" dirty="0" smtClean="0"/>
              <a:t> </a:t>
            </a:r>
            <a:r>
              <a:rPr lang="sr-Cyrl-RS" u="sng" dirty="0" smtClean="0"/>
              <a:t>трајања</a:t>
            </a:r>
            <a:r>
              <a:rPr lang="vi-VN" u="sng" dirty="0" smtClean="0"/>
              <a:t> </a:t>
            </a:r>
            <a:r>
              <a:rPr lang="sr-Cyrl-RS" u="sng" dirty="0" smtClean="0"/>
              <a:t>радног</a:t>
            </a:r>
            <a:r>
              <a:rPr lang="vi-VN" u="sng" dirty="0" smtClean="0"/>
              <a:t> </a:t>
            </a:r>
            <a:r>
              <a:rPr lang="sr-Cyrl-RS" u="sng" dirty="0" smtClean="0"/>
              <a:t>односа</a:t>
            </a:r>
            <a:r>
              <a:rPr lang="vi-VN" dirty="0" smtClean="0"/>
              <a:t> </a:t>
            </a:r>
            <a:r>
              <a:rPr lang="sr-Cyrl-RS" dirty="0" smtClean="0"/>
              <a:t>извршавајући</a:t>
            </a:r>
            <a:r>
              <a:rPr lang="vi-VN" dirty="0" smtClean="0"/>
              <a:t> </a:t>
            </a:r>
            <a:r>
              <a:rPr lang="sr-Cyrl-RS" dirty="0" smtClean="0"/>
              <a:t>своје</a:t>
            </a:r>
            <a:r>
              <a:rPr lang="vi-VN" dirty="0" smtClean="0"/>
              <a:t> </a:t>
            </a:r>
            <a:r>
              <a:rPr lang="sr-Cyrl-RS" dirty="0" smtClean="0"/>
              <a:t>радне</a:t>
            </a:r>
            <a:r>
              <a:rPr lang="vi-VN" dirty="0" smtClean="0"/>
              <a:t> </a:t>
            </a:r>
            <a:r>
              <a:rPr lang="sr-Cyrl-RS" dirty="0" smtClean="0"/>
              <a:t>обавезе</a:t>
            </a:r>
            <a:r>
              <a:rPr lang="vi-VN" dirty="0" smtClean="0"/>
              <a:t>, </a:t>
            </a:r>
            <a:r>
              <a:rPr lang="sr-Cyrl-RS" dirty="0" smtClean="0"/>
              <a:t>послодавац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овлашћен</a:t>
            </a:r>
            <a:r>
              <a:rPr lang="vi-VN" dirty="0" smtClean="0"/>
              <a:t> </a:t>
            </a:r>
            <a:r>
              <a:rPr lang="sr-Cyrl-RS" dirty="0" smtClean="0"/>
              <a:t>да</a:t>
            </a:r>
            <a:r>
              <a:rPr lang="vi-VN" dirty="0" smtClean="0"/>
              <a:t> </a:t>
            </a:r>
            <a:r>
              <a:rPr lang="sr-Cyrl-RS" dirty="0" smtClean="0"/>
              <a:t>то</a:t>
            </a:r>
            <a:r>
              <a:rPr lang="vi-VN" dirty="0" smtClean="0"/>
              <a:t> </a:t>
            </a:r>
            <a:r>
              <a:rPr lang="sr-Cyrl-RS" dirty="0" smtClean="0"/>
              <a:t>дело</a:t>
            </a:r>
            <a:r>
              <a:rPr lang="vi-VN" dirty="0" smtClean="0"/>
              <a:t> </a:t>
            </a:r>
            <a:r>
              <a:rPr lang="sr-Cyrl-RS" dirty="0" smtClean="0"/>
              <a:t>објави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носилац</a:t>
            </a:r>
            <a:r>
              <a:rPr lang="vi-VN" dirty="0" smtClean="0"/>
              <a:t> </a:t>
            </a:r>
            <a:r>
              <a:rPr lang="sr-Cyrl-RS" dirty="0" smtClean="0"/>
              <a:t>је</a:t>
            </a:r>
            <a:r>
              <a:rPr lang="vi-VN" dirty="0" smtClean="0"/>
              <a:t> </a:t>
            </a:r>
            <a:r>
              <a:rPr lang="sr-Cyrl-RS" dirty="0" smtClean="0"/>
              <a:t>искључивих</a:t>
            </a:r>
            <a:r>
              <a:rPr lang="vi-VN" dirty="0" smtClean="0"/>
              <a:t> </a:t>
            </a:r>
            <a:r>
              <a:rPr lang="sr-Cyrl-RS" dirty="0" smtClean="0"/>
              <a:t>имовинских</a:t>
            </a:r>
            <a:r>
              <a:rPr lang="vi-VN" dirty="0" smtClean="0"/>
              <a:t> </a:t>
            </a:r>
            <a:r>
              <a:rPr lang="sr-Cyrl-RS" dirty="0" smtClean="0"/>
              <a:t>права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његово</a:t>
            </a:r>
            <a:r>
              <a:rPr lang="vi-VN" dirty="0" smtClean="0"/>
              <a:t> </a:t>
            </a:r>
            <a:r>
              <a:rPr lang="sr-Cyrl-RS" dirty="0" smtClean="0"/>
              <a:t>искоришћавање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оквиру</a:t>
            </a:r>
            <a:r>
              <a:rPr lang="vi-VN" dirty="0" smtClean="0"/>
              <a:t> </a:t>
            </a:r>
            <a:r>
              <a:rPr lang="sr-Cyrl-RS" dirty="0" smtClean="0"/>
              <a:t>своје</a:t>
            </a:r>
            <a:r>
              <a:rPr lang="vi-VN" dirty="0" smtClean="0"/>
              <a:t> </a:t>
            </a:r>
            <a:r>
              <a:rPr lang="sr-Cyrl-RS" dirty="0" smtClean="0"/>
              <a:t>привредне</a:t>
            </a:r>
            <a:r>
              <a:rPr lang="vi-VN" dirty="0" smtClean="0"/>
              <a:t> </a:t>
            </a:r>
            <a:r>
              <a:rPr lang="sr-Cyrl-RS" dirty="0" smtClean="0"/>
              <a:t>делатности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року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пет</a:t>
            </a:r>
            <a:r>
              <a:rPr lang="vi-VN" dirty="0" smtClean="0"/>
              <a:t> </a:t>
            </a:r>
            <a:r>
              <a:rPr lang="sr-Cyrl-RS" dirty="0" smtClean="0"/>
              <a:t>година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завршетка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, </a:t>
            </a:r>
            <a:r>
              <a:rPr lang="sr-Cyrl-RS" dirty="0" smtClean="0"/>
              <a:t>ако</a:t>
            </a:r>
            <a:r>
              <a:rPr lang="vi-VN" dirty="0" smtClean="0"/>
              <a:t> </a:t>
            </a:r>
            <a:r>
              <a:rPr lang="sr-Cyrl-RS" dirty="0" smtClean="0"/>
              <a:t>општим</a:t>
            </a:r>
            <a:r>
              <a:rPr lang="vi-VN" dirty="0" smtClean="0"/>
              <a:t> </a:t>
            </a:r>
            <a:r>
              <a:rPr lang="sr-Cyrl-RS" dirty="0" smtClean="0"/>
              <a:t>актом</a:t>
            </a:r>
            <a:r>
              <a:rPr lang="vi-VN" dirty="0" smtClean="0"/>
              <a:t> </a:t>
            </a:r>
            <a:r>
              <a:rPr lang="sr-Cyrl-RS" dirty="0" smtClean="0"/>
              <a:t>или</a:t>
            </a:r>
            <a:r>
              <a:rPr lang="vi-VN" dirty="0" smtClean="0"/>
              <a:t> </a:t>
            </a:r>
            <a:r>
              <a:rPr lang="sr-Cyrl-RS" dirty="0" smtClean="0"/>
              <a:t>уговором</a:t>
            </a:r>
            <a:r>
              <a:rPr lang="vi-VN" dirty="0" smtClean="0"/>
              <a:t> </a:t>
            </a:r>
            <a:r>
              <a:rPr lang="sr-Cyrl-RS" dirty="0" smtClean="0"/>
              <a:t>о</a:t>
            </a:r>
            <a:r>
              <a:rPr lang="vi-VN" dirty="0" smtClean="0"/>
              <a:t> </a:t>
            </a:r>
            <a:r>
              <a:rPr lang="sr-Cyrl-RS" dirty="0" smtClean="0"/>
              <a:t>раду</a:t>
            </a:r>
            <a:r>
              <a:rPr lang="vi-VN" dirty="0" smtClean="0"/>
              <a:t> </a:t>
            </a:r>
            <a:r>
              <a:rPr lang="sr-Cyrl-RS" dirty="0" smtClean="0"/>
              <a:t>није</a:t>
            </a:r>
            <a:r>
              <a:rPr lang="vi-VN" dirty="0" smtClean="0"/>
              <a:t> </a:t>
            </a:r>
            <a:r>
              <a:rPr lang="sr-Cyrl-RS" dirty="0" smtClean="0"/>
              <a:t>друкчије</a:t>
            </a:r>
            <a:r>
              <a:rPr lang="vi-VN" dirty="0" smtClean="0"/>
              <a:t> </a:t>
            </a:r>
            <a:r>
              <a:rPr lang="sr-Cyrl-RS" dirty="0" smtClean="0"/>
              <a:t>одређено</a:t>
            </a:r>
            <a:r>
              <a:rPr lang="vi-VN" dirty="0" smtClean="0"/>
              <a:t>. </a:t>
            </a:r>
            <a:r>
              <a:rPr lang="sr-Cyrl-RS" dirty="0" smtClean="0"/>
              <a:t>Аутор</a:t>
            </a:r>
            <a:r>
              <a:rPr lang="vi-VN" dirty="0" smtClean="0"/>
              <a:t> </a:t>
            </a:r>
            <a:r>
              <a:rPr lang="sr-Cyrl-RS" dirty="0" smtClean="0"/>
              <a:t>има</a:t>
            </a:r>
            <a:r>
              <a:rPr lang="vi-VN" dirty="0" smtClean="0"/>
              <a:t> </a:t>
            </a:r>
            <a:r>
              <a:rPr lang="sr-Cyrl-RS" dirty="0" smtClean="0"/>
              <a:t>право</a:t>
            </a:r>
            <a:r>
              <a:rPr lang="vi-VN" dirty="0" smtClean="0"/>
              <a:t> </a:t>
            </a:r>
            <a:r>
              <a:rPr lang="sr-Cyrl-RS" dirty="0" smtClean="0"/>
              <a:t>на</a:t>
            </a:r>
            <a:r>
              <a:rPr lang="vi-VN" dirty="0" smtClean="0"/>
              <a:t> </a:t>
            </a:r>
            <a:r>
              <a:rPr lang="sr-Cyrl-RS" dirty="0" smtClean="0"/>
              <a:t>посебну</a:t>
            </a:r>
            <a:r>
              <a:rPr lang="vi-VN" dirty="0" smtClean="0"/>
              <a:t> </a:t>
            </a:r>
            <a:r>
              <a:rPr lang="sr-Cyrl-RS" dirty="0" smtClean="0"/>
              <a:t>накнаду</a:t>
            </a:r>
            <a:r>
              <a:rPr lang="vi-VN" dirty="0" smtClean="0"/>
              <a:t> </a:t>
            </a:r>
            <a:r>
              <a:rPr lang="sr-Cyrl-RS" dirty="0" smtClean="0"/>
              <a:t>зависно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ефеката</a:t>
            </a:r>
            <a:r>
              <a:rPr lang="vi-VN" dirty="0" smtClean="0"/>
              <a:t> </a:t>
            </a:r>
            <a:r>
              <a:rPr lang="sr-Cyrl-RS" dirty="0" smtClean="0"/>
              <a:t>искоришћавања</a:t>
            </a:r>
            <a:r>
              <a:rPr lang="vi-VN" dirty="0" smtClean="0"/>
              <a:t> </a:t>
            </a:r>
            <a:r>
              <a:rPr lang="sr-Cyrl-RS" dirty="0" smtClean="0"/>
              <a:t>дела</a:t>
            </a:r>
            <a:r>
              <a:rPr lang="vi-VN" dirty="0" smtClean="0"/>
              <a:t>. </a:t>
            </a:r>
            <a:endParaRPr lang="en-US" dirty="0" smtClean="0"/>
          </a:p>
          <a:p>
            <a:pPr algn="just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Трајање</a:t>
            </a:r>
            <a:r>
              <a:rPr lang="en-US" dirty="0" smtClean="0"/>
              <a:t> </a:t>
            </a:r>
            <a:r>
              <a:rPr lang="sr-Cyrl-RS" dirty="0" smtClean="0"/>
              <a:t>ауторског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dirty="0" smtClean="0"/>
              <a:t>Имовинска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трају</a:t>
            </a:r>
            <a:r>
              <a:rPr lang="en-US" dirty="0" smtClean="0"/>
              <a:t> </a:t>
            </a:r>
            <a:r>
              <a:rPr lang="sr-Cyrl-RS" dirty="0" smtClean="0"/>
              <a:t>за</a:t>
            </a:r>
            <a:r>
              <a:rPr lang="en-US" dirty="0" smtClean="0"/>
              <a:t> </a:t>
            </a:r>
            <a:r>
              <a:rPr lang="sr-Cyrl-RS" dirty="0" smtClean="0"/>
              <a:t>живота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70 </a:t>
            </a:r>
            <a:r>
              <a:rPr lang="sr-Cyrl-RS" dirty="0" smtClean="0"/>
              <a:t>година</a:t>
            </a:r>
            <a:r>
              <a:rPr lang="en-US" dirty="0" smtClean="0"/>
              <a:t> </a:t>
            </a:r>
            <a:r>
              <a:rPr lang="sr-Cyrl-RS" dirty="0" smtClean="0"/>
              <a:t>после</a:t>
            </a:r>
            <a:r>
              <a:rPr lang="en-US" dirty="0" smtClean="0"/>
              <a:t> </a:t>
            </a:r>
            <a:r>
              <a:rPr lang="sr-Cyrl-RS" dirty="0" smtClean="0"/>
              <a:t>његове</a:t>
            </a:r>
            <a:r>
              <a:rPr lang="en-US" dirty="0" smtClean="0"/>
              <a:t> </a:t>
            </a:r>
            <a:r>
              <a:rPr lang="sr-Cyrl-RS" dirty="0" smtClean="0"/>
              <a:t>смрти</a:t>
            </a:r>
            <a:r>
              <a:rPr lang="en-US" dirty="0" smtClean="0"/>
              <a:t>. </a:t>
            </a:r>
          </a:p>
          <a:p>
            <a:pPr algn="just"/>
            <a:r>
              <a:rPr lang="sr-Cyrl-RS" dirty="0" smtClean="0"/>
              <a:t>Морална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трају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по</a:t>
            </a:r>
            <a:r>
              <a:rPr lang="en-US" dirty="0" smtClean="0"/>
              <a:t> </a:t>
            </a:r>
            <a:r>
              <a:rPr lang="sr-Cyrl-RS" dirty="0" smtClean="0"/>
              <a:t>престанку</a:t>
            </a:r>
            <a:r>
              <a:rPr lang="en-US" dirty="0" smtClean="0"/>
              <a:t> </a:t>
            </a:r>
            <a:r>
              <a:rPr lang="sr-Cyrl-RS" dirty="0" smtClean="0"/>
              <a:t>трајања</a:t>
            </a:r>
            <a:r>
              <a:rPr lang="en-US" dirty="0" smtClean="0"/>
              <a:t> </a:t>
            </a:r>
            <a:r>
              <a:rPr lang="sr-Cyrl-RS" dirty="0" smtClean="0"/>
              <a:t>имовинских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.</a:t>
            </a:r>
          </a:p>
          <a:p>
            <a:pPr algn="just"/>
            <a:r>
              <a:rPr lang="sr-Cyrl-RS" dirty="0" smtClean="0"/>
              <a:t>По</a:t>
            </a:r>
            <a:r>
              <a:rPr lang="en-US" dirty="0" smtClean="0"/>
              <a:t> </a:t>
            </a:r>
            <a:r>
              <a:rPr lang="sr-Cyrl-RS" dirty="0" smtClean="0"/>
              <a:t>истеку</a:t>
            </a:r>
            <a:r>
              <a:rPr lang="en-US" dirty="0" smtClean="0"/>
              <a:t> </a:t>
            </a:r>
            <a:r>
              <a:rPr lang="sr-Cyrl-RS" dirty="0" smtClean="0"/>
              <a:t>рока</a:t>
            </a:r>
            <a:r>
              <a:rPr lang="en-US" dirty="0" smtClean="0"/>
              <a:t> </a:t>
            </a:r>
            <a:r>
              <a:rPr lang="sr-Cyrl-RS" dirty="0" smtClean="0"/>
              <a:t>трајања</a:t>
            </a:r>
            <a:r>
              <a:rPr lang="en-US" dirty="0" smtClean="0"/>
              <a:t> </a:t>
            </a:r>
            <a:r>
              <a:rPr lang="sr-Cyrl-RS" dirty="0" smtClean="0"/>
              <a:t>имовинских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о</a:t>
            </a:r>
            <a:r>
              <a:rPr lang="en-US" dirty="0" smtClean="0"/>
              <a:t> </a:t>
            </a:r>
            <a:r>
              <a:rPr lang="sr-Cyrl-RS" dirty="0" smtClean="0"/>
              <a:t>заштити</a:t>
            </a:r>
            <a:r>
              <a:rPr lang="en-US" dirty="0" smtClean="0"/>
              <a:t> </a:t>
            </a:r>
            <a:r>
              <a:rPr lang="sr-Cyrl-RS" dirty="0" smtClean="0"/>
              <a:t>моралних</a:t>
            </a:r>
            <a:r>
              <a:rPr lang="en-US" dirty="0" smtClean="0"/>
              <a:t> </a:t>
            </a:r>
            <a:r>
              <a:rPr lang="sr-Cyrl-RS" dirty="0" smtClean="0"/>
              <a:t>права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старају</a:t>
            </a:r>
            <a:r>
              <a:rPr lang="en-US" dirty="0" smtClean="0"/>
              <a:t> </a:t>
            </a:r>
            <a:r>
              <a:rPr lang="sr-Cyrl-RS" dirty="0" smtClean="0"/>
              <a:t>се</a:t>
            </a:r>
            <a:r>
              <a:rPr lang="en-US" dirty="0" smtClean="0"/>
              <a:t> </a:t>
            </a:r>
            <a:r>
              <a:rPr lang="sr-Cyrl-RS" dirty="0" smtClean="0"/>
              <a:t>удружења</a:t>
            </a:r>
            <a:r>
              <a:rPr lang="en-US" dirty="0" smtClean="0"/>
              <a:t> </a:t>
            </a:r>
            <a:r>
              <a:rPr lang="sr-Cyrl-RS" dirty="0" smtClean="0"/>
              <a:t>аутора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институције</a:t>
            </a:r>
            <a:r>
              <a:rPr lang="en-US" dirty="0" smtClean="0"/>
              <a:t> </a:t>
            </a:r>
            <a:r>
              <a:rPr lang="sr-Cyrl-RS" dirty="0" smtClean="0"/>
              <a:t>из</a:t>
            </a:r>
            <a:r>
              <a:rPr lang="en-US" dirty="0" smtClean="0"/>
              <a:t> </a:t>
            </a:r>
            <a:r>
              <a:rPr lang="sr-Cyrl-RS" dirty="0" smtClean="0"/>
              <a:t>области</a:t>
            </a:r>
            <a:r>
              <a:rPr lang="en-US" dirty="0" smtClean="0"/>
              <a:t> </a:t>
            </a:r>
            <a:r>
              <a:rPr lang="sr-Cyrl-RS" dirty="0" smtClean="0"/>
              <a:t>културе</a:t>
            </a:r>
            <a:r>
              <a:rPr lang="en-US" dirty="0" smtClean="0"/>
              <a:t>, </a:t>
            </a:r>
            <a:r>
              <a:rPr lang="sr-Cyrl-RS" dirty="0" smtClean="0"/>
              <a:t>науке</a:t>
            </a:r>
            <a:r>
              <a:rPr lang="en-US" dirty="0" smtClean="0"/>
              <a:t> </a:t>
            </a:r>
            <a:r>
              <a:rPr lang="sr-Cyrl-RS" dirty="0" smtClean="0"/>
              <a:t>и</a:t>
            </a:r>
            <a:r>
              <a:rPr lang="en-US" dirty="0" smtClean="0"/>
              <a:t> </a:t>
            </a:r>
            <a:r>
              <a:rPr lang="sr-Cyrl-RS" dirty="0" smtClean="0"/>
              <a:t>уметности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sr-Cyrl-CS" dirty="0" smtClean="0"/>
              <a:t>Право које уређује издаваштво и библиотекарство обухвата комплекс правних дисциплина које уређују укупан систем друштвених односа :</a:t>
            </a:r>
          </a:p>
          <a:p>
            <a:pPr algn="just">
              <a:buFontTx/>
              <a:buChar char="-"/>
            </a:pPr>
            <a:r>
              <a:rPr lang="sr-Cyrl-CS" dirty="0" smtClean="0"/>
              <a:t>Настанак књиге (ауторство), продукцију  (издавање), штампање, дистрибуцију, трговину</a:t>
            </a:r>
            <a:r>
              <a:rPr lang="en-US" dirty="0" smtClean="0"/>
              <a:t> </a:t>
            </a:r>
            <a:r>
              <a:rPr lang="sr-Cyrl-RS" dirty="0" smtClean="0"/>
              <a:t>књигом</a:t>
            </a:r>
            <a:r>
              <a:rPr lang="sr-Cyrl-CS" dirty="0" smtClean="0"/>
              <a:t>, библиотекарство, заштиту књиге као културног добра и читање.</a:t>
            </a:r>
          </a:p>
          <a:p>
            <a:pPr algn="just"/>
            <a:r>
              <a:rPr lang="sr-Cyrl-CS" dirty="0" smtClean="0"/>
              <a:t>Препорука за будућност: прописи о књизи треба да се нађу на једном месту и на тај начин да се повежу интереси аутора, издавача, штампара, књижара, библиотека и читалаца.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ИЗДАВАЧКО И ШТАМПАРСКО ПРАВО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Раније се издавачко право у правној теорији сматрало саставним делом ауторског права и најчешће се сводило на издавачки уговор, којим се уређују међусобна права и обавезе аутора и издавача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Издаваштво ипак има дугу традицију и законом утврђена правила и у свету и код нас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Од времена Гутенберга посао припреме и издавања књиге обављали су </a:t>
            </a:r>
            <a:r>
              <a:rPr lang="sr-Cyrl-RS" u="sng" dirty="0" smtClean="0"/>
              <a:t>штампари</a:t>
            </a:r>
            <a:r>
              <a:rPr lang="sr-Cyrl-RS" dirty="0" smtClean="0"/>
              <a:t>, а издавачи су се појавили касније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Тек </a:t>
            </a:r>
            <a:r>
              <a:rPr lang="sr-Cyrl-RS" u="sng" dirty="0" smtClean="0"/>
              <a:t>крајем 15. века </a:t>
            </a:r>
            <a:r>
              <a:rPr lang="sr-Cyrl-RS" dirty="0" smtClean="0"/>
              <a:t>посао припреме за штампу и уређивање текста преузимају издавачи, док се штампари баве искључиво штампањем и (касније) повезивањем књига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Значајну улогу у томе имао је венецијански штампар-издавач </a:t>
            </a:r>
            <a:r>
              <a:rPr lang="sr-Cyrl-RS" b="1" dirty="0" smtClean="0"/>
              <a:t>Алдо Мануци</a:t>
            </a:r>
            <a:endParaRPr lang="en-US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/>
          <a:lstStyle/>
          <a:p>
            <a:pPr>
              <a:buNone/>
            </a:pPr>
            <a:r>
              <a:rPr lang="sr-Cyrl-RS" b="1" dirty="0" smtClean="0"/>
              <a:t>ИСТОРИЈА УМНОЖАВАЊА КЊИГА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Штампарству покретним словима претходило је штампање са дрвених плоча – прва половина 15. века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Такво штампање је механичко умножавање текста и графичких илустрација тј. отискивање притискањем са дрвених клишеа на лист папира или пергамента (отискивање са клишеа на коме је урезан цртеж у негативу)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Клишеи су се израђивали од дрвета или неке друге мекане подлоге → различите технике штампања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sz="3400" dirty="0" smtClean="0"/>
              <a:t>Различите технике штампања и добијени отисци називају се према материјалу од којег је израђен клише: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3400" b="1" dirty="0" smtClean="0"/>
              <a:t>дрворез</a:t>
            </a:r>
            <a:r>
              <a:rPr lang="sr-Cyrl-RS" sz="3400" dirty="0" smtClean="0"/>
              <a:t> – отисак са дрвеног клишеа, назива се још и </a:t>
            </a:r>
            <a:r>
              <a:rPr lang="sr-Cyrl-RS" sz="3400" b="1" dirty="0" smtClean="0"/>
              <a:t>ксилографија</a:t>
            </a:r>
            <a:r>
              <a:rPr lang="sr-Cyrl-RS" sz="3400" dirty="0" smtClean="0"/>
              <a:t>. Најстарија штампарска техника употребљавана у 15. и 16. веку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3400" b="1" dirty="0" smtClean="0"/>
              <a:t>бакрорез</a:t>
            </a:r>
            <a:r>
              <a:rPr lang="sr-Cyrl-RS" sz="3400" dirty="0" smtClean="0"/>
              <a:t> – техника дубоке штампе са бакарних плоча. Карактеристична техника за барокну књигу. Чувене су књиге са бакрорезом холандске издавачке куће породице </a:t>
            </a:r>
            <a:r>
              <a:rPr lang="sr-Cyrl-RS" sz="3400" u="sng" dirty="0" smtClean="0"/>
              <a:t>Елзевир</a:t>
            </a:r>
            <a:r>
              <a:rPr lang="sr-Cyrl-RS" sz="3400" dirty="0" smtClean="0"/>
              <a:t>. Код нас су најпознатије књиге </a:t>
            </a:r>
            <a:r>
              <a:rPr lang="sr-Cyrl-RS" sz="3400" b="1" dirty="0" smtClean="0"/>
              <a:t>Христифора Жефаровића </a:t>
            </a:r>
            <a:r>
              <a:rPr lang="sr-Cyrl-RS" sz="3400" dirty="0" smtClean="0"/>
              <a:t>штампане од 1741. год.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3400" b="1" dirty="0" smtClean="0"/>
              <a:t>цинкорез</a:t>
            </a:r>
            <a:r>
              <a:rPr lang="sr-Cyrl-RS" sz="3400" dirty="0" smtClean="0"/>
              <a:t> – поступак дубоке штампе са плоча од цинка (сличан бакрорезу), примењивао се у 19. и 20. веку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sz="3400" b="1" dirty="0" smtClean="0"/>
              <a:t>литографија</a:t>
            </a:r>
            <a:r>
              <a:rPr lang="sr-Cyrl-RS" sz="3400" dirty="0" smtClean="0"/>
              <a:t> – техника тзв. равне штампе. Технику пронашао </a:t>
            </a:r>
            <a:r>
              <a:rPr lang="sr-Cyrl-RS" sz="3400" u="sng" dirty="0" smtClean="0"/>
              <a:t>Алоја Зенефелдер у Минхену 1797.</a:t>
            </a:r>
            <a:r>
              <a:rPr lang="sr-Cyrl-RS" sz="3400" dirty="0" smtClean="0"/>
              <a:t> год. употребљавала се за штампање публикација са великим тиражом. Код нас у употреби до 40-тих година 19. века са појавом првих илустрованих листова</a:t>
            </a:r>
          </a:p>
          <a:p>
            <a:pPr algn="just">
              <a:buFont typeface="Wingdings" pitchFamily="2" charset="2"/>
              <a:buChar char="ü"/>
            </a:pPr>
            <a:endParaRPr lang="sr-Cyrl-RS" sz="3600" dirty="0" smtClean="0"/>
          </a:p>
          <a:p>
            <a:pPr algn="just">
              <a:buFont typeface="Wingdings" pitchFamily="2" charset="2"/>
              <a:buChar char="ü"/>
            </a:pPr>
            <a:endParaRPr lang="sr-Cyrl-R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sr-Cyrl-RS" b="1" dirty="0" smtClean="0"/>
              <a:t>Офсетна штампа </a:t>
            </a:r>
            <a:r>
              <a:rPr lang="sr-Cyrl-RS" dirty="0" smtClean="0"/>
              <a:t>(енгл.</a:t>
            </a:r>
            <a:r>
              <a:rPr lang="sr-Latn-RS" dirty="0" smtClean="0"/>
              <a:t> set off = </a:t>
            </a:r>
            <a:r>
              <a:rPr lang="sr-Cyrl-RS" dirty="0" smtClean="0"/>
              <a:t>скинути, пренети) – општеприхваћени назив равне штампе – усавршена литографска штампа. Прве машине за ову врсту штампе – у САД почетком 20. века, данас најраспрострањенији поступак штампе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Опште име за све наведене штампарске поступке – </a:t>
            </a:r>
            <a:r>
              <a:rPr lang="sr-Cyrl-RS" b="1" u="sng" dirty="0" smtClean="0"/>
              <a:t>графика</a:t>
            </a:r>
            <a:r>
              <a:rPr lang="sr-Cyrl-R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sr-Cyrl-RS" u="sng" dirty="0" smtClean="0"/>
              <a:t>Према начину отискивања</a:t>
            </a:r>
            <a:r>
              <a:rPr lang="sr-Cyrl-RS" dirty="0" smtClean="0"/>
              <a:t>, у зависности од клишеа, настала је: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висока (Гутенбергова штампа) и дрворез,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дубока (бакрорез, цинкорез, линорез),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равна штампа (литографија и офсет штампа)</a:t>
            </a:r>
          </a:p>
          <a:p>
            <a:pPr algn="just">
              <a:buFont typeface="Wingdings" pitchFamily="2" charset="2"/>
              <a:buChar char="ü"/>
            </a:pPr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sr-Cyrl-CS" b="1" u="sng" dirty="0" smtClean="0"/>
              <a:t>ШТАМПАРИЈЕ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Појава првих штампарија – штампари постају и издавачи 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Књиге су биле већином богослужбеног карактера – није се постављало питање ауторства; штампарски посао се сматрао чашћу 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После пожара у Мајнцу 1462. године Гутенбергови и Фустови штампари ослобођени заклетве да не могу одати тајну штампарске вештине – расули се по Европи, највише у Француску и Италију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Издавање и штампање књига у великим тиражима доноси промене, књига постаје роба која доноси добит, а штампарство и издаваштво привредна делатност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sz="2800" dirty="0" smtClean="0"/>
              <a:t>Права аутора су се завршавала када штампар откупи његов рукопис</a:t>
            </a:r>
          </a:p>
          <a:p>
            <a:pPr algn="just">
              <a:buFont typeface="Wingdings" pitchFamily="2" charset="2"/>
              <a:buChar char="v"/>
            </a:pPr>
            <a:r>
              <a:rPr lang="sr-Cyrl-RS" sz="2800" dirty="0" smtClean="0"/>
              <a:t>Проблем - издавачи су могли да прештампавају књиге без тражења сагласности од аутора или штампара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sz="2800" dirty="0" smtClean="0"/>
              <a:t>Штампари крајем 15. века штампари од владара траже привилегије за штампање једног дела и забрану прештампавања(да би се заштитили од конкуренције)</a:t>
            </a:r>
          </a:p>
          <a:p>
            <a:pPr algn="just">
              <a:buFont typeface="Wingdings" pitchFamily="2" charset="2"/>
              <a:buChar char="v"/>
            </a:pPr>
            <a:r>
              <a:rPr lang="sr-Cyrl-RS" sz="2800" dirty="0" smtClean="0"/>
              <a:t>Смисао првих привилегија – и вршење цензуре</a:t>
            </a:r>
          </a:p>
          <a:p>
            <a:pPr algn="just">
              <a:buFont typeface="Wingdings" pitchFamily="2" charset="2"/>
              <a:buChar char="v"/>
            </a:pPr>
            <a:r>
              <a:rPr lang="sr-Cyrl-RS" sz="2800" u="sng" dirty="0" smtClean="0"/>
              <a:t>Прва привилегија </a:t>
            </a:r>
            <a:r>
              <a:rPr lang="sr-Cyrl-RS" sz="2800" dirty="0" smtClean="0"/>
              <a:t>одобрена у Италији 1495. године од Сенату, Алду Мануцију у Венецији</a:t>
            </a:r>
          </a:p>
          <a:p>
            <a:pPr algn="just">
              <a:buFont typeface="Wingdings" pitchFamily="2" charset="2"/>
              <a:buChar char="v"/>
            </a:pPr>
            <a:r>
              <a:rPr lang="sr-Cyrl-RS" sz="2800" dirty="0" smtClean="0"/>
              <a:t> </a:t>
            </a:r>
            <a:r>
              <a:rPr lang="sr-Cyrl-RS" sz="2800" u="sng" dirty="0" smtClean="0"/>
              <a:t>први закон </a:t>
            </a:r>
            <a:r>
              <a:rPr lang="sr-Cyrl-RS" sz="2800" dirty="0" smtClean="0"/>
              <a:t>- сто година касније у Италији се доноси </a:t>
            </a:r>
            <a:r>
              <a:rPr lang="sr-Cyrl-RS" sz="2800" b="1" i="1" dirty="0" smtClean="0"/>
              <a:t>Закон о привилегијама </a:t>
            </a:r>
            <a:r>
              <a:rPr lang="sr-Cyrl-RS" sz="2800" dirty="0" smtClean="0"/>
              <a:t>који признаје издавачима искључиво право штампања и објављивања једног дела за одређено време</a:t>
            </a:r>
            <a:endParaRPr lang="en-US" sz="2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Током 16. и 17. века – масовно одобравање привилегија издавачима, ограничено на одређени број година (у Енглеској 14-28 година, у Француској за живота аутора)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Издаване уз одређену надокнаду – на овај начин власт је имала увид у издавачку продукцију – цензура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Од 17. века трајање привилегија ограничено на 10-20 година, а само изузетно могла се продужити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Привилегије су настале ради заштите интереса штампара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Класичне штампарске привилегије биле су ограничене на искључиво право штампања одређених књижевних дела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Када су се појавили први издавачи и они су добијали привилегије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6019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sr-Cyrl-CS" b="1" u="sng" dirty="0" smtClean="0"/>
              <a:t>ПРОПИСИ О ШТАМПИ И ИЗДАВАШТВУ У КНЕЖЕВИНИ СРБИЈИ (19. ВЕК)</a:t>
            </a:r>
          </a:p>
          <a:p>
            <a:pPr>
              <a:buNone/>
            </a:pPr>
            <a:endParaRPr lang="sr-Cyrl-CS" u="sng" dirty="0" smtClean="0"/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После пропасти српске средњовековне државе, замро је рад наших првих штампарија: црнојевићке (1493/96), горажданске (1520/23), рујанске (1536/37), грачаничке (1538/39), милешевске (1544/46 и 1557), београдске (1552) и последње - штампарије у Мркшиној цркви (1562/66).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Последња српска штампана књига печатана је у штампарији </a:t>
            </a:r>
            <a:r>
              <a:rPr lang="sr-Cyrl-CS" dirty="0" smtClean="0"/>
              <a:t>Јеролима Загуровића у Венецији 1638. године.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2484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Cyrl-CS" dirty="0" smtClean="0"/>
              <a:t>Издвајамо </a:t>
            </a:r>
            <a:r>
              <a:rPr lang="hr-HR" dirty="0" smtClean="0"/>
              <a:t>остварење </a:t>
            </a:r>
            <a:r>
              <a:rPr lang="hr-HR" b="1" dirty="0" smtClean="0"/>
              <a:t>Христифора Жефаровића</a:t>
            </a:r>
            <a:r>
              <a:rPr lang="hr-HR" dirty="0" smtClean="0"/>
              <a:t> који је од 1741</a:t>
            </a:r>
            <a:r>
              <a:rPr lang="sr-Cyrl-CS" dirty="0" smtClean="0"/>
              <a:t>. до </a:t>
            </a:r>
            <a:r>
              <a:rPr lang="hr-HR" dirty="0" smtClean="0"/>
              <a:t>1745, </a:t>
            </a:r>
            <a:r>
              <a:rPr lang="sr-Cyrl-CS" dirty="0" smtClean="0"/>
              <a:t>штампао бакрорезне књиге</a:t>
            </a:r>
            <a:r>
              <a:rPr lang="hr-HR" dirty="0" smtClean="0"/>
              <a:t>. Његово дело </a:t>
            </a:r>
            <a:r>
              <a:rPr lang="hr-HR" i="1" u="sng" dirty="0" smtClean="0"/>
              <a:t>Стематографија</a:t>
            </a:r>
            <a:r>
              <a:rPr lang="hr-HR" dirty="0" smtClean="0"/>
              <a:t> је прва српска књига</a:t>
            </a:r>
            <a:r>
              <a:rPr lang="en-US" dirty="0" smtClean="0"/>
              <a:t> </a:t>
            </a:r>
            <a:r>
              <a:rPr lang="hr-HR" dirty="0" smtClean="0"/>
              <a:t>изда</a:t>
            </a:r>
            <a:r>
              <a:rPr lang="sr-Cyrl-CS" dirty="0" smtClean="0"/>
              <a:t>т</a:t>
            </a:r>
            <a:r>
              <a:rPr lang="hr-HR" dirty="0" smtClean="0"/>
              <a:t>а у Бечу. </a:t>
            </a:r>
            <a:endParaRPr lang="sr-Cyrl-CS" dirty="0" smtClean="0"/>
          </a:p>
          <a:p>
            <a:pPr algn="just"/>
            <a:r>
              <a:rPr lang="hr-HR" i="1" dirty="0" smtClean="0"/>
              <a:t>Стематографија</a:t>
            </a:r>
            <a:r>
              <a:rPr lang="vi-VN" dirty="0" smtClean="0"/>
              <a:t> (1741)</a:t>
            </a:r>
            <a:r>
              <a:rPr lang="hr-HR" dirty="0" smtClean="0"/>
              <a:t> је рађена по </a:t>
            </a:r>
            <a:r>
              <a:rPr lang="sr-Cyrl-CS" dirty="0" smtClean="0"/>
              <a:t>‘’</a:t>
            </a:r>
            <a:r>
              <a:rPr lang="hr-HR" dirty="0" smtClean="0"/>
              <a:t>Стематографији</a:t>
            </a:r>
            <a:r>
              <a:rPr lang="sr-Cyrl-CS" dirty="0" smtClean="0"/>
              <a:t>’’</a:t>
            </a:r>
            <a:r>
              <a:rPr lang="hr-HR" dirty="0" smtClean="0"/>
              <a:t> Павла Ритера Витезовића с мањим корек</a:t>
            </a:r>
            <a:r>
              <a:rPr lang="sr-Cyrl-CS" dirty="0" smtClean="0"/>
              <a:t>цијама</a:t>
            </a:r>
            <a:r>
              <a:rPr lang="hr-HR" dirty="0" smtClean="0"/>
              <a:t>, а као додатак има ликове српских и бугарских светитеља </a:t>
            </a:r>
            <a:r>
              <a:rPr lang="sr-Cyrl-CS" dirty="0" smtClean="0"/>
              <a:t>и </a:t>
            </a:r>
            <a:r>
              <a:rPr lang="hr-HR" dirty="0" smtClean="0"/>
              <a:t>владара.</a:t>
            </a:r>
            <a:endParaRPr lang="sr-Cyrl-CS" dirty="0" smtClean="0"/>
          </a:p>
          <a:p>
            <a:pPr algn="just"/>
            <a:r>
              <a:rPr lang="sr-Cyrl-RS" i="1" dirty="0" smtClean="0"/>
              <a:t>Стематографија</a:t>
            </a:r>
            <a:r>
              <a:rPr lang="vi-VN" dirty="0" smtClean="0"/>
              <a:t> </a:t>
            </a:r>
            <a:r>
              <a:rPr lang="sr-Cyrl-RS" dirty="0" smtClean="0"/>
              <a:t>представља</a:t>
            </a:r>
            <a:r>
              <a:rPr lang="vi-VN" dirty="0" smtClean="0"/>
              <a:t> </a:t>
            </a:r>
            <a:r>
              <a:rPr lang="sr-Cyrl-RS" dirty="0" smtClean="0"/>
              <a:t>једну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најзначајнијих</a:t>
            </a:r>
            <a:r>
              <a:rPr lang="vi-VN" dirty="0" smtClean="0"/>
              <a:t> </a:t>
            </a:r>
            <a:r>
              <a:rPr lang="sr-Cyrl-RS" dirty="0" smtClean="0"/>
              <a:t>српских</a:t>
            </a:r>
            <a:r>
              <a:rPr lang="vi-VN" dirty="0" smtClean="0"/>
              <a:t> </a:t>
            </a:r>
            <a:r>
              <a:rPr lang="sr-Cyrl-RS" dirty="0" smtClean="0"/>
              <a:t>књига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13. веку</a:t>
            </a:r>
            <a:r>
              <a:rPr lang="vi-VN" dirty="0" smtClean="0"/>
              <a:t>. </a:t>
            </a:r>
            <a:r>
              <a:rPr lang="sr-Cyrl-RS" dirty="0" smtClean="0"/>
              <a:t>Идејни</a:t>
            </a:r>
            <a:r>
              <a:rPr lang="vi-VN" dirty="0" smtClean="0"/>
              <a:t> </a:t>
            </a:r>
            <a:r>
              <a:rPr lang="sr-Cyrl-RS" dirty="0" smtClean="0"/>
              <a:t>творци</a:t>
            </a:r>
            <a:r>
              <a:rPr lang="vi-VN" dirty="0" smtClean="0"/>
              <a:t> </a:t>
            </a:r>
            <a:r>
              <a:rPr lang="sr-Cyrl-RS" dirty="0" smtClean="0"/>
              <a:t>овог</a:t>
            </a:r>
            <a:r>
              <a:rPr lang="vi-VN" dirty="0" smtClean="0"/>
              <a:t> </a:t>
            </a:r>
            <a:r>
              <a:rPr lang="sr-Cyrl-RS" dirty="0" smtClean="0"/>
              <a:t>издања</a:t>
            </a:r>
            <a:r>
              <a:rPr lang="vi-VN" dirty="0" smtClean="0"/>
              <a:t> </a:t>
            </a:r>
            <a:r>
              <a:rPr lang="sr-Cyrl-RS" dirty="0" smtClean="0"/>
              <a:t>били</a:t>
            </a:r>
            <a:r>
              <a:rPr lang="vi-VN" dirty="0" smtClean="0"/>
              <a:t> </a:t>
            </a:r>
            <a:r>
              <a:rPr lang="sr-Cyrl-RS" dirty="0" smtClean="0"/>
              <a:t>су</a:t>
            </a:r>
            <a:r>
              <a:rPr lang="vi-VN" dirty="0" smtClean="0"/>
              <a:t> </a:t>
            </a:r>
            <a:r>
              <a:rPr lang="sr-Cyrl-RS" dirty="0" smtClean="0"/>
              <a:t>патријарх</a:t>
            </a:r>
            <a:r>
              <a:rPr lang="vi-VN" dirty="0" smtClean="0"/>
              <a:t> </a:t>
            </a:r>
            <a:r>
              <a:rPr lang="sr-Cyrl-RS" dirty="0" smtClean="0"/>
              <a:t>Арсеније</a:t>
            </a:r>
            <a:r>
              <a:rPr lang="vi-VN" dirty="0" smtClean="0"/>
              <a:t> </a:t>
            </a:r>
            <a:r>
              <a:rPr lang="sr-Latn-RS" dirty="0" smtClean="0"/>
              <a:t>IV</a:t>
            </a:r>
            <a:r>
              <a:rPr lang="vi-VN" dirty="0" smtClean="0"/>
              <a:t> </a:t>
            </a:r>
            <a:r>
              <a:rPr lang="sr-Cyrl-RS" dirty="0" smtClean="0"/>
              <a:t>Јовановић</a:t>
            </a:r>
            <a:r>
              <a:rPr lang="vi-VN" dirty="0" smtClean="0"/>
              <a:t> </a:t>
            </a:r>
            <a:r>
              <a:rPr lang="sr-Cyrl-RS" dirty="0" smtClean="0"/>
              <a:t>Шакабента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Павле</a:t>
            </a:r>
            <a:r>
              <a:rPr lang="vi-VN" dirty="0" smtClean="0"/>
              <a:t> </a:t>
            </a:r>
            <a:r>
              <a:rPr lang="sr-Cyrl-RS" dirty="0" smtClean="0"/>
              <a:t>Ненадовић</a:t>
            </a:r>
            <a:r>
              <a:rPr lang="vi-VN" dirty="0" smtClean="0"/>
              <a:t> </a:t>
            </a:r>
            <a:r>
              <a:rPr lang="sr-Cyrl-RS" dirty="0" smtClean="0"/>
              <a:t>Млађи</a:t>
            </a:r>
            <a:r>
              <a:rPr lang="vi-VN" dirty="0" smtClean="0"/>
              <a:t>, </a:t>
            </a:r>
            <a:r>
              <a:rPr lang="sr-Cyrl-RS" dirty="0" smtClean="0"/>
              <a:t>а</a:t>
            </a:r>
            <a:r>
              <a:rPr lang="vi-VN" dirty="0" smtClean="0"/>
              <a:t> </a:t>
            </a:r>
            <a:r>
              <a:rPr lang="sr-Cyrl-RS" dirty="0" smtClean="0"/>
              <a:t>у</a:t>
            </a:r>
            <a:r>
              <a:rPr lang="vi-VN" dirty="0" smtClean="0"/>
              <a:t> </a:t>
            </a:r>
            <a:r>
              <a:rPr lang="sr-Cyrl-RS" dirty="0" smtClean="0"/>
              <a:t>бакру</a:t>
            </a:r>
            <a:r>
              <a:rPr lang="vi-VN" dirty="0" smtClean="0"/>
              <a:t> </a:t>
            </a:r>
            <a:r>
              <a:rPr lang="sr-Cyrl-RS" dirty="0" smtClean="0"/>
              <a:t>су</a:t>
            </a:r>
            <a:r>
              <a:rPr lang="vi-VN" dirty="0" smtClean="0"/>
              <a:t> </a:t>
            </a:r>
            <a:r>
              <a:rPr lang="sr-Cyrl-RS" dirty="0" smtClean="0"/>
              <a:t>га</a:t>
            </a:r>
            <a:r>
              <a:rPr lang="vi-VN" dirty="0" smtClean="0"/>
              <a:t> </a:t>
            </a:r>
            <a:r>
              <a:rPr lang="sr-Cyrl-RS" dirty="0" smtClean="0"/>
              <a:t>изрезали</a:t>
            </a:r>
            <a:r>
              <a:rPr lang="vi-VN" dirty="0" smtClean="0"/>
              <a:t> </a:t>
            </a:r>
            <a:r>
              <a:rPr lang="sr-Cyrl-RS" dirty="0" smtClean="0"/>
              <a:t>Тома</a:t>
            </a:r>
            <a:r>
              <a:rPr lang="vi-VN" dirty="0" smtClean="0"/>
              <a:t> </a:t>
            </a:r>
            <a:r>
              <a:rPr lang="sr-Cyrl-RS" dirty="0" smtClean="0"/>
              <a:t>Месмер</a:t>
            </a:r>
            <a:r>
              <a:rPr lang="vi-VN" dirty="0" smtClean="0"/>
              <a:t> </a:t>
            </a:r>
            <a:r>
              <a:rPr lang="sr-Cyrl-RS" dirty="0" smtClean="0"/>
              <a:t>и</a:t>
            </a:r>
            <a:r>
              <a:rPr lang="vi-VN" dirty="0" smtClean="0"/>
              <a:t> </a:t>
            </a:r>
            <a:r>
              <a:rPr lang="sr-Cyrl-RS" dirty="0" smtClean="0"/>
              <a:t>Христофор</a:t>
            </a:r>
            <a:r>
              <a:rPr lang="vi-VN" dirty="0" smtClean="0"/>
              <a:t> </a:t>
            </a:r>
            <a:r>
              <a:rPr lang="sr-Cyrl-RS" dirty="0" smtClean="0"/>
              <a:t>Жефаровић</a:t>
            </a:r>
            <a:r>
              <a:rPr lang="vi-VN" dirty="0" smtClean="0"/>
              <a:t>, </a:t>
            </a:r>
            <a:r>
              <a:rPr lang="sr-Cyrl-RS" dirty="0" smtClean="0"/>
              <a:t>један</a:t>
            </a:r>
            <a:r>
              <a:rPr lang="vi-VN" dirty="0" smtClean="0"/>
              <a:t> </a:t>
            </a:r>
            <a:r>
              <a:rPr lang="sr-Cyrl-RS" dirty="0" smtClean="0"/>
              <a:t>од</a:t>
            </a:r>
            <a:r>
              <a:rPr lang="vi-VN" dirty="0" smtClean="0"/>
              <a:t> </a:t>
            </a:r>
            <a:r>
              <a:rPr lang="sr-Cyrl-RS" dirty="0" smtClean="0"/>
              <a:t>родоначелника</a:t>
            </a:r>
            <a:r>
              <a:rPr lang="vi-VN" dirty="0" smtClean="0"/>
              <a:t> </a:t>
            </a:r>
            <a:r>
              <a:rPr lang="sr-Cyrl-RS" dirty="0" smtClean="0"/>
              <a:t>новије</a:t>
            </a:r>
            <a:r>
              <a:rPr lang="vi-VN" dirty="0" smtClean="0"/>
              <a:t> </a:t>
            </a:r>
            <a:r>
              <a:rPr lang="sr-Cyrl-RS" dirty="0" smtClean="0"/>
              <a:t>српске</a:t>
            </a:r>
            <a:r>
              <a:rPr lang="vi-VN" dirty="0" smtClean="0"/>
              <a:t> </a:t>
            </a:r>
            <a:r>
              <a:rPr lang="sr-Cyrl-RS" dirty="0" smtClean="0"/>
              <a:t>уметности</a:t>
            </a:r>
            <a:r>
              <a:rPr lang="vi-VN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fontScale="40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vi-VN" sz="6700" b="1" dirty="0" smtClean="0">
                <a:latin typeface="Calibri" pitchFamily="34" charset="0"/>
                <a:cs typeface="Calibri" pitchFamily="34" charset="0"/>
              </a:rPr>
              <a:t>1831</a:t>
            </a:r>
            <a:r>
              <a:rPr lang="x-none" sz="6700" b="1" smtClean="0">
                <a:latin typeface="Calibri" pitchFamily="34" charset="0"/>
                <a:cs typeface="Calibri" pitchFamily="34" charset="0"/>
              </a:rPr>
              <a:t>. </a:t>
            </a:r>
            <a:r>
              <a:rPr lang="sr-Cyrl-RS" sz="6700" b="1" dirty="0" smtClean="0">
                <a:latin typeface="Calibri" pitchFamily="34" charset="0"/>
                <a:cs typeface="Calibri" pitchFamily="34" charset="0"/>
              </a:rPr>
              <a:t>године</a:t>
            </a:r>
            <a:r>
              <a:rPr lang="vi-VN" sz="6700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у</a:t>
            </a:r>
            <a:r>
              <a:rPr lang="x-none" sz="670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Београд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допремљена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државна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штампарија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набављена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1830.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у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Санкт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Петербургу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. </a:t>
            </a:r>
            <a:endParaRPr lang="sr-Cyrl-RS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x-none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Прва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штампарија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у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ослобођеној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Србији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почела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да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ради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у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септембру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1831. </a:t>
            </a:r>
            <a:endParaRPr lang="sr-Cyrl-RS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x-none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Названа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u="sng" dirty="0" smtClean="0">
                <a:latin typeface="Calibri" pitchFamily="34" charset="0"/>
                <a:cs typeface="Calibri" pitchFamily="34" charset="0"/>
              </a:rPr>
              <a:t>Књажевско</a:t>
            </a:r>
            <a:r>
              <a:rPr lang="vi-VN" sz="6700" u="sng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sr-Cyrl-RS" sz="6700" u="sng" dirty="0" smtClean="0">
                <a:latin typeface="Calibri" pitchFamily="34" charset="0"/>
                <a:cs typeface="Calibri" pitchFamily="34" charset="0"/>
              </a:rPr>
              <a:t>српска</a:t>
            </a:r>
            <a:r>
              <a:rPr lang="vi-VN" sz="67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u="sng" dirty="0" smtClean="0">
                <a:latin typeface="Calibri" pitchFamily="34" charset="0"/>
                <a:cs typeface="Calibri" pitchFamily="34" charset="0"/>
              </a:rPr>
              <a:t>печатња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био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то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први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званични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назив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државне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штампарије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назив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касније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мењан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више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пута</a:t>
            </a:r>
            <a:r>
              <a:rPr lang="vi-VN" sz="6700" dirty="0" smtClean="0">
                <a:latin typeface="Calibri" pitchFamily="34" charset="0"/>
                <a:cs typeface="Calibri" pitchFamily="34" charset="0"/>
              </a:rPr>
              <a:t>.</a:t>
            </a:r>
            <a:endParaRPr lang="sr-Cyrl-RS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endParaRPr lang="sr-Cyrl-RS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sr-Cyrl-RS" sz="6700" dirty="0" smtClean="0">
                <a:latin typeface="Calibri" pitchFamily="34" charset="0"/>
                <a:cs typeface="Calibri" pitchFamily="34" charset="0"/>
              </a:rPr>
              <a:t>Правила за штампање и издавање углавном су се сводила на усмене кнежеве наредбе о цензури</a:t>
            </a:r>
          </a:p>
          <a:p>
            <a:pPr algn="just">
              <a:buNone/>
            </a:pPr>
            <a:endParaRPr lang="sr-Cyrl-RS" sz="67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sr-Cyrl-CS" sz="6700" dirty="0" smtClean="0">
                <a:latin typeface="Calibri" pitchFamily="34" charset="0"/>
                <a:cs typeface="Calibri" pitchFamily="34" charset="0"/>
              </a:rPr>
              <a:t>Први закон у Кнежевини Србији којим су уређени основи издавачког права донела је Народна скупштина </a:t>
            </a:r>
            <a:r>
              <a:rPr lang="sr-Cyrl-CS" sz="6700" b="1" dirty="0" smtClean="0">
                <a:latin typeface="Calibri" pitchFamily="34" charset="0"/>
                <a:cs typeface="Calibri" pitchFamily="34" charset="0"/>
              </a:rPr>
              <a:t>1870. године - </a:t>
            </a:r>
            <a:r>
              <a:rPr lang="sr-Cyrl-CS" sz="6700" b="1" i="1" dirty="0" smtClean="0">
                <a:latin typeface="Calibri" pitchFamily="34" charset="0"/>
                <a:cs typeface="Calibri" pitchFamily="34" charset="0"/>
              </a:rPr>
              <a:t>Закон о печатњи (штампи) </a:t>
            </a:r>
          </a:p>
          <a:p>
            <a:pPr algn="just">
              <a:buFont typeface="Wingdings" pitchFamily="2" charset="2"/>
              <a:buChar char="v"/>
            </a:pPr>
            <a:endParaRPr lang="vi-VN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vi-VN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Прописи о књизи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Ауторско право</a:t>
            </a:r>
          </a:p>
          <a:p>
            <a:r>
              <a:rPr lang="sr-Cyrl-CS" dirty="0" smtClean="0"/>
              <a:t>Издавачко право</a:t>
            </a:r>
          </a:p>
          <a:p>
            <a:r>
              <a:rPr lang="sr-Cyrl-CS" dirty="0" smtClean="0"/>
              <a:t>Штампарско право</a:t>
            </a:r>
          </a:p>
          <a:p>
            <a:r>
              <a:rPr lang="sr-Cyrl-CS" dirty="0" smtClean="0"/>
              <a:t>Прописи о обавезном примерку</a:t>
            </a:r>
          </a:p>
          <a:p>
            <a:r>
              <a:rPr lang="sr-Cyrl-CS" dirty="0" smtClean="0"/>
              <a:t>Библиотечко право</a:t>
            </a:r>
          </a:p>
          <a:p>
            <a:r>
              <a:rPr lang="sr-Cyrl-CS" dirty="0" smtClean="0"/>
              <a:t>Право о заштити старе и ретке књиге – о заштити културне баштине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248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i="1" dirty="0" smtClean="0"/>
              <a:t>Закон </a:t>
            </a:r>
            <a:r>
              <a:rPr lang="sr-Cyrl-CS" dirty="0" smtClean="0"/>
              <a:t>је уредио питања права и дужности штампара, књижара, издавање новина и др. периодичних публикација, јавног оглашавања, продаје на јавном месту и казни за кривична дела и прекршаје почињене штампом 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Овим законом су прописани и услови за оснивање књижаре или друге трговине у којој се, између осталог, продају и књиге или се, </a:t>
            </a:r>
            <a:r>
              <a:rPr lang="sr-Cyrl-CS" i="1" dirty="0" smtClean="0"/>
              <a:t>уз накнаду, </a:t>
            </a:r>
            <a:r>
              <a:rPr lang="sr-Cyrl-CS" dirty="0" smtClean="0"/>
              <a:t>дају на читање.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Први пут се помиње у неком пропису давање књига на читање уз накнаду, што је ретко помињани облик ширења читања и промоције нових издања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Cyrl-CS" b="1" u="sng" dirty="0" smtClean="0">
                <a:latin typeface="Calibri" pitchFamily="34" charset="0"/>
                <a:cs typeface="Calibri" pitchFamily="34" charset="0"/>
              </a:rPr>
              <a:t>Цензура штампе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>
                <a:latin typeface="Calibri" pitchFamily="34" charset="0"/>
                <a:cs typeface="Calibri" pitchFamily="34" charset="0"/>
              </a:rPr>
              <a:t>У поглављу Закона под насловом </a:t>
            </a:r>
            <a:r>
              <a:rPr lang="sr-Cyrl-CS" i="1" u="sng" dirty="0" smtClean="0">
                <a:latin typeface="Calibri" pitchFamily="34" charset="0"/>
                <a:cs typeface="Calibri" pitchFamily="34" charset="0"/>
              </a:rPr>
              <a:t>Одржавање реда у штампарским пословима  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уређују се правила цензуре и обавезе издавача – према полицији и другим државним органима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>
                <a:latin typeface="Calibri" pitchFamily="34" charset="0"/>
                <a:cs typeface="Calibri" pitchFamily="34" charset="0"/>
              </a:rPr>
              <a:t>Ради се о тзв. “полицијском примерку”, односно претходној цензури штампе - чл.6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(фуснота на стр. 32,  Д.Бараћ </a:t>
            </a:r>
            <a:r>
              <a:rPr lang="sr-Cyrl-CS" i="1" dirty="0" smtClean="0">
                <a:latin typeface="Calibri" pitchFamily="34" charset="0"/>
                <a:cs typeface="Calibri" pitchFamily="34" charset="0"/>
              </a:rPr>
              <a:t>Право у области књиге </a:t>
            </a:r>
            <a:r>
              <a:rPr lang="sr-Cyrl-CS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algn="just">
              <a:buFont typeface="Wingdings" pitchFamily="2" charset="2"/>
              <a:buChar char="v"/>
            </a:pPr>
            <a:r>
              <a:rPr lang="sr-Cyrl-CS" b="1" u="sng" dirty="0" smtClean="0"/>
              <a:t>Законом о штампи из 1870. године </a:t>
            </a:r>
            <a:r>
              <a:rPr lang="sr-Cyrl-RS" dirty="0" smtClean="0">
                <a:latin typeface="Calibri" pitchFamily="34" charset="0"/>
                <a:cs typeface="Calibri" pitchFamily="34" charset="0"/>
              </a:rPr>
              <a:t>први пут су уведена правила за издаваштво као привредну делатност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озакоњен је </a:t>
            </a:r>
            <a:r>
              <a:rPr lang="sr-Cyrl-CS" b="1" i="1" dirty="0" smtClean="0"/>
              <a:t>обавезни примерак</a:t>
            </a:r>
            <a:r>
              <a:rPr lang="sr-Cyrl-CS" dirty="0" smtClean="0"/>
              <a:t>, који превиђа да сваки штампар мора, осим дужносног примерка (чл. 6), “још три примерка од сваког печатаног дела послати државној библиотеци, од које ће о пријему добити и одговарајуће уверење”</a:t>
            </a:r>
          </a:p>
          <a:p>
            <a:pPr algn="just">
              <a:buFont typeface="Wingdings" pitchFamily="2" charset="2"/>
              <a:buChar char="v"/>
            </a:pPr>
            <a:r>
              <a:rPr lang="sr-Cyrl-CS" b="1" i="1" dirty="0" smtClean="0"/>
              <a:t>Закон о печатњи (штампи) </a:t>
            </a:r>
            <a:r>
              <a:rPr lang="sr-Cyrl-CS" dirty="0" smtClean="0"/>
              <a:t>успоставио је нова правила у издаваштву по узору на савремени свет:</a:t>
            </a:r>
          </a:p>
          <a:p>
            <a:pPr algn="just">
              <a:buNone/>
            </a:pPr>
            <a:r>
              <a:rPr lang="sr-Cyrl-CS" dirty="0" smtClean="0"/>
              <a:t>1. Укинут је монопол Државне штампарије и убрзо су основане нове штампарије у Крагујевцу 1873. и Смедереву 1874. што је омогућило бржи развој новинарства и веће слободе у објављивању публикација.</a:t>
            </a:r>
          </a:p>
          <a:p>
            <a:pPr algn="just">
              <a:buFont typeface="Wingdings" pitchFamily="2" charset="2"/>
              <a:buChar char="v"/>
            </a:pPr>
            <a:endParaRPr lang="sr-Cyrl-CS" dirty="0" smtClean="0"/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1722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sr-Cyrl-CS" dirty="0" smtClean="0"/>
              <a:t> 2. Прописивањем услова за оснивање књижарских радњи подстакнут је развој мреже књижара за дистрибуцију књиге, штампе и других публикација у свим већим градовима у Србији. Где није било књижара, омогућено је трговачким радњама да , поред осталог, држе књиге и да их уз накнаду, дају на читање.</a:t>
            </a:r>
          </a:p>
          <a:p>
            <a:pPr algn="just">
              <a:buNone/>
            </a:pPr>
            <a:r>
              <a:rPr lang="sr-Cyrl-CS" dirty="0" smtClean="0"/>
              <a:t>3. Иако је  цензура штампе била основни разлог доношења </a:t>
            </a:r>
            <a:r>
              <a:rPr lang="sr-Cyrl-CS" i="1" dirty="0" smtClean="0"/>
              <a:t>Закона</a:t>
            </a:r>
            <a:r>
              <a:rPr lang="sr-Cyrl-CS" dirty="0" smtClean="0"/>
              <a:t>, заведен је ред, ограничена је самовоља полицијске власти, а крајњу реч о забрани књига, новина и кажњавању за дела почињена штампом, даје суд у законом предвиђеном поступку.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sr-Cyrl-CS" dirty="0" smtClean="0"/>
              <a:t>  4. </a:t>
            </a:r>
            <a:r>
              <a:rPr lang="sr-Cyrl-CS" i="1" dirty="0" smtClean="0"/>
              <a:t>Закон </a:t>
            </a:r>
            <a:r>
              <a:rPr lang="sr-Cyrl-CS" dirty="0" smtClean="0"/>
              <a:t>уређује обавезни примерак штампаних ствари, и то као дужносни примерак који се предаје полицијској власти и обавезни примерак (три егземплара) који се доставља Народној библиотеци ради попуњавања националног фонда и његовог очувања.</a:t>
            </a:r>
          </a:p>
          <a:p>
            <a:pPr algn="just">
              <a:buNone/>
            </a:pPr>
            <a:r>
              <a:rPr lang="sr-Cyrl-CS" dirty="0" smtClean="0"/>
              <a:t>5. Предвиђена су основана правила за издавање и уређивање књига. </a:t>
            </a:r>
          </a:p>
          <a:p>
            <a:pPr algn="just">
              <a:buNone/>
            </a:pPr>
            <a:r>
              <a:rPr lang="sr-Cyrl-CS" dirty="0" smtClean="0"/>
              <a:t> 6. Исцрпно су уређена правила за издавање новина и других периодичних публикација. За издаваче новина прецизирани су услови и одређена одговорност. Поред одговорности аутора, разрађен је низ услова за одговорног уредника и његову одговорност за објављене текстове. 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Cyrl-CS" dirty="0" smtClean="0"/>
              <a:t>  7. </a:t>
            </a:r>
            <a:r>
              <a:rPr lang="sr-Cyrl-CS" i="1" dirty="0" smtClean="0"/>
              <a:t>Закон </a:t>
            </a:r>
            <a:r>
              <a:rPr lang="sr-Cyrl-CS" dirty="0" smtClean="0"/>
              <a:t>је регулисао, први пут у Србији, питања везана за јавно оглашавање и јавну продају штампе и других периодичних публикација, питање увоза и растурања стране штампе и др.</a:t>
            </a:r>
          </a:p>
          <a:p>
            <a:pPr algn="just">
              <a:buNone/>
            </a:pPr>
            <a:r>
              <a:rPr lang="sr-Cyrl-CS" dirty="0" smtClean="0"/>
              <a:t> 8. </a:t>
            </a:r>
            <a:r>
              <a:rPr lang="sr-Cyrl-CS" i="1" dirty="0" smtClean="0"/>
              <a:t>Закон </a:t>
            </a:r>
            <a:r>
              <a:rPr lang="sr-Cyrl-CS" dirty="0" smtClean="0"/>
              <a:t>је уредио поступак и казне за прекршаје и кривична дела учињена штампом. Висина казне и број кажњивих дела говоре да је у основи овај закон у многоме ограничавао развој и слободу штампане речи у Србији онога доба.  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r-Cyrl-CS" b="1" dirty="0" smtClean="0"/>
              <a:t>Књижарство у 19. веку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3340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Почиње убрзаније да се развија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Основу добија у </a:t>
            </a:r>
            <a:r>
              <a:rPr lang="sr-Cyrl-CS" i="1" dirty="0" smtClean="0"/>
              <a:t>Закону </a:t>
            </a:r>
            <a:r>
              <a:rPr lang="sr-Cyrl-CS" dirty="0" smtClean="0"/>
              <a:t> из 1878. и </a:t>
            </a:r>
            <a:r>
              <a:rPr lang="sr-Cyrl-CS" i="1" dirty="0" smtClean="0"/>
              <a:t>Законом </a:t>
            </a:r>
            <a:r>
              <a:rPr lang="sr-Cyrl-CS" dirty="0" smtClean="0"/>
              <a:t>из 1880.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У Београду је 1892. године било 11 књижара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Поводом 400-годишњице Црнојевићке штампарије, 1893. године приређена је на Коларцу прва изложба књига – сајам књига.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Долази до пораста читалачке публике и развоја мреже библиотека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172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b="1" u="sng" dirty="0" smtClean="0"/>
              <a:t>Закон о штампи  </a:t>
            </a:r>
            <a:r>
              <a:rPr lang="sr-Cyrl-CS" dirty="0" smtClean="0"/>
              <a:t>из 1881. године донет је по угледу на француски закон о штампи, тада најмодернији и најслободнији у Европи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Штампари и књижари су, по њему, сврстани у привредну делатност и на њихов рад се примењују трговачки прописи.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Обавезан примерак се доставља полицији и Народној библиотеци </a:t>
            </a:r>
            <a:r>
              <a:rPr lang="sr-Cyrl-CS" b="1" dirty="0" smtClean="0"/>
              <a:t>осим </a:t>
            </a:r>
            <a:r>
              <a:rPr lang="sr-Cyrl-CS" dirty="0" smtClean="0"/>
              <a:t>штамп. ствари за потребе тргов. радњи, промета, формулара, ценовника, гласачких листа, осмртница, позивница итд.  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5943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Овим Законом се уређују питања периодичних издања: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Право публиковања,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Пријава и предаја једног егземпалара (примерка),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Заплена,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Исправке,страних листова или поверљивих списа,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Растурање и оглашавање на јавним местима,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Поступци против државе, увреде власти, лажне вести и повреде морала,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Против страних владара, недозвољеним публикацијама,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Одговорности  за дела путем штампе,</a:t>
            </a:r>
          </a:p>
          <a:p>
            <a:pPr algn="just">
              <a:buFont typeface="Wingdings" pitchFamily="2" charset="2"/>
              <a:buChar char="ü"/>
            </a:pPr>
            <a:r>
              <a:rPr lang="sr-Cyrl-CS" dirty="0" smtClean="0"/>
              <a:t> О суђењу и кажњавању.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324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После </a:t>
            </a:r>
            <a:r>
              <a:rPr lang="sr-Cyrl-CS" i="1" dirty="0" smtClean="0"/>
              <a:t>Закона о штампи </a:t>
            </a:r>
            <a:r>
              <a:rPr lang="sr-Cyrl-CS" dirty="0" smtClean="0"/>
              <a:t> из 1881. године,уследиле су измене закона, као последица политичких борби странака на власти у Краљевини Србији под династијом Обреновића.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Обавезан примерак је смањен на минимум, а казне за штампаре због недостављања обавезног примерка  готово да није ни било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После проглашења Краљевине 1882. године, долази до измене закона у одредбама које се односе на пооштравање контроле достављања обавезног примерка.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АУТОРСКО ПРАВО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u="sng" dirty="0" smtClean="0"/>
              <a:t>Ауторско право представља скуп правних норми којима се регулишу односи и појаве у вези са стварањем и коришћењем ауторских дела из области књижевности, науке и уметности. </a:t>
            </a:r>
          </a:p>
          <a:p>
            <a:pPr algn="just"/>
            <a:r>
              <a:rPr lang="sr-Cyrl-RS" dirty="0" smtClean="0"/>
              <a:t>Крајњи смисао ауторског права је да усклади интересе аутора, издавача и корисника дела.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b="1" dirty="0" smtClean="0"/>
              <a:t>Закони о штампи до 1918.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Измене Закона из 1884. укључује обавезно достављање новина;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Нови </a:t>
            </a:r>
            <a:r>
              <a:rPr lang="sr-Cyrl-CS" i="1" dirty="0" smtClean="0"/>
              <a:t>Закон о штампи </a:t>
            </a:r>
            <a:r>
              <a:rPr lang="sr-Cyrl-CS" dirty="0" smtClean="0"/>
              <a:t>1891. , 1894. враћен је на снагу </a:t>
            </a:r>
            <a:r>
              <a:rPr lang="sr-Cyrl-CS" i="1" dirty="0" smtClean="0"/>
              <a:t>Закон о штампи</a:t>
            </a:r>
            <a:r>
              <a:rPr lang="sr-Cyrl-CS" dirty="0" smtClean="0"/>
              <a:t> из 1881. са изменама и допунама из 1882. и 1884.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1898. донет нови </a:t>
            </a:r>
            <a:r>
              <a:rPr lang="sr-Cyrl-CS" i="1" dirty="0" smtClean="0"/>
              <a:t>Закон о штампи</a:t>
            </a:r>
            <a:r>
              <a:rPr lang="sr-Cyrl-CS" dirty="0" smtClean="0"/>
              <a:t> , а 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1901. опет нови </a:t>
            </a:r>
            <a:r>
              <a:rPr lang="sr-Cyrl-CS" i="1" dirty="0" smtClean="0"/>
              <a:t>Закон </a:t>
            </a:r>
            <a:r>
              <a:rPr lang="sr-Cyrl-CS" dirty="0" smtClean="0"/>
              <a:t>који је усаглашен са Законом о Народној библиотеци и овим законом је решено питање обавезног примерка и његове намене.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Годину дана касније враћен је </a:t>
            </a:r>
            <a:r>
              <a:rPr lang="sr-Cyrl-CS" i="1" dirty="0" smtClean="0"/>
              <a:t>Закон о штампи</a:t>
            </a:r>
            <a:r>
              <a:rPr lang="sr-Cyrl-CS" dirty="0" smtClean="0"/>
              <a:t> из 1881, па поново 1903. и 1904. враћају се закони са допунама и изменама.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Прописи Краљевине Југославије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5257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Ратом опустошена земља и претежно рурално становништво са високом стопом неписмених (централни и јужни део земље) са ретким градским насељима (Београд, Загреб).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Експанзија политичких листова који су у служби политичких странака, нарочито у време избора.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После Видовданског устава 1921. када је уведен облик парламентарне монархије, штампа је стављена под контролу и полиција постаје директан цензор новина.</a:t>
            </a:r>
          </a:p>
          <a:p>
            <a:endParaRPr lang="sr-Cyrl-C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Прописи о обавезном примерку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По својој природи прописи о обавезном примерку спадају у административно право које је у надлежности полицијске и управне власти.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Са становишта друштвених односа које уређују и субјекта тог права, они (штампари, уредници, издавачи) по својој суштини спадају у штампарско тј. издавачко </a:t>
            </a:r>
            <a:r>
              <a:rPr lang="sr-Cyrl-RS" dirty="0" smtClean="0"/>
              <a:t>право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Контрола у увид у штампање књига уведена релативно брзо по започињању рада првих штампарија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Први закон је уведен </a:t>
            </a:r>
            <a:r>
              <a:rPr lang="sr-Cyrl-CS" dirty="0" smtClean="0"/>
              <a:t>1537. године заслугом просвећеног француског краља Франсоа Првог, који наређује да се од сваке штампане књиге у Француској властима преда један примерак, а један примерак дворској </a:t>
            </a:r>
            <a:r>
              <a:rPr lang="sr-Cyrl-CS" dirty="0" smtClean="0"/>
              <a:t>библиотеци – обавезан примерак је био обавеза штампара (стр.54)</a:t>
            </a:r>
            <a:endParaRPr lang="sr-Cyrl-CS" dirty="0" smtClean="0"/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У </a:t>
            </a:r>
            <a:r>
              <a:rPr lang="sr-Cyrl-CS" dirty="0" smtClean="0"/>
              <a:t>19. веку обавезан примерак је законом уређен, и то: у Француској 1810, Шведској 1810, Енглеској 1842, Италији 1848, Чешкој 1862. и Аустрији законом из 1862</a:t>
            </a:r>
            <a:r>
              <a:rPr lang="sr-Cyrl-C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9436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У писму Димитрију Исаиловићу, администратору Типографије у Београду (октобра 1832), кнез Милош Обреновић одобрава штампање </a:t>
            </a:r>
            <a:r>
              <a:rPr lang="sr-Cyrl-CS" i="1" dirty="0" smtClean="0"/>
              <a:t>Басни</a:t>
            </a:r>
            <a:r>
              <a:rPr lang="sr-Cyrl-CS" dirty="0" smtClean="0"/>
              <a:t> Доситеја Обрадовића и наређује да се “шест примерака преда цензури, од којих ће </a:t>
            </a:r>
            <a:r>
              <a:rPr lang="sr-Cyrl-CS" b="1" dirty="0" smtClean="0"/>
              <a:t>један примерак </a:t>
            </a:r>
            <a:r>
              <a:rPr lang="sr-Cyrl-CS" dirty="0" smtClean="0"/>
              <a:t>задржати за Београдску библиотеку”.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Обавезни примерак за Библиотеку важи до 1838. године, када наредбом Попечитељства од 26. новембра 1838. издваја се </a:t>
            </a:r>
            <a:r>
              <a:rPr lang="sr-Cyrl-CS" b="1" dirty="0" smtClean="0"/>
              <a:t>шест примерака, </a:t>
            </a:r>
            <a:r>
              <a:rPr lang="sr-Cyrl-CS" dirty="0" smtClean="0"/>
              <a:t> три за Књажеску канцеларију, а три библиотеци Попечитељства просвештенија (Министарству просвете).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867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На овај начин уведен је обавезни примерак у Србији као вид набавке библиотечке грађе за Народну библиотеку у Београду.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На основу обавезног примерка започеће </a:t>
            </a:r>
            <a:r>
              <a:rPr lang="sr-Cyrl-CS" dirty="0" smtClean="0"/>
              <a:t>израда </a:t>
            </a:r>
            <a:r>
              <a:rPr lang="sr-Cyrl-CS" dirty="0" smtClean="0"/>
              <a:t>националне библиографије</a:t>
            </a:r>
            <a:r>
              <a:rPr lang="sr-Cyrl-C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Одмах по оснивању </a:t>
            </a:r>
            <a:r>
              <a:rPr lang="sr-Cyrl-CS" i="1" dirty="0" smtClean="0"/>
              <a:t>Друштва српске словесности</a:t>
            </a:r>
            <a:r>
              <a:rPr lang="sr-Cyrl-CS" dirty="0" smtClean="0"/>
              <a:t> (јула 1842) они указују на важност овог питања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1848. год. Попечитељство просвештенија доставило је наредбу инспекторату Типографије да све школске књиге које се штампају у Типографији доставе Попечитељству у два примерка, за библиотеку</a:t>
            </a:r>
          </a:p>
          <a:p>
            <a:pPr algn="just">
              <a:buFont typeface="Wingdings" pitchFamily="2" charset="2"/>
              <a:buChar char="v"/>
            </a:pPr>
            <a:endParaRPr lang="sr-Cyrl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198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У време библиотекара </a:t>
            </a:r>
            <a:r>
              <a:rPr lang="sr-Cyrl-CS" u="sng" dirty="0" smtClean="0"/>
              <a:t>Ђуре Даничића </a:t>
            </a:r>
            <a:r>
              <a:rPr lang="sr-Cyrl-CS" dirty="0" smtClean="0"/>
              <a:t>(1856-59), обавезан примерак је подразумевао само књиге из концесије Државне штампарије, док се обавеза достављања Библиотеци није односила на новине и другу периодику.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Даничић се залаже за комплетирање обавезног примерка (Допис на стр. 55).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За </a:t>
            </a:r>
            <a:r>
              <a:rPr lang="sr-Cyrl-CS" u="sng" dirty="0" smtClean="0"/>
              <a:t>Стојана Новаковића </a:t>
            </a:r>
            <a:r>
              <a:rPr lang="sr-Cyrl-CS" dirty="0" smtClean="0"/>
              <a:t>је обавезни примерак један од главних чинилаца националне библиотеке, чија је функција да прикупи и сачува укупно писано (штампано) благо једног народа и изради националну библиографију</a:t>
            </a:r>
            <a:endParaRPr lang="sr-Cyrl-CS" dirty="0" smtClean="0"/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6248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 значају обавезног примерка он указује у својој </a:t>
            </a:r>
            <a:r>
              <a:rPr lang="sr-Cyrl-CS" i="1" dirty="0" smtClean="0"/>
              <a:t>Историји српске књижевности</a:t>
            </a:r>
            <a:r>
              <a:rPr lang="sr-Cyrl-CS" dirty="0" smtClean="0"/>
              <a:t> и </a:t>
            </a:r>
            <a:r>
              <a:rPr lang="sr-Cyrl-CS" i="1" dirty="0" smtClean="0"/>
              <a:t>Српској библијографији за новију књижевност </a:t>
            </a:r>
            <a:r>
              <a:rPr lang="sr-Cyrl-CS" dirty="0" smtClean="0"/>
              <a:t>– у ова два дела он доказује да без потпуне националне библиографије нема поуздане историје националне књижевности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Стојан Новаковић упорно настоји да обавезни примерак добије законско упориште</a:t>
            </a:r>
            <a:r>
              <a:rPr lang="sr-Cyrl-CS" dirty="0" smtClean="0"/>
              <a:t>.</a:t>
            </a:r>
            <a:endParaRPr lang="sr-Cyrl-CS" dirty="0" smtClean="0"/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1870</a:t>
            </a:r>
            <a:r>
              <a:rPr lang="sr-Cyrl-CS" dirty="0" smtClean="0"/>
              <a:t>. године први пут у Србији и на Балкану донет је </a:t>
            </a:r>
            <a:r>
              <a:rPr lang="sr-Cyrl-CS" b="1" i="1" dirty="0" smtClean="0"/>
              <a:t>Закон о печатњи</a:t>
            </a:r>
            <a:r>
              <a:rPr lang="sr-Cyrl-CS" dirty="0" smtClean="0"/>
              <a:t>, који у чл. 7. предвиђа да “сваки штампар мора осим дужносног примерка још друга три примерка од сваког печатаног дела послати државној библиотеци, од које ће о пријему добити и надлежно уверење</a:t>
            </a:r>
            <a:r>
              <a:rPr lang="sr-Cyrl-CS" dirty="0" smtClean="0"/>
              <a:t>”.</a:t>
            </a:r>
            <a:endParaRPr lang="sr-Cyrl-C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172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1879. је </a:t>
            </a:r>
            <a:r>
              <a:rPr lang="sr-Cyrl-CS" i="1" dirty="0" smtClean="0"/>
              <a:t>Закон </a:t>
            </a:r>
            <a:r>
              <a:rPr lang="sr-Cyrl-CS" dirty="0" smtClean="0"/>
              <a:t>измењен и допуњен, тако да се два примерка достављају државној библиотеци,  а један библиотеци у Крагујевцу</a:t>
            </a:r>
            <a:r>
              <a:rPr lang="sr-Cyrl-C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Од тада до данас правила о обавезном примерку су редовно садржана у законима о штампи, законима о библиотекама, законима о културним добрима или у посебним законима о обавезном достављању штампаних ствари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sr-Cyrl-CS" dirty="0" smtClean="0"/>
              <a:t>За </a:t>
            </a:r>
            <a:r>
              <a:rPr lang="sr-Cyrl-CS" dirty="0" smtClean="0"/>
              <a:t>више од 140 година прописи о обавезном примерку мењани су 26 пута у Кнежевини Србији, Краљевини Србији, Краљевини Југославији, Социјалистичкој Федеративној Републици Југославији и Републици Србији.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Закони о обавезном примерку Републике Србије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1953. год. – </a:t>
            </a:r>
            <a:r>
              <a:rPr lang="sr-Cyrl-RS" i="1" u="sng" dirty="0" smtClean="0"/>
              <a:t>Уредба о обавезном достављању штампаних ствари </a:t>
            </a:r>
            <a:r>
              <a:rPr lang="sr-Cyrl-RS" dirty="0" smtClean="0"/>
              <a:t>– Народна библиотека добија из свих штампарија са територије Србије по два бесплатна примерка, а из осталих националних библиотека у Југославији по један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Закон из 1965. год. право на обавезни примерак даје само Народној библиотеци у Београду – уводи се обавезни примерак фотографија и грамафонских плоча, укида се достављање забрањених публикација, обавеза достављања публикација штампаних у иностранству преноси се на издавача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324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Назив </a:t>
            </a:r>
            <a:r>
              <a:rPr lang="sr-Cyrl-RS" b="1" i="1" dirty="0" smtClean="0"/>
              <a:t>ауторско право </a:t>
            </a:r>
            <a:r>
              <a:rPr lang="sr-Cyrl-RS" dirty="0" smtClean="0"/>
              <a:t>изведен је из суштине односа ствараоца и корисника духовних творевина из области књижевности, науке и уметности</a:t>
            </a:r>
          </a:p>
          <a:p>
            <a:pPr algn="just"/>
            <a:r>
              <a:rPr lang="sr-Cyrl-RS" b="1" dirty="0" smtClean="0"/>
              <a:t>Садржину</a:t>
            </a:r>
            <a:r>
              <a:rPr lang="sr-Cyrl-RS" dirty="0" smtClean="0"/>
              <a:t> ауторског права чине норме које одређују: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 појам и врсту ауторских дела,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садржину ауторског права,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овлашћења других лица у вези са ауторским делима, 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временско трајање правне заштите,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 пренос ауторских права за живота аутора и после ауторове смрти, итд.</a:t>
            </a:r>
            <a:endParaRPr 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1722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sr-Cyrl-RS" i="1" u="sng" dirty="0" smtClean="0"/>
              <a:t>Закон о достављању штампаних ствари одређеним установама</a:t>
            </a:r>
            <a:r>
              <a:rPr lang="sr-Cyrl-RS" dirty="0" smtClean="0"/>
              <a:t> из 1971. год. – штампари су обавезни да бесплатно и о свом трошку доставе Народној библиотеци 10 примерака сваке штампане ствари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Покрајине су имале своје посебне законе 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Од 1977. год. обавезно достављање публикација постаје саставни део </a:t>
            </a:r>
            <a:r>
              <a:rPr lang="sr-Cyrl-RS" i="1" u="sng" dirty="0" smtClean="0"/>
              <a:t>Закона о заштити културних добара </a:t>
            </a:r>
            <a:r>
              <a:rPr lang="sr-Cyrl-RS" dirty="0" smtClean="0"/>
              <a:t>и нагласак се ставља на његово очување и заштиту као културног добра</a:t>
            </a:r>
          </a:p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Закон о културним добрима из 1994. год. – даје потпуну дефиницију појма “публикација”</a:t>
            </a:r>
          </a:p>
          <a:p>
            <a:pPr algn="just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1722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sr-Cyrl-RS" dirty="0" smtClean="0"/>
              <a:t>Закон о културни добрима из 2011. год. усклађен је са: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Резолуцијом Савета Европе из 1996.год. за електронско издаваштво и библиотеке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Одредбама Споразума о стабилизацији и придруживању између Европских заједница и њихових држава чланица и Републике Србије</a:t>
            </a:r>
          </a:p>
          <a:p>
            <a:pPr algn="just">
              <a:buFont typeface="Wingdings" pitchFamily="2" charset="2"/>
              <a:buChar char="ü"/>
            </a:pPr>
            <a:r>
              <a:rPr lang="sr-Cyrl-RS" dirty="0" smtClean="0"/>
              <a:t>Одредбама Прелазног споразума о трговини и трговинским питањима Између Европске заједнице и Републике Србије</a:t>
            </a: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 fontScale="90000"/>
          </a:bodyPr>
          <a:lstStyle/>
          <a:p>
            <a:pPr lvl="0"/>
            <a:r>
              <a:rPr lang="sr-Cyrl-CS" sz="3100" b="1" dirty="0" smtClean="0">
                <a:latin typeface="Times New Roman" pitchFamily="18" charset="0"/>
                <a:cs typeface="Times New Roman" pitchFamily="18" charset="0"/>
              </a:rPr>
              <a:t>Закон о обавезном примерку публикација (</a:t>
            </a:r>
            <a:r>
              <a:rPr lang="sr-Cyrl-CS" sz="3100" b="1" i="1" dirty="0" smtClean="0">
                <a:latin typeface="Times New Roman" pitchFamily="18" charset="0"/>
                <a:cs typeface="Times New Roman" pitchFamily="18" charset="0"/>
              </a:rPr>
              <a:t>Службени гласник РС, бр. 59/2011)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Овим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 </a:t>
            </a:r>
            <a:r>
              <a:rPr lang="en-US" dirty="0" err="1" smtClean="0"/>
              <a:t>уређују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циљеви</a:t>
            </a:r>
            <a:r>
              <a:rPr lang="en-US" dirty="0" smtClean="0"/>
              <a:t> и </a:t>
            </a:r>
            <a:r>
              <a:rPr lang="en-US" dirty="0" err="1" smtClean="0"/>
              <a:t>намена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, </a:t>
            </a:r>
            <a:r>
              <a:rPr lang="en-US" dirty="0" err="1" smtClean="0"/>
              <a:t>врсте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,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обавезних</a:t>
            </a:r>
            <a:r>
              <a:rPr lang="en-US" dirty="0" smtClean="0"/>
              <a:t> </a:t>
            </a:r>
            <a:r>
              <a:rPr lang="en-US" dirty="0" err="1" smtClean="0"/>
              <a:t>примерака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и </a:t>
            </a:r>
            <a:r>
              <a:rPr lang="en-US" dirty="0" err="1" smtClean="0"/>
              <a:t>њихово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и </a:t>
            </a:r>
            <a:r>
              <a:rPr lang="en-US" dirty="0" err="1" smtClean="0"/>
              <a:t>заштита</a:t>
            </a:r>
            <a:r>
              <a:rPr lang="en-US" dirty="0" smtClean="0"/>
              <a:t>, </a:t>
            </a:r>
            <a:r>
              <a:rPr lang="en-US" dirty="0" err="1" smtClean="0"/>
              <a:t>права</a:t>
            </a:r>
            <a:r>
              <a:rPr lang="en-US" dirty="0" smtClean="0"/>
              <a:t>, </a:t>
            </a:r>
            <a:r>
              <a:rPr lang="en-US" dirty="0" err="1" smtClean="0"/>
              <a:t>обавезе</a:t>
            </a:r>
            <a:r>
              <a:rPr lang="en-US" dirty="0" smtClean="0"/>
              <a:t> и </a:t>
            </a:r>
            <a:r>
              <a:rPr lang="en-US" dirty="0" err="1" smtClean="0"/>
              <a:t>одговорност</a:t>
            </a:r>
            <a:r>
              <a:rPr lang="en-US" dirty="0" smtClean="0"/>
              <a:t> </a:t>
            </a:r>
            <a:r>
              <a:rPr lang="en-US" dirty="0" err="1" smtClean="0"/>
              <a:t>издавача</a:t>
            </a:r>
            <a:r>
              <a:rPr lang="en-US" dirty="0" smtClean="0"/>
              <a:t>, </a:t>
            </a:r>
            <a:r>
              <a:rPr lang="en-US" dirty="0" err="1" smtClean="0"/>
              <a:t>штампара</a:t>
            </a:r>
            <a:r>
              <a:rPr lang="en-US" dirty="0" smtClean="0"/>
              <a:t>, </a:t>
            </a:r>
            <a:r>
              <a:rPr lang="en-US" dirty="0" err="1" smtClean="0"/>
              <a:t>дистрибутера</a:t>
            </a:r>
            <a:r>
              <a:rPr lang="en-US" dirty="0" smtClean="0"/>
              <a:t>, </a:t>
            </a:r>
            <a:r>
              <a:rPr lang="en-US" dirty="0" err="1" smtClean="0"/>
              <a:t>депозитних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, </a:t>
            </a:r>
            <a:r>
              <a:rPr lang="en-US" dirty="0" err="1" smtClean="0"/>
              <a:t>финансирање</a:t>
            </a:r>
            <a:r>
              <a:rPr lang="en-US" dirty="0" smtClean="0"/>
              <a:t> и </a:t>
            </a:r>
            <a:r>
              <a:rPr lang="en-US" dirty="0" err="1" smtClean="0"/>
              <a:t>друга</a:t>
            </a:r>
            <a:r>
              <a:rPr lang="en-US" dirty="0" smtClean="0"/>
              <a:t> </a:t>
            </a:r>
            <a:r>
              <a:rPr lang="en-US" dirty="0" err="1" smtClean="0"/>
              <a:t>питања</a:t>
            </a:r>
            <a:r>
              <a:rPr lang="en-US" dirty="0" smtClean="0"/>
              <a:t> </a:t>
            </a:r>
            <a:r>
              <a:rPr lang="en-US" dirty="0" err="1" smtClean="0"/>
              <a:t>везана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прикупљање</a:t>
            </a:r>
            <a:r>
              <a:rPr lang="en-US" dirty="0" smtClean="0"/>
              <a:t>, </a:t>
            </a:r>
            <a:r>
              <a:rPr lang="en-US" dirty="0" err="1" smtClean="0"/>
              <a:t>чување</a:t>
            </a:r>
            <a:r>
              <a:rPr lang="en-US" dirty="0" smtClean="0"/>
              <a:t> и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, с </a:t>
            </a:r>
            <a:r>
              <a:rPr lang="en-US" dirty="0" err="1" smtClean="0"/>
              <a:t>циљем</a:t>
            </a:r>
            <a:r>
              <a:rPr lang="en-US" dirty="0" smtClean="0"/>
              <a:t> </a:t>
            </a:r>
            <a:r>
              <a:rPr lang="en-US" dirty="0" err="1" smtClean="0"/>
              <a:t>остваривања</a:t>
            </a:r>
            <a:r>
              <a:rPr lang="en-US" dirty="0" smtClean="0"/>
              <a:t> </a:t>
            </a:r>
            <a:r>
              <a:rPr lang="en-US" dirty="0" err="1" smtClean="0"/>
              <a:t>општег</a:t>
            </a:r>
            <a:r>
              <a:rPr lang="en-US" dirty="0" smtClean="0"/>
              <a:t> </a:t>
            </a:r>
            <a:r>
              <a:rPr lang="en-US" dirty="0" err="1" smtClean="0"/>
              <a:t>интереса</a:t>
            </a:r>
            <a:r>
              <a:rPr lang="en-US" dirty="0" smtClean="0"/>
              <a:t> у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културе</a:t>
            </a:r>
            <a:r>
              <a:rPr lang="en-US" dirty="0" smtClean="0"/>
              <a:t> и </a:t>
            </a:r>
            <a:r>
              <a:rPr lang="en-US" dirty="0" err="1" smtClean="0"/>
              <a:t>библиотечко-информационој</a:t>
            </a:r>
            <a:r>
              <a:rPr lang="en-US" dirty="0" smtClean="0"/>
              <a:t> и </a:t>
            </a:r>
            <a:r>
              <a:rPr lang="en-US" dirty="0" err="1" smtClean="0"/>
              <a:t>издавачкој</a:t>
            </a:r>
            <a:r>
              <a:rPr lang="en-US" dirty="0" smtClean="0"/>
              <a:t> </a:t>
            </a:r>
            <a:r>
              <a:rPr lang="en-US" dirty="0" err="1" smtClean="0"/>
              <a:t>делатности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Поједини</a:t>
            </a:r>
            <a:r>
              <a:rPr lang="en-US" dirty="0" smtClean="0"/>
              <a:t> </a:t>
            </a:r>
            <a:r>
              <a:rPr lang="en-US" dirty="0" err="1" smtClean="0"/>
              <a:t>термини</a:t>
            </a:r>
            <a:r>
              <a:rPr lang="en-US" dirty="0" smtClean="0"/>
              <a:t> </a:t>
            </a:r>
            <a:r>
              <a:rPr lang="en-US" dirty="0" err="1" smtClean="0"/>
              <a:t>коришћени</a:t>
            </a:r>
            <a:r>
              <a:rPr lang="en-US" dirty="0" smtClean="0"/>
              <a:t> у </a:t>
            </a:r>
            <a:r>
              <a:rPr lang="en-US" dirty="0" err="1" smtClean="0"/>
              <a:t>овом</a:t>
            </a:r>
            <a:r>
              <a:rPr lang="en-US" dirty="0" smtClean="0"/>
              <a:t> </a:t>
            </a:r>
            <a:r>
              <a:rPr lang="en-US" dirty="0" err="1" smtClean="0"/>
              <a:t>закону</a:t>
            </a:r>
            <a:r>
              <a:rPr lang="en-US" dirty="0" smtClean="0"/>
              <a:t> </a:t>
            </a:r>
            <a:r>
              <a:rPr lang="en-US" dirty="0" err="1" smtClean="0"/>
              <a:t>имају</a:t>
            </a:r>
            <a:r>
              <a:rPr lang="en-US" dirty="0" smtClean="0"/>
              <a:t> </a:t>
            </a:r>
            <a:r>
              <a:rPr lang="en-US" dirty="0" err="1" smtClean="0"/>
              <a:t>следеће</a:t>
            </a:r>
            <a:r>
              <a:rPr lang="en-US" dirty="0" smtClean="0"/>
              <a:t> </a:t>
            </a:r>
            <a:r>
              <a:rPr lang="en-US" dirty="0" err="1" smtClean="0"/>
              <a:t>значење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прописан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примерака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основу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, </a:t>
            </a:r>
            <a:r>
              <a:rPr lang="en-US" dirty="0" err="1" smtClean="0"/>
              <a:t>издавач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обвезник</a:t>
            </a:r>
            <a:r>
              <a:rPr lang="en-US" dirty="0" smtClean="0"/>
              <a:t> о </a:t>
            </a:r>
            <a:r>
              <a:rPr lang="en-US" dirty="0" err="1" smtClean="0"/>
              <a:t>свом</a:t>
            </a:r>
            <a:r>
              <a:rPr lang="en-US" dirty="0" smtClean="0"/>
              <a:t> </a:t>
            </a:r>
            <a:r>
              <a:rPr lang="en-US" dirty="0" err="1" smtClean="0"/>
              <a:t>трошку</a:t>
            </a:r>
            <a:r>
              <a:rPr lang="en-US" dirty="0" smtClean="0"/>
              <a:t> </a:t>
            </a:r>
            <a:r>
              <a:rPr lang="en-US" dirty="0" err="1" smtClean="0"/>
              <a:t>доставља</a:t>
            </a:r>
            <a:r>
              <a:rPr lang="en-US" dirty="0" smtClean="0"/>
              <a:t> </a:t>
            </a:r>
            <a:r>
              <a:rPr lang="en-US" dirty="0" err="1" smtClean="0"/>
              <a:t>надлежној</a:t>
            </a:r>
            <a:r>
              <a:rPr lang="en-US" dirty="0" smtClean="0"/>
              <a:t> </a:t>
            </a:r>
            <a:r>
              <a:rPr lang="en-US" dirty="0" err="1" smtClean="0"/>
              <a:t>депозитној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локални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основу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 </a:t>
            </a:r>
            <a:r>
              <a:rPr lang="en-US" dirty="0" err="1" smtClean="0"/>
              <a:t>издавач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обвезник</a:t>
            </a:r>
            <a:r>
              <a:rPr lang="en-US" dirty="0" smtClean="0"/>
              <a:t> о </a:t>
            </a:r>
            <a:r>
              <a:rPr lang="en-US" dirty="0" err="1" smtClean="0"/>
              <a:t>свом</a:t>
            </a:r>
            <a:r>
              <a:rPr lang="en-US" dirty="0" smtClean="0"/>
              <a:t> </a:t>
            </a:r>
            <a:r>
              <a:rPr lang="en-US" dirty="0" err="1" smtClean="0"/>
              <a:t>трошку</a:t>
            </a:r>
            <a:r>
              <a:rPr lang="en-US" dirty="0" smtClean="0"/>
              <a:t> </a:t>
            </a:r>
            <a:r>
              <a:rPr lang="en-US" dirty="0" err="1" smtClean="0"/>
              <a:t>доставља</a:t>
            </a:r>
            <a:r>
              <a:rPr lang="en-US" dirty="0" smtClean="0"/>
              <a:t> </a:t>
            </a:r>
            <a:r>
              <a:rPr lang="en-US" dirty="0" err="1" smtClean="0"/>
              <a:t>јавној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града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општине</a:t>
            </a:r>
            <a:r>
              <a:rPr lang="en-US" dirty="0" smtClean="0"/>
              <a:t> у </a:t>
            </a:r>
            <a:r>
              <a:rPr lang="en-US" dirty="0" err="1" smtClean="0"/>
              <a:t>којој</a:t>
            </a:r>
            <a:r>
              <a:rPr lang="en-US" dirty="0" smtClean="0"/>
              <a:t> </a:t>
            </a:r>
            <a:r>
              <a:rPr lang="en-US" dirty="0" err="1" smtClean="0"/>
              <a:t>има</a:t>
            </a:r>
            <a:r>
              <a:rPr lang="en-US" dirty="0" smtClean="0"/>
              <a:t> </a:t>
            </a:r>
            <a:r>
              <a:rPr lang="en-US" dirty="0" err="1" smtClean="0"/>
              <a:t>седиште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пребивалиште</a:t>
            </a:r>
            <a:r>
              <a:rPr lang="en-US" dirty="0" smtClean="0"/>
              <a:t>,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формирања</a:t>
            </a:r>
            <a:r>
              <a:rPr lang="en-US" dirty="0" smtClean="0"/>
              <a:t> и </a:t>
            </a:r>
            <a:r>
              <a:rPr lang="en-US" dirty="0" err="1" smtClean="0"/>
              <a:t>попуне</a:t>
            </a:r>
            <a:r>
              <a:rPr lang="en-US" dirty="0" smtClean="0"/>
              <a:t> </a:t>
            </a:r>
            <a:r>
              <a:rPr lang="en-US" dirty="0" err="1" smtClean="0"/>
              <a:t>завичајне</a:t>
            </a:r>
            <a:r>
              <a:rPr lang="en-US" dirty="0" smtClean="0"/>
              <a:t> </a:t>
            </a:r>
            <a:r>
              <a:rPr lang="en-US" dirty="0" err="1" smtClean="0"/>
              <a:t>збирке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172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публикација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дело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одређеном</a:t>
            </a:r>
            <a:r>
              <a:rPr lang="en-US" dirty="0" smtClean="0"/>
              <a:t> </a:t>
            </a:r>
            <a:r>
              <a:rPr lang="en-US" dirty="0" err="1" smtClean="0"/>
              <a:t>медију</a:t>
            </a:r>
            <a:r>
              <a:rPr lang="en-US" dirty="0" smtClean="0"/>
              <a:t> (</a:t>
            </a:r>
            <a:r>
              <a:rPr lang="en-US" dirty="0" err="1" smtClean="0"/>
              <a:t>издато</a:t>
            </a:r>
            <a:r>
              <a:rPr lang="en-US" dirty="0" smtClean="0"/>
              <a:t>, </a:t>
            </a:r>
            <a:r>
              <a:rPr lang="en-US" dirty="0" err="1" smtClean="0"/>
              <a:t>израђено</a:t>
            </a:r>
            <a:r>
              <a:rPr lang="en-US" dirty="0" smtClean="0"/>
              <a:t>, </a:t>
            </a:r>
            <a:r>
              <a:rPr lang="en-US" dirty="0" err="1" smtClean="0"/>
              <a:t>приређено</a:t>
            </a:r>
            <a:r>
              <a:rPr lang="en-US" dirty="0" smtClean="0"/>
              <a:t>) и </a:t>
            </a:r>
            <a:r>
              <a:rPr lang="en-US" dirty="0" err="1" smtClean="0"/>
              <a:t>физички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електронски</a:t>
            </a:r>
            <a:r>
              <a:rPr lang="en-US" dirty="0" smtClean="0"/>
              <a:t> </a:t>
            </a:r>
            <a:r>
              <a:rPr lang="en-US" dirty="0" err="1" smtClean="0"/>
              <a:t>дистрибуирано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електронска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објављена</a:t>
            </a:r>
            <a:r>
              <a:rPr lang="en-US" dirty="0" smtClean="0"/>
              <a:t> у </a:t>
            </a:r>
            <a:r>
              <a:rPr lang="en-US" dirty="0" err="1" smtClean="0"/>
              <a:t>електронској</a:t>
            </a:r>
            <a:r>
              <a:rPr lang="en-US" dirty="0" smtClean="0"/>
              <a:t> </a:t>
            </a:r>
            <a:r>
              <a:rPr lang="en-US" dirty="0" err="1" smtClean="0"/>
              <a:t>форми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посебна</a:t>
            </a:r>
            <a:r>
              <a:rPr lang="en-US" dirty="0" smtClean="0"/>
              <a:t> </a:t>
            </a:r>
            <a:r>
              <a:rPr lang="en-US" dirty="0" err="1" smtClean="0"/>
              <a:t>физичка</a:t>
            </a:r>
            <a:r>
              <a:rPr lang="en-US" dirty="0" smtClean="0"/>
              <a:t> </a:t>
            </a:r>
            <a:r>
              <a:rPr lang="en-US" dirty="0" err="1" smtClean="0"/>
              <a:t>целина</a:t>
            </a:r>
            <a:r>
              <a:rPr lang="en-US" dirty="0" smtClean="0"/>
              <a:t> (</a:t>
            </a:r>
            <a:r>
              <a:rPr lang="en-US" dirty="0" err="1" smtClean="0"/>
              <a:t>дискета</a:t>
            </a:r>
            <a:r>
              <a:rPr lang="en-US" dirty="0" smtClean="0"/>
              <a:t>, CD, DVD и </a:t>
            </a:r>
            <a:r>
              <a:rPr lang="en-US" dirty="0" err="1" smtClean="0"/>
              <a:t>сл</a:t>
            </a:r>
            <a:r>
              <a:rPr lang="en-US" dirty="0" smtClean="0"/>
              <a:t>.),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доступна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интернету</a:t>
            </a:r>
            <a:r>
              <a:rPr lang="en-US" dirty="0" smtClean="0"/>
              <a:t> и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припремљена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штампу</a:t>
            </a:r>
            <a:r>
              <a:rPr lang="en-US" dirty="0" smtClean="0"/>
              <a:t> у </a:t>
            </a:r>
            <a:r>
              <a:rPr lang="en-US" dirty="0" err="1" smtClean="0"/>
              <a:t>формату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одговара</a:t>
            </a:r>
            <a:r>
              <a:rPr lang="en-US" dirty="0" smtClean="0"/>
              <a:t> </a:t>
            </a:r>
            <a:r>
              <a:rPr lang="en-US" dirty="0" err="1" smtClean="0"/>
              <a:t>међународним</a:t>
            </a:r>
            <a:r>
              <a:rPr lang="en-US" dirty="0" smtClean="0"/>
              <a:t> </a:t>
            </a:r>
            <a:r>
              <a:rPr lang="en-US" dirty="0" err="1" smtClean="0"/>
              <a:t>стандардима</a:t>
            </a:r>
            <a:r>
              <a:rPr lang="en-US" dirty="0" smtClean="0"/>
              <a:t> </a:t>
            </a:r>
            <a:r>
              <a:rPr lang="en-US" dirty="0" err="1" smtClean="0"/>
              <a:t>универзалне</a:t>
            </a:r>
            <a:r>
              <a:rPr lang="en-US" dirty="0" smtClean="0"/>
              <a:t> </a:t>
            </a:r>
            <a:r>
              <a:rPr lang="en-US" dirty="0" err="1" smtClean="0"/>
              <a:t>доступности</a:t>
            </a:r>
            <a:r>
              <a:rPr lang="en-US" dirty="0" smtClean="0"/>
              <a:t> </a:t>
            </a:r>
            <a:r>
              <a:rPr lang="en-US" dirty="0" err="1" smtClean="0"/>
              <a:t>информација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комбинована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више</a:t>
            </a:r>
            <a:r>
              <a:rPr lang="en-US" dirty="0" smtClean="0"/>
              <a:t> </a:t>
            </a:r>
            <a:r>
              <a:rPr lang="en-US" dirty="0" err="1" smtClean="0"/>
              <a:t>различитих</a:t>
            </a:r>
            <a:r>
              <a:rPr lang="en-US" dirty="0" smtClean="0"/>
              <a:t> </a:t>
            </a:r>
            <a:r>
              <a:rPr lang="en-US" dirty="0" err="1" smtClean="0"/>
              <a:t>медија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различитих</a:t>
            </a:r>
            <a:r>
              <a:rPr lang="en-US" dirty="0" smtClean="0"/>
              <a:t> </a:t>
            </a:r>
            <a:r>
              <a:rPr lang="en-US" dirty="0" err="1" smtClean="0"/>
              <a:t>облика</a:t>
            </a:r>
            <a:r>
              <a:rPr lang="en-US" dirty="0" smtClean="0"/>
              <a:t> </a:t>
            </a:r>
            <a:r>
              <a:rPr lang="en-US" dirty="0" err="1" smtClean="0"/>
              <a:t>истог</a:t>
            </a:r>
            <a:r>
              <a:rPr lang="en-US" dirty="0" smtClean="0"/>
              <a:t> </a:t>
            </a:r>
            <a:r>
              <a:rPr lang="en-US" dirty="0" err="1" smtClean="0"/>
              <a:t>медија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86800" cy="6324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серијска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излази</a:t>
            </a:r>
            <a:r>
              <a:rPr lang="en-US" dirty="0" smtClean="0"/>
              <a:t> </a:t>
            </a:r>
            <a:r>
              <a:rPr lang="en-US" dirty="0" err="1" smtClean="0"/>
              <a:t>узастопно</a:t>
            </a:r>
            <a:r>
              <a:rPr lang="en-US" dirty="0" smtClean="0"/>
              <a:t>, </a:t>
            </a:r>
            <a:r>
              <a:rPr lang="en-US" dirty="0" err="1" smtClean="0"/>
              <a:t>временски</a:t>
            </a:r>
            <a:r>
              <a:rPr lang="en-US" dirty="0" smtClean="0"/>
              <a:t> </a:t>
            </a:r>
            <a:r>
              <a:rPr lang="en-US" dirty="0" err="1" smtClean="0"/>
              <a:t>неограничено</a:t>
            </a:r>
            <a:r>
              <a:rPr lang="en-US" dirty="0" smtClean="0"/>
              <a:t> у </a:t>
            </a:r>
            <a:r>
              <a:rPr lang="en-US" dirty="0" err="1" smtClean="0"/>
              <a:t>одвојеним</a:t>
            </a:r>
            <a:r>
              <a:rPr lang="en-US" dirty="0" smtClean="0"/>
              <a:t> </a:t>
            </a:r>
            <a:r>
              <a:rPr lang="en-US" dirty="0" err="1" smtClean="0"/>
              <a:t>свескама</a:t>
            </a:r>
            <a:r>
              <a:rPr lang="en-US" dirty="0" smtClean="0"/>
              <a:t>, </a:t>
            </a:r>
            <a:r>
              <a:rPr lang="en-US" dirty="0" err="1" smtClean="0"/>
              <a:t>књигама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електронска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континуираним</a:t>
            </a:r>
            <a:r>
              <a:rPr lang="en-US" dirty="0" smtClean="0"/>
              <a:t> </a:t>
            </a:r>
            <a:r>
              <a:rPr lang="en-US" dirty="0" err="1" smtClean="0"/>
              <a:t>ознакама</a:t>
            </a:r>
            <a:r>
              <a:rPr lang="en-US" dirty="0" smtClean="0"/>
              <a:t> (</a:t>
            </a:r>
            <a:r>
              <a:rPr lang="en-US" dirty="0" err="1" smtClean="0"/>
              <a:t>новине</a:t>
            </a:r>
            <a:r>
              <a:rPr lang="en-US" dirty="0" smtClean="0"/>
              <a:t>, </a:t>
            </a:r>
            <a:r>
              <a:rPr lang="en-US" dirty="0" err="1" smtClean="0"/>
              <a:t>часописи</a:t>
            </a:r>
            <a:r>
              <a:rPr lang="en-US" dirty="0" smtClean="0"/>
              <a:t>, </a:t>
            </a:r>
            <a:r>
              <a:rPr lang="en-US" dirty="0" err="1" smtClean="0"/>
              <a:t>магазини</a:t>
            </a:r>
            <a:r>
              <a:rPr lang="en-US" dirty="0" smtClean="0"/>
              <a:t>, </a:t>
            </a:r>
            <a:r>
              <a:rPr lang="en-US" dirty="0" err="1" smtClean="0"/>
              <a:t>годишњаци</a:t>
            </a:r>
            <a:r>
              <a:rPr lang="en-US" dirty="0" smtClean="0"/>
              <a:t>, </a:t>
            </a:r>
            <a:r>
              <a:rPr lang="en-US" dirty="0" err="1" smtClean="0"/>
              <a:t>зборници</a:t>
            </a:r>
            <a:r>
              <a:rPr lang="en-US" dirty="0" smtClean="0"/>
              <a:t>, </a:t>
            </a:r>
            <a:r>
              <a:rPr lang="en-US" dirty="0" err="1" smtClean="0"/>
              <a:t>календари</a:t>
            </a:r>
            <a:r>
              <a:rPr lang="en-US" dirty="0" smtClean="0"/>
              <a:t>, </a:t>
            </a:r>
            <a:r>
              <a:rPr lang="en-US" dirty="0" err="1" smtClean="0"/>
              <a:t>адресари</a:t>
            </a:r>
            <a:r>
              <a:rPr lang="en-US" dirty="0" smtClean="0"/>
              <a:t>, </a:t>
            </a:r>
            <a:r>
              <a:rPr lang="en-US" dirty="0" err="1" smtClean="0"/>
              <a:t>извештаји</a:t>
            </a:r>
            <a:r>
              <a:rPr lang="en-US" dirty="0" smtClean="0"/>
              <a:t>, </a:t>
            </a:r>
            <a:r>
              <a:rPr lang="en-US" dirty="0" err="1" smtClean="0"/>
              <a:t>статистички</a:t>
            </a:r>
            <a:r>
              <a:rPr lang="en-US" dirty="0" smtClean="0"/>
              <a:t> </a:t>
            </a:r>
            <a:r>
              <a:rPr lang="en-US" dirty="0" err="1" smtClean="0"/>
              <a:t>годишњаци</a:t>
            </a:r>
            <a:r>
              <a:rPr lang="en-US" dirty="0" smtClean="0"/>
              <a:t> и </a:t>
            </a:r>
            <a:r>
              <a:rPr lang="en-US" dirty="0" err="1" smtClean="0"/>
              <a:t>др</a:t>
            </a:r>
            <a:r>
              <a:rPr lang="en-US" dirty="0" smtClean="0"/>
              <a:t>.);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ситна</a:t>
            </a:r>
            <a:r>
              <a:rPr lang="en-US" dirty="0" smtClean="0"/>
              <a:t> </a:t>
            </a:r>
            <a:r>
              <a:rPr lang="en-US" dirty="0" err="1" smtClean="0"/>
              <a:t>некњижна</a:t>
            </a:r>
            <a:r>
              <a:rPr lang="en-US" dirty="0" smtClean="0"/>
              <a:t> </a:t>
            </a:r>
            <a:r>
              <a:rPr lang="en-US" dirty="0" err="1" smtClean="0"/>
              <a:t>штампана</a:t>
            </a:r>
            <a:r>
              <a:rPr lang="en-US" dirty="0" smtClean="0"/>
              <a:t> </a:t>
            </a:r>
            <a:r>
              <a:rPr lang="en-US" dirty="0" err="1" smtClean="0"/>
              <a:t>грађа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назив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плакат</a:t>
            </a:r>
            <a:r>
              <a:rPr lang="en-US" dirty="0" smtClean="0"/>
              <a:t>, </a:t>
            </a:r>
            <a:r>
              <a:rPr lang="en-US" dirty="0" err="1" smtClean="0"/>
              <a:t>летак</a:t>
            </a:r>
            <a:r>
              <a:rPr lang="en-US" dirty="0" smtClean="0"/>
              <a:t>, </a:t>
            </a:r>
            <a:r>
              <a:rPr lang="en-US" dirty="0" err="1" smtClean="0"/>
              <a:t>штампано</a:t>
            </a:r>
            <a:r>
              <a:rPr lang="en-US" dirty="0" smtClean="0"/>
              <a:t> </a:t>
            </a:r>
            <a:r>
              <a:rPr lang="en-US" dirty="0" err="1" smtClean="0"/>
              <a:t>саопштење</a:t>
            </a:r>
            <a:r>
              <a:rPr lang="en-US" dirty="0" smtClean="0"/>
              <a:t>, </a:t>
            </a:r>
            <a:r>
              <a:rPr lang="en-US" dirty="0" err="1" smtClean="0"/>
              <a:t>каталог</a:t>
            </a:r>
            <a:r>
              <a:rPr lang="en-US" dirty="0" smtClean="0"/>
              <a:t>, </a:t>
            </a:r>
            <a:r>
              <a:rPr lang="en-US" dirty="0" err="1" smtClean="0"/>
              <a:t>проспект</a:t>
            </a:r>
            <a:r>
              <a:rPr lang="en-US" dirty="0" smtClean="0"/>
              <a:t> и </a:t>
            </a:r>
            <a:r>
              <a:rPr lang="en-US" dirty="0" err="1" smtClean="0"/>
              <a:t>сличне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издање</a:t>
            </a:r>
            <a:r>
              <a:rPr lang="en-US" dirty="0" smtClean="0"/>
              <a:t>" </a:t>
            </a:r>
            <a:r>
              <a:rPr lang="en-US" dirty="0" err="1" smtClean="0"/>
              <a:t>подразумева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примерке</a:t>
            </a:r>
            <a:r>
              <a:rPr lang="en-US" dirty="0" smtClean="0"/>
              <a:t> </a:t>
            </a:r>
            <a:r>
              <a:rPr lang="en-US" dirty="0" err="1" smtClean="0"/>
              <a:t>једне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ком</a:t>
            </a:r>
            <a:r>
              <a:rPr lang="en-US" dirty="0" smtClean="0"/>
              <a:t> </a:t>
            </a:r>
            <a:r>
              <a:rPr lang="en-US" dirty="0" err="1" smtClean="0"/>
              <a:t>медију</a:t>
            </a:r>
            <a:r>
              <a:rPr lang="en-US" dirty="0" smtClean="0"/>
              <a:t> </a:t>
            </a:r>
            <a:r>
              <a:rPr lang="en-US" dirty="0" err="1" smtClean="0"/>
              <a:t>истог</a:t>
            </a:r>
            <a:r>
              <a:rPr lang="en-US" dirty="0" smtClean="0"/>
              <a:t> </a:t>
            </a:r>
            <a:r>
              <a:rPr lang="en-US" dirty="0" err="1" smtClean="0"/>
              <a:t>оригиналног</a:t>
            </a:r>
            <a:r>
              <a:rPr lang="en-US" dirty="0" smtClean="0"/>
              <a:t> </a:t>
            </a:r>
            <a:r>
              <a:rPr lang="en-US" dirty="0" err="1" smtClean="0"/>
              <a:t>дела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објавио</a:t>
            </a:r>
            <a:r>
              <a:rPr lang="en-US" dirty="0" smtClean="0"/>
              <a:t> </a:t>
            </a:r>
            <a:r>
              <a:rPr lang="en-US" dirty="0" err="1" smtClean="0"/>
              <a:t>издавач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ново</a:t>
            </a:r>
            <a:r>
              <a:rPr lang="en-US" dirty="0" smtClean="0"/>
              <a:t> </a:t>
            </a:r>
            <a:r>
              <a:rPr lang="en-US" dirty="0" err="1" smtClean="0"/>
              <a:t>издање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накнадно</a:t>
            </a:r>
            <a:r>
              <a:rPr lang="en-US" dirty="0" smtClean="0"/>
              <a:t>, </a:t>
            </a:r>
            <a:r>
              <a:rPr lang="en-US" dirty="0" err="1" smtClean="0"/>
              <a:t>поновљено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допуњено</a:t>
            </a:r>
            <a:r>
              <a:rPr lang="en-US" dirty="0" smtClean="0"/>
              <a:t> </a:t>
            </a:r>
            <a:r>
              <a:rPr lang="en-US" dirty="0" err="1" smtClean="0"/>
              <a:t>издање</a:t>
            </a:r>
            <a:r>
              <a:rPr lang="en-US" dirty="0" smtClean="0"/>
              <a:t> </a:t>
            </a:r>
            <a:r>
              <a:rPr lang="en-US" dirty="0" err="1" smtClean="0"/>
              <a:t>раније</a:t>
            </a:r>
            <a:r>
              <a:rPr lang="en-US" dirty="0" smtClean="0"/>
              <a:t> </a:t>
            </a:r>
            <a:r>
              <a:rPr lang="en-US" dirty="0" err="1" smtClean="0"/>
              <a:t>издате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, у </a:t>
            </a:r>
            <a:r>
              <a:rPr lang="en-US" dirty="0" err="1" smtClean="0"/>
              <a:t>измењеном</a:t>
            </a:r>
            <a:r>
              <a:rPr lang="en-US" dirty="0" smtClean="0"/>
              <a:t> </a:t>
            </a:r>
            <a:r>
              <a:rPr lang="en-US" dirty="0" err="1" smtClean="0"/>
              <a:t>облику</a:t>
            </a:r>
            <a:r>
              <a:rPr lang="en-US" dirty="0" smtClean="0"/>
              <a:t>,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истом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другачијем</a:t>
            </a:r>
            <a:r>
              <a:rPr lang="en-US" dirty="0" smtClean="0"/>
              <a:t> </a:t>
            </a:r>
            <a:r>
              <a:rPr lang="en-US" dirty="0" err="1" smtClean="0"/>
              <a:t>медију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издавач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правно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физичко</a:t>
            </a:r>
            <a:r>
              <a:rPr lang="en-US" dirty="0" smtClean="0"/>
              <a:t> 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издаје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њихове</a:t>
            </a:r>
            <a:r>
              <a:rPr lang="en-US" dirty="0" smtClean="0"/>
              <a:t> </a:t>
            </a:r>
            <a:r>
              <a:rPr lang="en-US" dirty="0" err="1" smtClean="0"/>
              <a:t>дистрибуције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  <a:endParaRPr lang="sr-Cyrl-R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штампар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правно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физичко</a:t>
            </a:r>
            <a:r>
              <a:rPr lang="en-US" dirty="0" smtClean="0"/>
              <a:t> 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бави</a:t>
            </a:r>
            <a:r>
              <a:rPr lang="en-US" dirty="0" smtClean="0"/>
              <a:t> </a:t>
            </a:r>
            <a:r>
              <a:rPr lang="en-US" dirty="0" err="1" smtClean="0"/>
              <a:t>штампањем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издаваче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и у </a:t>
            </a:r>
            <a:r>
              <a:rPr lang="en-US" dirty="0" err="1" smtClean="0"/>
              <a:t>иностранству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дистрибутер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правно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физичко</a:t>
            </a:r>
            <a:r>
              <a:rPr lang="en-US" dirty="0" smtClean="0"/>
              <a:t> </a:t>
            </a:r>
            <a:r>
              <a:rPr lang="en-US" dirty="0" err="1" smtClean="0"/>
              <a:t>лице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увози</a:t>
            </a:r>
            <a:r>
              <a:rPr lang="en-US" dirty="0" smtClean="0"/>
              <a:t> и </a:t>
            </a:r>
            <a:r>
              <a:rPr lang="en-US" dirty="0" err="1" smtClean="0"/>
              <a:t>дистрибуира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намењене</a:t>
            </a:r>
            <a:r>
              <a:rPr lang="en-US" dirty="0" smtClean="0"/>
              <a:t> </a:t>
            </a:r>
            <a:r>
              <a:rPr lang="en-US" dirty="0" err="1" smtClean="0"/>
              <a:t>корисницима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депозитне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", у </a:t>
            </a:r>
            <a:r>
              <a:rPr lang="en-US" dirty="0" err="1" smtClean="0"/>
              <a:t>смислу</a:t>
            </a:r>
            <a:r>
              <a:rPr lang="en-US" dirty="0" smtClean="0"/>
              <a:t> </a:t>
            </a:r>
            <a:r>
              <a:rPr lang="en-US" dirty="0" err="1" smtClean="0"/>
              <a:t>овог</a:t>
            </a:r>
            <a:r>
              <a:rPr lang="en-US" dirty="0" smtClean="0"/>
              <a:t> </a:t>
            </a:r>
            <a:r>
              <a:rPr lang="en-US" dirty="0" err="1" smtClean="0"/>
              <a:t>закона</a:t>
            </a:r>
            <a:r>
              <a:rPr lang="en-US" dirty="0" smtClean="0"/>
              <a:t>, </a:t>
            </a:r>
            <a:r>
              <a:rPr lang="en-US" dirty="0" err="1" smtClean="0"/>
              <a:t>јесу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"ISBN"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стандардни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књиге</a:t>
            </a:r>
            <a:r>
              <a:rPr lang="en-US" dirty="0" smtClean="0"/>
              <a:t> (International Standard Book Number)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омеђене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идентификује</a:t>
            </a:r>
            <a:r>
              <a:rPr lang="en-US" dirty="0" smtClean="0"/>
              <a:t> </a:t>
            </a:r>
            <a:r>
              <a:rPr lang="en-US" dirty="0" err="1" smtClean="0"/>
              <a:t>издање</a:t>
            </a:r>
            <a:r>
              <a:rPr lang="en-US" dirty="0" smtClean="0"/>
              <a:t>, </a:t>
            </a:r>
            <a:r>
              <a:rPr lang="en-US" dirty="0" err="1" smtClean="0"/>
              <a:t>без</a:t>
            </a:r>
            <a:r>
              <a:rPr lang="en-US" dirty="0" smtClean="0"/>
              <a:t> </a:t>
            </a:r>
            <a:r>
              <a:rPr lang="en-US" dirty="0" err="1" smtClean="0"/>
              <a:t>обзира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медиј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којем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објављена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"ISSN"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стандардни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серијских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(International Standard Serial Number),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идентификује</a:t>
            </a:r>
            <a:r>
              <a:rPr lang="en-US" dirty="0" smtClean="0"/>
              <a:t> </a:t>
            </a:r>
            <a:r>
              <a:rPr lang="en-US" dirty="0" err="1" smtClean="0"/>
              <a:t>наслов</a:t>
            </a:r>
            <a:r>
              <a:rPr lang="en-US" dirty="0" smtClean="0"/>
              <a:t> </a:t>
            </a:r>
            <a:r>
              <a:rPr lang="en-US" dirty="0" err="1" smtClean="0"/>
              <a:t>серијске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"ISMN"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стандардни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штампаних</a:t>
            </a:r>
            <a:r>
              <a:rPr lang="en-US" dirty="0" smtClean="0"/>
              <a:t> </a:t>
            </a:r>
            <a:r>
              <a:rPr lang="en-US" dirty="0" err="1" smtClean="0"/>
              <a:t>музичких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(International Standard Music Number),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идентификује</a:t>
            </a:r>
            <a:r>
              <a:rPr lang="en-US" dirty="0" smtClean="0"/>
              <a:t> </a:t>
            </a:r>
            <a:r>
              <a:rPr lang="en-US" dirty="0" err="1" smtClean="0"/>
              <a:t>одређену</a:t>
            </a:r>
            <a:r>
              <a:rPr lang="en-US" dirty="0" smtClean="0"/>
              <a:t> </a:t>
            </a:r>
            <a:r>
              <a:rPr lang="en-US" dirty="0" err="1" smtClean="0"/>
              <a:t>штампану</a:t>
            </a:r>
            <a:r>
              <a:rPr lang="en-US" dirty="0" smtClean="0"/>
              <a:t> </a:t>
            </a:r>
            <a:r>
              <a:rPr lang="en-US" dirty="0" err="1" smtClean="0"/>
              <a:t>музичку</a:t>
            </a:r>
            <a:r>
              <a:rPr lang="en-US" dirty="0" smtClean="0"/>
              <a:t> </a:t>
            </a:r>
            <a:r>
              <a:rPr lang="en-US" dirty="0" err="1" smtClean="0"/>
              <a:t>публикацију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"DOI"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дигитални</a:t>
            </a:r>
            <a:r>
              <a:rPr lang="en-US" dirty="0" smtClean="0"/>
              <a:t> </a:t>
            </a:r>
            <a:r>
              <a:rPr lang="en-US" dirty="0" err="1" smtClean="0"/>
              <a:t>идентификатор</a:t>
            </a:r>
            <a:r>
              <a:rPr lang="en-US" dirty="0" smtClean="0"/>
              <a:t> </a:t>
            </a:r>
            <a:r>
              <a:rPr lang="en-US" dirty="0" err="1" smtClean="0"/>
              <a:t>електронских</a:t>
            </a:r>
            <a:r>
              <a:rPr lang="en-US" dirty="0" smtClean="0"/>
              <a:t> </a:t>
            </a:r>
            <a:r>
              <a:rPr lang="en-US" dirty="0" err="1" smtClean="0"/>
              <a:t>докумената</a:t>
            </a:r>
            <a:r>
              <a:rPr lang="en-US" dirty="0" smtClean="0"/>
              <a:t> (Digital Object Identifier);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324600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"ISAN"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међународни</a:t>
            </a:r>
            <a:r>
              <a:rPr lang="en-US" dirty="0" smtClean="0"/>
              <a:t> </a:t>
            </a:r>
            <a:r>
              <a:rPr lang="en-US" dirty="0" err="1" smtClean="0"/>
              <a:t>стандардни</a:t>
            </a:r>
            <a:r>
              <a:rPr lang="en-US" dirty="0" smtClean="0"/>
              <a:t> </a:t>
            </a:r>
            <a:r>
              <a:rPr lang="en-US" dirty="0" err="1" smtClean="0"/>
              <a:t>број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аудио-визуелна</a:t>
            </a:r>
            <a:r>
              <a:rPr lang="en-US" dirty="0" smtClean="0"/>
              <a:t> </a:t>
            </a:r>
            <a:r>
              <a:rPr lang="en-US" dirty="0" err="1" smtClean="0"/>
              <a:t>дела</a:t>
            </a:r>
            <a:r>
              <a:rPr lang="en-US" dirty="0" smtClean="0"/>
              <a:t> (International Standard Audiovisual Number)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идентификује</a:t>
            </a:r>
            <a:r>
              <a:rPr lang="en-US" dirty="0" smtClean="0"/>
              <a:t> </a:t>
            </a:r>
            <a:r>
              <a:rPr lang="en-US" dirty="0" err="1" smtClean="0"/>
              <a:t>одређено</a:t>
            </a:r>
            <a:r>
              <a:rPr lang="en-US" dirty="0" smtClean="0"/>
              <a:t> </a:t>
            </a:r>
            <a:r>
              <a:rPr lang="en-US" dirty="0" err="1" smtClean="0"/>
              <a:t>аудио-визуелно</a:t>
            </a:r>
            <a:r>
              <a:rPr lang="en-US" dirty="0" smtClean="0"/>
              <a:t> </a:t>
            </a:r>
            <a:r>
              <a:rPr lang="en-US" dirty="0" err="1" smtClean="0"/>
              <a:t>дело</a:t>
            </a:r>
            <a:r>
              <a:rPr lang="en-US" dirty="0" smtClean="0"/>
              <a:t>; 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"</a:t>
            </a:r>
            <a:r>
              <a:rPr lang="en-US" dirty="0" err="1" smtClean="0"/>
              <a:t>систем</a:t>
            </a:r>
            <a:r>
              <a:rPr lang="en-US" dirty="0" smtClean="0"/>
              <a:t> </a:t>
            </a:r>
            <a:r>
              <a:rPr lang="en-US" dirty="0" err="1" smtClean="0"/>
              <a:t>узајамне</a:t>
            </a:r>
            <a:r>
              <a:rPr lang="en-US" dirty="0" smtClean="0"/>
              <a:t> </a:t>
            </a:r>
            <a:r>
              <a:rPr lang="en-US" dirty="0" err="1" smtClean="0"/>
              <a:t>каталогизације</a:t>
            </a:r>
            <a:r>
              <a:rPr lang="en-US" dirty="0" smtClean="0"/>
              <a:t>"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део</a:t>
            </a:r>
            <a:r>
              <a:rPr lang="en-US" dirty="0" smtClean="0"/>
              <a:t> </a:t>
            </a:r>
            <a:r>
              <a:rPr lang="en-US" dirty="0" err="1" smtClean="0"/>
              <a:t>основе</a:t>
            </a:r>
            <a:r>
              <a:rPr lang="en-US" dirty="0" smtClean="0"/>
              <a:t> </a:t>
            </a:r>
            <a:r>
              <a:rPr lang="en-US" dirty="0" err="1" smtClean="0"/>
              <a:t>библиотечко-информационог</a:t>
            </a:r>
            <a:r>
              <a:rPr lang="en-US" dirty="0" smtClean="0"/>
              <a:t> </a:t>
            </a:r>
            <a:r>
              <a:rPr lang="en-US" dirty="0" err="1" smtClean="0"/>
              <a:t>система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,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 </a:t>
            </a:r>
            <a:r>
              <a:rPr lang="en-US" dirty="0" err="1" smtClean="0"/>
              <a:t>којим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уређује</a:t>
            </a:r>
            <a:r>
              <a:rPr lang="en-US" dirty="0" smtClean="0"/>
              <a:t> </a:t>
            </a:r>
            <a:r>
              <a:rPr lang="en-US" dirty="0" err="1" smtClean="0"/>
              <a:t>библиотечко-информациона</a:t>
            </a:r>
            <a:r>
              <a:rPr lang="en-US" dirty="0" smtClean="0"/>
              <a:t> </a:t>
            </a:r>
            <a:r>
              <a:rPr lang="en-US" dirty="0" err="1" smtClean="0"/>
              <a:t>делатност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Обавеза</a:t>
            </a:r>
            <a:r>
              <a:rPr lang="en-US" dirty="0" smtClean="0"/>
              <a:t> </a:t>
            </a:r>
            <a:r>
              <a:rPr lang="en-US" dirty="0" err="1" smtClean="0"/>
              <a:t>достављања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утврђује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с </a:t>
            </a:r>
            <a:r>
              <a:rPr lang="en-US" dirty="0" err="1" smtClean="0"/>
              <a:t>циљем</a:t>
            </a:r>
            <a:r>
              <a:rPr lang="en-US" dirty="0" smtClean="0"/>
              <a:t> </a:t>
            </a:r>
            <a:r>
              <a:rPr lang="en-US" dirty="0" err="1" smtClean="0"/>
              <a:t>остваривања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</a:t>
            </a:r>
            <a:r>
              <a:rPr lang="en-US" dirty="0" err="1" smtClean="0"/>
              <a:t>грађана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слободан</a:t>
            </a:r>
            <a:r>
              <a:rPr lang="en-US" dirty="0" smtClean="0"/>
              <a:t> </a:t>
            </a:r>
            <a:r>
              <a:rPr lang="en-US" dirty="0" err="1" smtClean="0"/>
              <a:t>приступ</a:t>
            </a:r>
            <a:r>
              <a:rPr lang="en-US" dirty="0" smtClean="0"/>
              <a:t> </a:t>
            </a:r>
            <a:r>
              <a:rPr lang="en-US" dirty="0" err="1" smtClean="0"/>
              <a:t>информацијама</a:t>
            </a:r>
            <a:r>
              <a:rPr lang="en-US" dirty="0" smtClean="0"/>
              <a:t>, </a:t>
            </a:r>
            <a:r>
              <a:rPr lang="en-US" dirty="0" err="1" smtClean="0"/>
              <a:t>знањима</a:t>
            </a:r>
            <a:r>
              <a:rPr lang="en-US" dirty="0" smtClean="0"/>
              <a:t> и </a:t>
            </a:r>
            <a:r>
              <a:rPr lang="en-US" dirty="0" err="1" smtClean="0"/>
              <a:t>другим</a:t>
            </a:r>
            <a:r>
              <a:rPr lang="en-US" dirty="0" smtClean="0"/>
              <a:t> </a:t>
            </a:r>
            <a:r>
              <a:rPr lang="en-US" dirty="0" err="1" smtClean="0"/>
              <a:t>интелектуалним</a:t>
            </a:r>
            <a:r>
              <a:rPr lang="en-US" dirty="0" smtClean="0"/>
              <a:t> </a:t>
            </a:r>
            <a:r>
              <a:rPr lang="en-US" dirty="0" err="1" smtClean="0"/>
              <a:t>добрима</a:t>
            </a:r>
            <a:r>
              <a:rPr lang="en-US" dirty="0" smtClean="0"/>
              <a:t>, </a:t>
            </a:r>
            <a:r>
              <a:rPr lang="en-US" dirty="0" err="1" smtClean="0"/>
              <a:t>прикупљања</a:t>
            </a:r>
            <a:r>
              <a:rPr lang="en-US" dirty="0" smtClean="0"/>
              <a:t> и </a:t>
            </a:r>
            <a:r>
              <a:rPr lang="en-US" dirty="0" err="1" smtClean="0"/>
              <a:t>очувања</a:t>
            </a:r>
            <a:r>
              <a:rPr lang="en-US" dirty="0" smtClean="0"/>
              <a:t> </a:t>
            </a:r>
            <a:r>
              <a:rPr lang="en-US" dirty="0" err="1" smtClean="0"/>
              <a:t>националног</a:t>
            </a:r>
            <a:r>
              <a:rPr lang="en-US" dirty="0" smtClean="0"/>
              <a:t> </a:t>
            </a:r>
            <a:r>
              <a:rPr lang="en-US" dirty="0" err="1" smtClean="0"/>
              <a:t>научног</a:t>
            </a:r>
            <a:r>
              <a:rPr lang="en-US" dirty="0" smtClean="0"/>
              <a:t> и </a:t>
            </a:r>
            <a:r>
              <a:rPr lang="en-US" dirty="0" err="1" smtClean="0"/>
              <a:t>културног</a:t>
            </a:r>
            <a:r>
              <a:rPr lang="en-US" dirty="0" smtClean="0"/>
              <a:t> </a:t>
            </a:r>
            <a:r>
              <a:rPr lang="en-US" dirty="0" err="1" smtClean="0"/>
              <a:t>наслеђа</a:t>
            </a:r>
            <a:r>
              <a:rPr lang="en-US" dirty="0" smtClean="0"/>
              <a:t>, </a:t>
            </a:r>
            <a:r>
              <a:rPr lang="en-US" dirty="0" err="1" smtClean="0"/>
              <a:t>библиографске</a:t>
            </a:r>
            <a:r>
              <a:rPr lang="en-US" dirty="0" smtClean="0"/>
              <a:t> </a:t>
            </a:r>
            <a:r>
              <a:rPr lang="en-US" dirty="0" err="1" smtClean="0"/>
              <a:t>контроле</a:t>
            </a:r>
            <a:r>
              <a:rPr lang="en-US" dirty="0" smtClean="0"/>
              <a:t>, </a:t>
            </a:r>
            <a:r>
              <a:rPr lang="en-US" dirty="0" err="1" smtClean="0"/>
              <a:t>обраде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у </a:t>
            </a:r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 smtClean="0"/>
              <a:t>узајамне</a:t>
            </a:r>
            <a:r>
              <a:rPr lang="en-US" dirty="0" smtClean="0"/>
              <a:t> </a:t>
            </a:r>
            <a:r>
              <a:rPr lang="en-US" dirty="0" err="1" smtClean="0"/>
              <a:t>каталогизације</a:t>
            </a:r>
            <a:r>
              <a:rPr lang="en-US" dirty="0" smtClean="0"/>
              <a:t> </a:t>
            </a:r>
            <a:r>
              <a:rPr lang="en-US" dirty="0" err="1" smtClean="0"/>
              <a:t>према</a:t>
            </a:r>
            <a:r>
              <a:rPr lang="en-US" dirty="0" smtClean="0"/>
              <a:t> </a:t>
            </a:r>
            <a:r>
              <a:rPr lang="en-US" dirty="0" err="1" smtClean="0"/>
              <a:t>међународним</a:t>
            </a:r>
            <a:r>
              <a:rPr lang="en-US" dirty="0" smtClean="0"/>
              <a:t> </a:t>
            </a:r>
            <a:r>
              <a:rPr lang="en-US" dirty="0" err="1" smtClean="0"/>
              <a:t>стандардима</a:t>
            </a:r>
            <a:r>
              <a:rPr lang="en-US" dirty="0" smtClean="0"/>
              <a:t>, </a:t>
            </a:r>
            <a:r>
              <a:rPr lang="en-US" dirty="0" err="1" smtClean="0"/>
              <a:t>израде</a:t>
            </a:r>
            <a:r>
              <a:rPr lang="en-US" dirty="0" smtClean="0"/>
              <a:t> </a:t>
            </a:r>
            <a:r>
              <a:rPr lang="en-US" dirty="0" err="1" smtClean="0"/>
              <a:t>националне</a:t>
            </a:r>
            <a:r>
              <a:rPr lang="en-US" dirty="0" smtClean="0"/>
              <a:t> </a:t>
            </a:r>
            <a:r>
              <a:rPr lang="en-US" dirty="0" err="1" smtClean="0"/>
              <a:t>библиографије</a:t>
            </a:r>
            <a:r>
              <a:rPr lang="en-US" dirty="0" smtClean="0"/>
              <a:t> и </a:t>
            </a:r>
            <a:r>
              <a:rPr lang="en-US" dirty="0" err="1" smtClean="0"/>
              <a:t>других</a:t>
            </a:r>
            <a:r>
              <a:rPr lang="en-US" dirty="0" smtClean="0"/>
              <a:t> </a:t>
            </a:r>
            <a:r>
              <a:rPr lang="en-US" dirty="0" err="1" smtClean="0"/>
              <a:t>библиографија</a:t>
            </a:r>
            <a:r>
              <a:rPr lang="en-US" dirty="0" smtClean="0"/>
              <a:t> и </a:t>
            </a:r>
            <a:r>
              <a:rPr lang="en-US" dirty="0" err="1" smtClean="0"/>
              <a:t>прикупљања</a:t>
            </a:r>
            <a:r>
              <a:rPr lang="en-US" dirty="0" smtClean="0"/>
              <a:t> </a:t>
            </a:r>
            <a:r>
              <a:rPr lang="en-US" dirty="0" err="1" smtClean="0"/>
              <a:t>других</a:t>
            </a:r>
            <a:r>
              <a:rPr lang="en-US" dirty="0" smtClean="0"/>
              <a:t> </a:t>
            </a:r>
            <a:r>
              <a:rPr lang="en-US" dirty="0" err="1" smtClean="0"/>
              <a:t>података</a:t>
            </a:r>
            <a:r>
              <a:rPr lang="en-US" dirty="0" smtClean="0"/>
              <a:t> о </a:t>
            </a:r>
            <a:r>
              <a:rPr lang="en-US" dirty="0" err="1" smtClean="0"/>
              <a:t>издавачкој</a:t>
            </a:r>
            <a:r>
              <a:rPr lang="en-US" dirty="0" smtClean="0"/>
              <a:t> </a:t>
            </a:r>
            <a:r>
              <a:rPr lang="en-US" dirty="0" err="1" smtClean="0"/>
              <a:t>продукцији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sr-Cyrl-RS" b="1" dirty="0" smtClean="0"/>
              <a:t>Настанак и развој ауторског права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Повезан је са настанком и развојем књиге</a:t>
            </a:r>
          </a:p>
          <a:p>
            <a:pPr algn="just"/>
            <a:r>
              <a:rPr lang="sr-Cyrl-RS" dirty="0" smtClean="0"/>
              <a:t>Код старих цивилизација  (Египат, Вавилон, Асирија) писањем и преписивањем књига бавили су се образовани људи (најчешће духовна лица), који су уживали велики углед и поштовање</a:t>
            </a:r>
          </a:p>
          <a:p>
            <a:pPr algn="just"/>
            <a:r>
              <a:rPr lang="sr-Cyrl-RS" dirty="0" smtClean="0"/>
              <a:t>У античкој Грчкој преписивање књига се сматрало угледним послом</a:t>
            </a:r>
          </a:p>
          <a:p>
            <a:pPr algn="just"/>
            <a:r>
              <a:rPr lang="sr-Cyrl-RS" dirty="0" smtClean="0"/>
              <a:t>У 3.в.п.н.е. преписивање и умножавање оригиналних рукописа обављали су тзв. библиофили (лат. </a:t>
            </a:r>
            <a:r>
              <a:rPr lang="sr-Latn-RS" dirty="0" smtClean="0"/>
              <a:t>bibliophilae)</a:t>
            </a:r>
            <a:r>
              <a:rPr lang="sr-Cyrl-RS" dirty="0" smtClean="0"/>
              <a:t>, који су се бавили и продајом преписаних књига и на неки начин су претече издавача и књижара</a:t>
            </a:r>
            <a:endParaRPr 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6019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Достављање</a:t>
            </a:r>
            <a:r>
              <a:rPr lang="en-US" dirty="0" smtClean="0"/>
              <a:t>, </a:t>
            </a:r>
            <a:r>
              <a:rPr lang="en-US" dirty="0" err="1" smtClean="0"/>
              <a:t>прикупљање</a:t>
            </a:r>
            <a:r>
              <a:rPr lang="en-US" dirty="0" smtClean="0"/>
              <a:t>, </a:t>
            </a:r>
            <a:r>
              <a:rPr lang="en-US" dirty="0" err="1" smtClean="0"/>
              <a:t>чување</a:t>
            </a:r>
            <a:r>
              <a:rPr lang="en-US" dirty="0" smtClean="0"/>
              <a:t> и </a:t>
            </a:r>
            <a:r>
              <a:rPr lang="en-US" dirty="0" err="1" smtClean="0"/>
              <a:t>давање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јесу</a:t>
            </a:r>
            <a:r>
              <a:rPr lang="en-US" dirty="0" smtClean="0"/>
              <a:t> </a:t>
            </a:r>
            <a:r>
              <a:rPr lang="en-US" dirty="0" err="1" smtClean="0"/>
              <a:t>послови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општег</a:t>
            </a:r>
            <a:r>
              <a:rPr lang="en-US" dirty="0" smtClean="0"/>
              <a:t> </a:t>
            </a:r>
            <a:r>
              <a:rPr lang="en-US" dirty="0" err="1" smtClean="0"/>
              <a:t>интереса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smtClean="0"/>
              <a:t>О </a:t>
            </a:r>
            <a:r>
              <a:rPr lang="en-US" dirty="0" err="1" smtClean="0"/>
              <a:t>остваривању</a:t>
            </a:r>
            <a:r>
              <a:rPr lang="en-US" dirty="0" smtClean="0"/>
              <a:t> </a:t>
            </a:r>
            <a:r>
              <a:rPr lang="en-US" dirty="0" err="1" smtClean="0"/>
              <a:t>општег</a:t>
            </a:r>
            <a:r>
              <a:rPr lang="en-US" dirty="0" smtClean="0"/>
              <a:t> </a:t>
            </a:r>
            <a:r>
              <a:rPr lang="en-US" dirty="0" err="1" smtClean="0"/>
              <a:t>интереса</a:t>
            </a:r>
            <a:r>
              <a:rPr lang="en-US" dirty="0" smtClean="0"/>
              <a:t> </a:t>
            </a:r>
            <a:r>
              <a:rPr lang="en-US" dirty="0" err="1" smtClean="0"/>
              <a:t>старају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, </a:t>
            </a:r>
            <a:r>
              <a:rPr lang="en-US" dirty="0" err="1" smtClean="0"/>
              <a:t>који</a:t>
            </a:r>
            <a:r>
              <a:rPr lang="en-US" dirty="0" smtClean="0"/>
              <a:t> </a:t>
            </a:r>
            <a:r>
              <a:rPr lang="en-US" dirty="0" err="1" smtClean="0"/>
              <a:t>трајно</a:t>
            </a:r>
            <a:r>
              <a:rPr lang="en-US" dirty="0" smtClean="0"/>
              <a:t> </a:t>
            </a:r>
            <a:r>
              <a:rPr lang="en-US" dirty="0" err="1" smtClean="0"/>
              <a:t>чувају</a:t>
            </a:r>
            <a:r>
              <a:rPr lang="en-US" dirty="0" smtClean="0"/>
              <a:t> </a:t>
            </a:r>
            <a:r>
              <a:rPr lang="en-US" dirty="0" err="1" smtClean="0"/>
              <a:t>Народна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и </a:t>
            </a:r>
            <a:r>
              <a:rPr lang="en-US" dirty="0" err="1" smtClean="0"/>
              <a:t>Библиотека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, </a:t>
            </a:r>
            <a:r>
              <a:rPr lang="en-US" dirty="0" err="1" smtClean="0"/>
              <a:t>заштићен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u="sng" dirty="0" err="1" smtClean="0"/>
              <a:t>Обавезни</a:t>
            </a:r>
            <a:r>
              <a:rPr lang="en-US" u="sng" dirty="0" smtClean="0"/>
              <a:t> </a:t>
            </a:r>
            <a:r>
              <a:rPr lang="en-US" u="sng" dirty="0" err="1" smtClean="0"/>
              <a:t>примерак</a:t>
            </a:r>
            <a:r>
              <a:rPr lang="en-US" u="sng" dirty="0" smtClean="0"/>
              <a:t> </a:t>
            </a:r>
            <a:r>
              <a:rPr lang="en-US" u="sng" dirty="0" err="1" smtClean="0"/>
              <a:t>односи</a:t>
            </a:r>
            <a:r>
              <a:rPr lang="en-US" u="sng" dirty="0" smtClean="0"/>
              <a:t> </a:t>
            </a:r>
            <a:r>
              <a:rPr lang="en-US" u="sng" dirty="0" err="1" smtClean="0"/>
              <a:t>се</a:t>
            </a:r>
            <a:r>
              <a:rPr lang="en-US" u="sng" dirty="0" smtClean="0"/>
              <a:t> </a:t>
            </a:r>
            <a:r>
              <a:rPr lang="en-US" u="sng" dirty="0" err="1" smtClean="0"/>
              <a:t>на</a:t>
            </a:r>
            <a:r>
              <a:rPr lang="en-US" u="sng" dirty="0" smtClean="0"/>
              <a:t> </a:t>
            </a:r>
            <a:r>
              <a:rPr lang="en-US" u="sng" dirty="0" err="1" smtClean="0"/>
              <a:t>публикацију</a:t>
            </a:r>
            <a:r>
              <a:rPr lang="en-US" u="sng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коју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објавио</a:t>
            </a:r>
            <a:r>
              <a:rPr lang="en-US" dirty="0" smtClean="0"/>
              <a:t> </a:t>
            </a:r>
            <a:r>
              <a:rPr lang="en-US" dirty="0" err="1" smtClean="0"/>
              <a:t>домаћи</a:t>
            </a:r>
            <a:r>
              <a:rPr lang="en-US" dirty="0" smtClean="0"/>
              <a:t> </a:t>
            </a:r>
            <a:r>
              <a:rPr lang="en-US" dirty="0" err="1" smtClean="0"/>
              <a:t>издавач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у </a:t>
            </a:r>
            <a:r>
              <a:rPr lang="en-US" dirty="0" err="1" smtClean="0"/>
              <a:t>иностранству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и </a:t>
            </a:r>
            <a:r>
              <a:rPr lang="en-US" dirty="0" err="1" smtClean="0"/>
              <a:t>дистрибуцију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штампана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потребе</a:t>
            </a:r>
            <a:r>
              <a:rPr lang="en-US" dirty="0" smtClean="0"/>
              <a:t> </a:t>
            </a:r>
            <a:r>
              <a:rPr lang="en-US" dirty="0" err="1" smtClean="0"/>
              <a:t>издавача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иностранства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издата</a:t>
            </a:r>
            <a:r>
              <a:rPr lang="en-US" dirty="0" smtClean="0"/>
              <a:t> у </a:t>
            </a:r>
            <a:r>
              <a:rPr lang="en-US" dirty="0" err="1" smtClean="0"/>
              <a:t>иностранству</a:t>
            </a:r>
            <a:r>
              <a:rPr lang="en-US" dirty="0" smtClean="0"/>
              <a:t>, а </a:t>
            </a:r>
            <a:r>
              <a:rPr lang="en-US" dirty="0" err="1" smtClean="0"/>
              <a:t>која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дистрибуира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у </a:t>
            </a:r>
            <a:r>
              <a:rPr lang="en-US" dirty="0" err="1" smtClean="0"/>
              <a:t>више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десет</a:t>
            </a:r>
            <a:r>
              <a:rPr lang="en-US" dirty="0" smtClean="0"/>
              <a:t> </a:t>
            </a:r>
            <a:r>
              <a:rPr lang="en-US" dirty="0" err="1" smtClean="0"/>
              <a:t>примерака</a:t>
            </a:r>
            <a:r>
              <a:rPr lang="en-US" dirty="0" smtClean="0"/>
              <a:t> </a:t>
            </a:r>
            <a:r>
              <a:rPr lang="en-US" dirty="0" err="1" smtClean="0"/>
              <a:t>годишње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1722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обухвата</a:t>
            </a:r>
            <a:r>
              <a:rPr lang="en-US" dirty="0" smtClean="0"/>
              <a:t> </a:t>
            </a:r>
            <a:r>
              <a:rPr lang="en-US" dirty="0" err="1" smtClean="0"/>
              <a:t>следеће</a:t>
            </a:r>
            <a:r>
              <a:rPr lang="en-US" dirty="0" smtClean="0"/>
              <a:t> </a:t>
            </a:r>
            <a:r>
              <a:rPr lang="en-US" dirty="0" err="1" smtClean="0"/>
              <a:t>врсте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: </a:t>
            </a:r>
            <a:endParaRPr lang="sr-Cyrl-RS" dirty="0" smtClean="0"/>
          </a:p>
          <a:p>
            <a:pPr algn="just">
              <a:buNone/>
            </a:pPr>
            <a:r>
              <a:rPr lang="sr-Cyrl-RS" dirty="0" smtClean="0"/>
              <a:t>     </a:t>
            </a:r>
            <a:r>
              <a:rPr lang="en-US" dirty="0" err="1" smtClean="0"/>
              <a:t>књиге</a:t>
            </a:r>
            <a:r>
              <a:rPr lang="en-US" dirty="0" smtClean="0"/>
              <a:t>, </a:t>
            </a:r>
            <a:r>
              <a:rPr lang="en-US" dirty="0" err="1" smtClean="0"/>
              <a:t>брошуре</a:t>
            </a:r>
            <a:r>
              <a:rPr lang="en-US" dirty="0" smtClean="0"/>
              <a:t>, </a:t>
            </a:r>
            <a:r>
              <a:rPr lang="en-US" dirty="0" err="1" smtClean="0"/>
              <a:t>сепарате</a:t>
            </a:r>
            <a:r>
              <a:rPr lang="en-US" dirty="0" smtClean="0"/>
              <a:t>, </a:t>
            </a:r>
            <a:r>
              <a:rPr lang="en-US" dirty="0" err="1" smtClean="0"/>
              <a:t>серијске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, </a:t>
            </a:r>
            <a:r>
              <a:rPr lang="en-US" dirty="0" err="1" smtClean="0"/>
              <a:t>музикалије</a:t>
            </a:r>
            <a:r>
              <a:rPr lang="en-US" dirty="0" smtClean="0"/>
              <a:t>, </a:t>
            </a:r>
            <a:r>
              <a:rPr lang="en-US" dirty="0" err="1" smtClean="0"/>
              <a:t>картографску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, </a:t>
            </a:r>
            <a:r>
              <a:rPr lang="en-US" dirty="0" err="1" smtClean="0"/>
              <a:t>каталоге</a:t>
            </a:r>
            <a:r>
              <a:rPr lang="en-US" dirty="0" smtClean="0"/>
              <a:t>, </a:t>
            </a:r>
            <a:r>
              <a:rPr lang="en-US" dirty="0" err="1" smtClean="0"/>
              <a:t>календаре</a:t>
            </a:r>
            <a:r>
              <a:rPr lang="en-US" dirty="0" smtClean="0"/>
              <a:t>, </a:t>
            </a:r>
            <a:r>
              <a:rPr lang="en-US" dirty="0" err="1" smtClean="0"/>
              <a:t>умножене</a:t>
            </a:r>
            <a:r>
              <a:rPr lang="en-US" dirty="0" smtClean="0"/>
              <a:t> </a:t>
            </a:r>
            <a:r>
              <a:rPr lang="en-US" dirty="0" err="1" smtClean="0"/>
              <a:t>уметничке</a:t>
            </a:r>
            <a:r>
              <a:rPr lang="en-US" dirty="0" smtClean="0"/>
              <a:t> и </a:t>
            </a:r>
            <a:r>
              <a:rPr lang="en-US" dirty="0" err="1" smtClean="0"/>
              <a:t>сценске</a:t>
            </a:r>
            <a:r>
              <a:rPr lang="en-US" dirty="0" smtClean="0"/>
              <a:t> </a:t>
            </a:r>
            <a:r>
              <a:rPr lang="en-US" dirty="0" err="1" smtClean="0"/>
              <a:t>програме</a:t>
            </a:r>
            <a:r>
              <a:rPr lang="en-US" dirty="0" smtClean="0"/>
              <a:t>, </a:t>
            </a:r>
            <a:r>
              <a:rPr lang="en-US" dirty="0" err="1" smtClean="0"/>
              <a:t>штампане</a:t>
            </a:r>
            <a:r>
              <a:rPr lang="en-US" dirty="0" smtClean="0"/>
              <a:t> </a:t>
            </a:r>
            <a:r>
              <a:rPr lang="en-US" dirty="0" err="1" smtClean="0"/>
              <a:t>фотографије</a:t>
            </a:r>
            <a:r>
              <a:rPr lang="en-US" dirty="0" smtClean="0"/>
              <a:t>, </a:t>
            </a:r>
            <a:r>
              <a:rPr lang="en-US" dirty="0" err="1" smtClean="0"/>
              <a:t>разгледнице</a:t>
            </a:r>
            <a:r>
              <a:rPr lang="en-US" dirty="0" smtClean="0"/>
              <a:t> и </a:t>
            </a:r>
            <a:r>
              <a:rPr lang="en-US" dirty="0" err="1" smtClean="0"/>
              <a:t>цртеже</a:t>
            </a:r>
            <a:r>
              <a:rPr lang="en-US" dirty="0" smtClean="0"/>
              <a:t>, </a:t>
            </a:r>
            <a:r>
              <a:rPr lang="en-US" dirty="0" err="1" smtClean="0"/>
              <a:t>просторне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планове</a:t>
            </a:r>
            <a:r>
              <a:rPr lang="en-US" dirty="0" smtClean="0"/>
              <a:t>, </a:t>
            </a:r>
            <a:r>
              <a:rPr lang="en-US" dirty="0" err="1" smtClean="0"/>
              <a:t>гравире</a:t>
            </a:r>
            <a:r>
              <a:rPr lang="en-US" dirty="0" smtClean="0"/>
              <a:t>, </a:t>
            </a:r>
            <a:r>
              <a:rPr lang="en-US" dirty="0" err="1" smtClean="0"/>
              <a:t>плакате</a:t>
            </a:r>
            <a:r>
              <a:rPr lang="en-US" dirty="0" smtClean="0"/>
              <a:t>, </a:t>
            </a:r>
            <a:r>
              <a:rPr lang="en-US" dirty="0" err="1" smtClean="0"/>
              <a:t>летке</a:t>
            </a:r>
            <a:r>
              <a:rPr lang="en-US" dirty="0" smtClean="0"/>
              <a:t> и </a:t>
            </a:r>
            <a:r>
              <a:rPr lang="en-US" dirty="0" err="1" smtClean="0"/>
              <a:t>другу</a:t>
            </a:r>
            <a:r>
              <a:rPr lang="en-US" dirty="0" smtClean="0"/>
              <a:t> </a:t>
            </a:r>
            <a:r>
              <a:rPr lang="en-US" dirty="0" err="1" smtClean="0"/>
              <a:t>ликовну</a:t>
            </a:r>
            <a:r>
              <a:rPr lang="en-US" dirty="0" smtClean="0"/>
              <a:t> и </a:t>
            </a:r>
            <a:r>
              <a:rPr lang="en-US" dirty="0" err="1" smtClean="0"/>
              <a:t>графичку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, </a:t>
            </a:r>
            <a:r>
              <a:rPr lang="en-US" dirty="0" err="1" smtClean="0"/>
              <a:t>огласе</a:t>
            </a:r>
            <a:r>
              <a:rPr lang="en-US" dirty="0" smtClean="0"/>
              <a:t> и </a:t>
            </a:r>
            <a:r>
              <a:rPr lang="en-US" dirty="0" err="1" smtClean="0"/>
              <a:t>саопштења</a:t>
            </a:r>
            <a:r>
              <a:rPr lang="en-US" dirty="0" smtClean="0"/>
              <a:t>, </a:t>
            </a:r>
            <a:r>
              <a:rPr lang="en-US" dirty="0" err="1" smtClean="0"/>
              <a:t>звучне</a:t>
            </a:r>
            <a:r>
              <a:rPr lang="en-US" dirty="0" smtClean="0"/>
              <a:t> и </a:t>
            </a:r>
            <a:r>
              <a:rPr lang="en-US" dirty="0" err="1" smtClean="0"/>
              <a:t>видео</a:t>
            </a:r>
            <a:r>
              <a:rPr lang="en-US" dirty="0" smtClean="0"/>
              <a:t> </a:t>
            </a:r>
            <a:r>
              <a:rPr lang="en-US" dirty="0" err="1" smtClean="0"/>
              <a:t>записе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било</a:t>
            </a:r>
            <a:r>
              <a:rPr lang="en-US" dirty="0" smtClean="0"/>
              <a:t> </a:t>
            </a:r>
            <a:r>
              <a:rPr lang="en-US" dirty="0" err="1" smtClean="0"/>
              <a:t>којем</a:t>
            </a:r>
            <a:r>
              <a:rPr lang="en-US" dirty="0" smtClean="0"/>
              <a:t> </a:t>
            </a:r>
            <a:r>
              <a:rPr lang="en-US" dirty="0" err="1" smtClean="0"/>
              <a:t>медију</a:t>
            </a:r>
            <a:r>
              <a:rPr lang="en-US" dirty="0" smtClean="0"/>
              <a:t> (</a:t>
            </a:r>
            <a:r>
              <a:rPr lang="en-US" dirty="0" err="1" smtClean="0"/>
              <a:t>изузев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филмској</a:t>
            </a:r>
            <a:r>
              <a:rPr lang="en-US" dirty="0" smtClean="0"/>
              <a:t> </a:t>
            </a:r>
            <a:r>
              <a:rPr lang="en-US" dirty="0" err="1" smtClean="0"/>
              <a:t>траци</a:t>
            </a:r>
            <a:r>
              <a:rPr lang="en-US" dirty="0" smtClean="0"/>
              <a:t>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кинематографског</a:t>
            </a:r>
            <a:r>
              <a:rPr lang="en-US" dirty="0" smtClean="0"/>
              <a:t> </a:t>
            </a:r>
            <a:r>
              <a:rPr lang="en-US" dirty="0" err="1" smtClean="0"/>
              <a:t>дела</a:t>
            </a:r>
            <a:r>
              <a:rPr lang="en-US" dirty="0" smtClean="0"/>
              <a:t>), </a:t>
            </a:r>
            <a:r>
              <a:rPr lang="en-US" dirty="0" err="1" smtClean="0"/>
              <a:t>електронске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дистрибуиране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физичким</a:t>
            </a:r>
            <a:r>
              <a:rPr lang="en-US" dirty="0" smtClean="0"/>
              <a:t> </a:t>
            </a:r>
            <a:r>
              <a:rPr lang="en-US" dirty="0" err="1" smtClean="0"/>
              <a:t>носачима</a:t>
            </a:r>
            <a:r>
              <a:rPr lang="en-US" dirty="0" smtClean="0"/>
              <a:t> и </a:t>
            </a:r>
            <a:r>
              <a:rPr lang="en-US" dirty="0" err="1" smtClean="0"/>
              <a:t>електронске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дистрибуиране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интернету</a:t>
            </a:r>
            <a:r>
              <a:rPr lang="en-US" dirty="0" smtClean="0"/>
              <a:t>, </a:t>
            </a:r>
            <a:r>
              <a:rPr lang="en-US" dirty="0" err="1" smtClean="0"/>
              <a:t>ако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објављене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, </a:t>
            </a:r>
            <a:r>
              <a:rPr lang="en-US" dirty="0" err="1" smtClean="0"/>
              <a:t>садржај</a:t>
            </a:r>
            <a:r>
              <a:rPr lang="en-US" dirty="0" smtClean="0"/>
              <a:t> </a:t>
            </a:r>
            <a:r>
              <a:rPr lang="en-US" dirty="0" err="1" smtClean="0"/>
              <a:t>интернет</a:t>
            </a:r>
            <a:r>
              <a:rPr lang="en-US" dirty="0" smtClean="0"/>
              <a:t> </a:t>
            </a:r>
            <a:r>
              <a:rPr lang="en-US" dirty="0" err="1" smtClean="0"/>
              <a:t>домена</a:t>
            </a:r>
            <a:r>
              <a:rPr lang="en-US" dirty="0" smtClean="0"/>
              <a:t> </a:t>
            </a:r>
            <a:r>
              <a:rPr lang="en-US" dirty="0" err="1" smtClean="0"/>
              <a:t>Републике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, </a:t>
            </a:r>
            <a:r>
              <a:rPr lang="en-US" dirty="0" err="1" smtClean="0"/>
              <a:t>комбиноване</a:t>
            </a:r>
            <a:r>
              <a:rPr lang="en-US" dirty="0" smtClean="0"/>
              <a:t> и </a:t>
            </a:r>
            <a:r>
              <a:rPr lang="en-US" dirty="0" err="1" smtClean="0"/>
              <a:t>мултимедијалне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, </a:t>
            </a:r>
            <a:r>
              <a:rPr lang="en-US" dirty="0" err="1" smtClean="0"/>
              <a:t>рачунарске</a:t>
            </a:r>
            <a:r>
              <a:rPr lang="en-US" dirty="0" smtClean="0"/>
              <a:t> </a:t>
            </a:r>
            <a:r>
              <a:rPr lang="en-US" dirty="0" err="1" smtClean="0"/>
              <a:t>програме</a:t>
            </a:r>
            <a:r>
              <a:rPr lang="en-US" dirty="0" smtClean="0"/>
              <a:t> у </a:t>
            </a:r>
            <a:r>
              <a:rPr lang="en-US" dirty="0" err="1" smtClean="0"/>
              <a:t>јавној</a:t>
            </a:r>
            <a:r>
              <a:rPr lang="en-US" dirty="0" smtClean="0"/>
              <a:t> </a:t>
            </a:r>
            <a:r>
              <a:rPr lang="en-US" dirty="0" err="1" smtClean="0"/>
              <a:t>употреби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u="sng" dirty="0" err="1" smtClean="0"/>
              <a:t>Обавезу</a:t>
            </a:r>
            <a:r>
              <a:rPr lang="en-US" u="sng" dirty="0" smtClean="0"/>
              <a:t> </a:t>
            </a:r>
            <a:r>
              <a:rPr lang="en-US" u="sng" dirty="0" err="1" smtClean="0"/>
              <a:t>достављања</a:t>
            </a:r>
            <a:r>
              <a:rPr lang="en-US" u="sng" dirty="0" smtClean="0"/>
              <a:t> </a:t>
            </a:r>
            <a:r>
              <a:rPr lang="en-US" u="sng" dirty="0" err="1" smtClean="0"/>
              <a:t>обавезног</a:t>
            </a:r>
            <a:r>
              <a:rPr lang="en-US" u="sng" dirty="0" smtClean="0"/>
              <a:t> </a:t>
            </a:r>
            <a:r>
              <a:rPr lang="en-US" u="sng" dirty="0" err="1" smtClean="0"/>
              <a:t>примерка</a:t>
            </a:r>
            <a:r>
              <a:rPr lang="en-US" u="sng" dirty="0" smtClean="0"/>
              <a:t> </a:t>
            </a:r>
            <a:r>
              <a:rPr lang="en-US" dirty="0" smtClean="0"/>
              <a:t>о </a:t>
            </a:r>
            <a:r>
              <a:rPr lang="en-US" dirty="0" err="1" smtClean="0"/>
              <a:t>свом</a:t>
            </a:r>
            <a:r>
              <a:rPr lang="en-US" dirty="0" smtClean="0"/>
              <a:t> </a:t>
            </a:r>
            <a:r>
              <a:rPr lang="en-US" dirty="0" err="1" smtClean="0"/>
              <a:t>трошку</a:t>
            </a:r>
            <a:r>
              <a:rPr lang="en-US" dirty="0" smtClean="0"/>
              <a:t> </a:t>
            </a:r>
            <a:r>
              <a:rPr lang="en-US" dirty="0" err="1" smtClean="0"/>
              <a:t>имају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издавач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седиштем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пребивалиштем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штампар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штампа</a:t>
            </a:r>
            <a:r>
              <a:rPr lang="en-US" dirty="0" smtClean="0"/>
              <a:t> </a:t>
            </a:r>
            <a:r>
              <a:rPr lang="en-US" dirty="0" err="1" smtClean="0"/>
              <a:t>издавачу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седиштем</a:t>
            </a:r>
            <a:r>
              <a:rPr lang="en-US" dirty="0" smtClean="0"/>
              <a:t>, </a:t>
            </a:r>
            <a:r>
              <a:rPr lang="en-US" dirty="0" err="1" smtClean="0"/>
              <a:t>односно</a:t>
            </a:r>
            <a:r>
              <a:rPr lang="en-US" dirty="0" smtClean="0"/>
              <a:t> </a:t>
            </a:r>
            <a:r>
              <a:rPr lang="en-US" dirty="0" err="1" smtClean="0"/>
              <a:t>пребивалиштем</a:t>
            </a:r>
            <a:r>
              <a:rPr lang="en-US" dirty="0" smtClean="0"/>
              <a:t> </a:t>
            </a:r>
            <a:r>
              <a:rPr lang="en-US" dirty="0" err="1" smtClean="0"/>
              <a:t>изван</a:t>
            </a:r>
            <a:r>
              <a:rPr lang="en-US" dirty="0" smtClean="0"/>
              <a:t> </a:t>
            </a:r>
            <a:r>
              <a:rPr lang="en-US" dirty="0" err="1" smtClean="0"/>
              <a:t>Републике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и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ситну</a:t>
            </a:r>
            <a:r>
              <a:rPr lang="en-US" dirty="0" smtClean="0"/>
              <a:t> </a:t>
            </a:r>
            <a:r>
              <a:rPr lang="en-US" dirty="0" err="1" smtClean="0"/>
              <a:t>некњижну</a:t>
            </a:r>
            <a:r>
              <a:rPr lang="en-US" dirty="0" smtClean="0"/>
              <a:t> </a:t>
            </a:r>
            <a:r>
              <a:rPr lang="en-US" dirty="0" err="1" smtClean="0"/>
              <a:t>штампану</a:t>
            </a:r>
            <a:r>
              <a:rPr lang="en-US" dirty="0" smtClean="0"/>
              <a:t> </a:t>
            </a:r>
            <a:r>
              <a:rPr lang="en-US" dirty="0" err="1" smtClean="0"/>
              <a:t>грађу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дистрибутер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које</a:t>
            </a:r>
            <a:r>
              <a:rPr lang="en-US" dirty="0" smtClean="0"/>
              <a:t> </a:t>
            </a:r>
            <a:r>
              <a:rPr lang="en-US" dirty="0" err="1" smtClean="0"/>
              <a:t>дистрибуира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 </a:t>
            </a:r>
            <a:r>
              <a:rPr lang="en-US" dirty="0" err="1" smtClean="0"/>
              <a:t>током</a:t>
            </a:r>
            <a:r>
              <a:rPr lang="en-US" dirty="0" smtClean="0"/>
              <a:t> </a:t>
            </a:r>
            <a:r>
              <a:rPr lang="en-US" dirty="0" err="1" smtClean="0"/>
              <a:t>године</a:t>
            </a:r>
            <a:r>
              <a:rPr lang="en-US" dirty="0" smtClean="0"/>
              <a:t> у </a:t>
            </a:r>
            <a:r>
              <a:rPr lang="en-US" dirty="0" err="1" smtClean="0"/>
              <a:t>више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десет</a:t>
            </a:r>
            <a:r>
              <a:rPr lang="en-US" dirty="0" smtClean="0"/>
              <a:t> </a:t>
            </a:r>
            <a:r>
              <a:rPr lang="en-US" dirty="0" err="1" smtClean="0"/>
              <a:t>примерака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u="sng" dirty="0" err="1" smtClean="0"/>
              <a:t>Обавезе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депозитних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библиотека</a:t>
            </a:r>
            <a:r>
              <a:rPr lang="en-US" b="1" u="sng" dirty="0" smtClean="0"/>
              <a:t> :</a:t>
            </a:r>
          </a:p>
          <a:p>
            <a:pPr algn="just">
              <a:buNone/>
            </a:pPr>
            <a:r>
              <a:rPr lang="en-US" b="1" dirty="0" err="1" smtClean="0"/>
              <a:t>Народна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Србије</a:t>
            </a:r>
            <a:r>
              <a:rPr lang="en-US" b="1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прима</a:t>
            </a:r>
            <a:r>
              <a:rPr lang="en-US" dirty="0" smtClean="0"/>
              <a:t>, </a:t>
            </a:r>
            <a:r>
              <a:rPr lang="en-US" dirty="0" err="1" smtClean="0"/>
              <a:t>обрађује</a:t>
            </a:r>
            <a:r>
              <a:rPr lang="en-US" dirty="0" smtClean="0"/>
              <a:t> у </a:t>
            </a:r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 smtClean="0"/>
              <a:t>узајамне</a:t>
            </a:r>
            <a:r>
              <a:rPr lang="en-US" dirty="0" smtClean="0"/>
              <a:t> </a:t>
            </a:r>
            <a:r>
              <a:rPr lang="en-US" dirty="0" err="1" smtClean="0"/>
              <a:t>каталогизације</a:t>
            </a:r>
            <a:r>
              <a:rPr lang="en-US" dirty="0" smtClean="0"/>
              <a:t> и </a:t>
            </a:r>
            <a:r>
              <a:rPr lang="en-US" dirty="0" err="1" smtClean="0"/>
              <a:t>чува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даје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у </a:t>
            </a:r>
            <a:r>
              <a:rPr lang="en-US" dirty="0" err="1" smtClean="0"/>
              <a:t>просторијама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израђује</a:t>
            </a:r>
            <a:r>
              <a:rPr lang="en-US" dirty="0" smtClean="0"/>
              <a:t> </a:t>
            </a:r>
            <a:r>
              <a:rPr lang="en-US" dirty="0" err="1" smtClean="0"/>
              <a:t>текућу</a:t>
            </a:r>
            <a:r>
              <a:rPr lang="en-US" dirty="0" smtClean="0"/>
              <a:t> </a:t>
            </a:r>
            <a:r>
              <a:rPr lang="en-US" dirty="0" err="1" smtClean="0"/>
              <a:t>националну</a:t>
            </a:r>
            <a:r>
              <a:rPr lang="en-US" dirty="0" smtClean="0"/>
              <a:t> </a:t>
            </a:r>
            <a:r>
              <a:rPr lang="en-US" dirty="0" err="1" smtClean="0"/>
              <a:t>библиографију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све</a:t>
            </a:r>
            <a:r>
              <a:rPr lang="en-US" dirty="0" smtClean="0"/>
              <a:t> </a:t>
            </a:r>
            <a:r>
              <a:rPr lang="en-US" dirty="0" err="1" smtClean="0"/>
              <a:t>врсте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израђује</a:t>
            </a:r>
            <a:r>
              <a:rPr lang="en-US" dirty="0" smtClean="0"/>
              <a:t> CIP </a:t>
            </a:r>
            <a:r>
              <a:rPr lang="en-US" dirty="0" err="1" smtClean="0"/>
              <a:t>запис</a:t>
            </a:r>
            <a:r>
              <a:rPr lang="en-US" dirty="0" smtClean="0"/>
              <a:t> (</a:t>
            </a:r>
            <a:r>
              <a:rPr lang="en-US" dirty="0" err="1" smtClean="0"/>
              <a:t>каталогизација</a:t>
            </a:r>
            <a:r>
              <a:rPr lang="en-US" dirty="0" smtClean="0"/>
              <a:t> у </a:t>
            </a:r>
            <a:r>
              <a:rPr lang="en-US" dirty="0" err="1" smtClean="0"/>
              <a:t>публикацији</a:t>
            </a:r>
            <a:r>
              <a:rPr lang="en-US" dirty="0" smtClean="0"/>
              <a:t> </a:t>
            </a:r>
            <a:r>
              <a:rPr lang="en-US" dirty="0" err="1" smtClean="0"/>
              <a:t>пре</a:t>
            </a:r>
            <a:r>
              <a:rPr lang="en-US" dirty="0" smtClean="0"/>
              <a:t> </a:t>
            </a:r>
            <a:r>
              <a:rPr lang="en-US" dirty="0" err="1" smtClean="0"/>
              <a:t>штампања</a:t>
            </a:r>
            <a:r>
              <a:rPr lang="en-US" dirty="0" smtClean="0"/>
              <a:t>)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објављене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, </a:t>
            </a:r>
            <a:r>
              <a:rPr lang="en-US" dirty="0" err="1" smtClean="0"/>
              <a:t>осим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објављене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 </a:t>
            </a:r>
          </a:p>
          <a:p>
            <a:pPr algn="just">
              <a:buNone/>
            </a:pPr>
            <a:r>
              <a:rPr lang="en-US" dirty="0" smtClean="0"/>
              <a:t>5) </a:t>
            </a:r>
            <a:r>
              <a:rPr lang="en-US" dirty="0" err="1" smtClean="0"/>
              <a:t>врши</a:t>
            </a:r>
            <a:r>
              <a:rPr lang="en-US" dirty="0" smtClean="0"/>
              <a:t> </a:t>
            </a:r>
            <a:r>
              <a:rPr lang="en-US" dirty="0" err="1" smtClean="0"/>
              <a:t>библиографску</a:t>
            </a:r>
            <a:r>
              <a:rPr lang="en-US" dirty="0" smtClean="0"/>
              <a:t> и </a:t>
            </a:r>
            <a:r>
              <a:rPr lang="en-US" dirty="0" err="1" smtClean="0"/>
              <a:t>садржинску</a:t>
            </a:r>
            <a:r>
              <a:rPr lang="en-US" dirty="0" smtClean="0"/>
              <a:t> </a:t>
            </a:r>
            <a:r>
              <a:rPr lang="en-US" dirty="0" err="1" smtClean="0"/>
              <a:t>обраду</a:t>
            </a:r>
            <a:r>
              <a:rPr lang="en-US" dirty="0" smtClean="0"/>
              <a:t> </a:t>
            </a:r>
            <a:r>
              <a:rPr lang="en-US" dirty="0" err="1" smtClean="0"/>
              <a:t>издатих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према</a:t>
            </a:r>
            <a:r>
              <a:rPr lang="en-US" dirty="0" smtClean="0"/>
              <a:t> </a:t>
            </a:r>
            <a:r>
              <a:rPr lang="en-US" dirty="0" err="1" smtClean="0"/>
              <a:t>међународним</a:t>
            </a:r>
            <a:r>
              <a:rPr lang="en-US" dirty="0" smtClean="0"/>
              <a:t> </a:t>
            </a:r>
            <a:r>
              <a:rPr lang="en-US" dirty="0" err="1" smtClean="0"/>
              <a:t>стандардима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додељује</a:t>
            </a:r>
            <a:r>
              <a:rPr lang="en-US" dirty="0" smtClean="0"/>
              <a:t> </a:t>
            </a:r>
            <a:r>
              <a:rPr lang="en-US" dirty="0" err="1" smtClean="0"/>
              <a:t>међународне</a:t>
            </a:r>
            <a:r>
              <a:rPr lang="en-US" dirty="0" smtClean="0"/>
              <a:t> </a:t>
            </a:r>
            <a:r>
              <a:rPr lang="en-US" dirty="0" err="1" smtClean="0"/>
              <a:t>бројеве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(ISBN, ISSN, ISMN, DOI, ISAN и </a:t>
            </a:r>
            <a:r>
              <a:rPr lang="en-US" dirty="0" err="1" smtClean="0"/>
              <a:t>др</a:t>
            </a:r>
            <a:r>
              <a:rPr lang="en-US" dirty="0" smtClean="0"/>
              <a:t>.)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; </a:t>
            </a:r>
          </a:p>
          <a:p>
            <a:pPr algn="just">
              <a:buNone/>
            </a:pPr>
            <a:r>
              <a:rPr lang="en-US" dirty="0" smtClean="0"/>
              <a:t>7) </a:t>
            </a:r>
            <a:r>
              <a:rPr lang="en-US" dirty="0" err="1" smtClean="0"/>
              <a:t>обезбеђује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најкасније</a:t>
            </a:r>
            <a:r>
              <a:rPr lang="en-US" dirty="0" smtClean="0"/>
              <a:t> у </a:t>
            </a:r>
            <a:r>
              <a:rPr lang="en-US" dirty="0" err="1" smtClean="0"/>
              <a:t>року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30 </a:t>
            </a:r>
            <a:r>
              <a:rPr lang="en-US" dirty="0" err="1" smtClean="0"/>
              <a:t>дана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дана</a:t>
            </a:r>
            <a:r>
              <a:rPr lang="en-US" dirty="0" smtClean="0"/>
              <a:t> </a:t>
            </a:r>
            <a:r>
              <a:rPr lang="en-US" dirty="0" err="1" smtClean="0"/>
              <a:t>када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примила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Матице</a:t>
            </a:r>
            <a:r>
              <a:rPr lang="en-US" b="1" dirty="0" smtClean="0"/>
              <a:t> </a:t>
            </a:r>
            <a:r>
              <a:rPr lang="en-US" b="1" dirty="0" err="1" smtClean="0"/>
              <a:t>српске</a:t>
            </a:r>
            <a:r>
              <a:rPr lang="en-US" b="1" dirty="0" smtClean="0"/>
              <a:t>:</a:t>
            </a:r>
          </a:p>
          <a:p>
            <a:pPr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прима</a:t>
            </a:r>
            <a:r>
              <a:rPr lang="en-US" dirty="0" smtClean="0"/>
              <a:t>, </a:t>
            </a:r>
            <a:r>
              <a:rPr lang="en-US" dirty="0" err="1" smtClean="0"/>
              <a:t>обрађује</a:t>
            </a:r>
            <a:r>
              <a:rPr lang="en-US" dirty="0" smtClean="0"/>
              <a:t> у </a:t>
            </a:r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 smtClean="0"/>
              <a:t>узајамне</a:t>
            </a:r>
            <a:r>
              <a:rPr lang="en-US" dirty="0" smtClean="0"/>
              <a:t> </a:t>
            </a:r>
            <a:r>
              <a:rPr lang="en-US" dirty="0" err="1" smtClean="0"/>
              <a:t>каталогизације</a:t>
            </a:r>
            <a:r>
              <a:rPr lang="en-US" dirty="0" smtClean="0"/>
              <a:t> и </a:t>
            </a:r>
            <a:r>
              <a:rPr lang="en-US" dirty="0" err="1" smtClean="0"/>
              <a:t>чува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2) </a:t>
            </a:r>
            <a:r>
              <a:rPr lang="en-US" dirty="0" err="1" smtClean="0"/>
              <a:t>даје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у </a:t>
            </a:r>
            <a:r>
              <a:rPr lang="en-US" dirty="0" err="1" smtClean="0"/>
              <a:t>просторијама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3) </a:t>
            </a:r>
            <a:r>
              <a:rPr lang="en-US" dirty="0" err="1" smtClean="0"/>
              <a:t>израђује</a:t>
            </a:r>
            <a:r>
              <a:rPr lang="en-US" dirty="0" smtClean="0"/>
              <a:t> </a:t>
            </a:r>
            <a:r>
              <a:rPr lang="en-US" dirty="0" err="1" smtClean="0"/>
              <a:t>текућу</a:t>
            </a:r>
            <a:r>
              <a:rPr lang="en-US" dirty="0" smtClean="0"/>
              <a:t> </a:t>
            </a:r>
            <a:r>
              <a:rPr lang="en-US" dirty="0" err="1" smtClean="0"/>
              <a:t>библиографију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територију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4) </a:t>
            </a:r>
            <a:r>
              <a:rPr lang="en-US" dirty="0" err="1" smtClean="0"/>
              <a:t>израђује</a:t>
            </a:r>
            <a:r>
              <a:rPr lang="en-US" dirty="0" smtClean="0"/>
              <a:t> CIP </a:t>
            </a:r>
            <a:r>
              <a:rPr lang="en-US" dirty="0" err="1" smtClean="0"/>
              <a:t>запис</a:t>
            </a:r>
            <a:r>
              <a:rPr lang="en-US" dirty="0" smtClean="0"/>
              <a:t> (</a:t>
            </a:r>
            <a:r>
              <a:rPr lang="en-US" dirty="0" err="1" smtClean="0"/>
              <a:t>каталогизација</a:t>
            </a:r>
            <a:r>
              <a:rPr lang="en-US" dirty="0" smtClean="0"/>
              <a:t> у </a:t>
            </a:r>
            <a:r>
              <a:rPr lang="en-US" dirty="0" err="1" smtClean="0"/>
              <a:t>публикацији</a:t>
            </a:r>
            <a:r>
              <a:rPr lang="en-US" dirty="0" smtClean="0"/>
              <a:t> </a:t>
            </a:r>
            <a:r>
              <a:rPr lang="en-US" dirty="0" err="1" smtClean="0"/>
              <a:t>пре</a:t>
            </a:r>
            <a:r>
              <a:rPr lang="en-US" dirty="0" smtClean="0"/>
              <a:t> </a:t>
            </a:r>
            <a:r>
              <a:rPr lang="en-US" dirty="0" err="1" smtClean="0"/>
              <a:t>штампања</a:t>
            </a:r>
            <a:r>
              <a:rPr lang="en-US" dirty="0" smtClean="0"/>
              <a:t>)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објављене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територији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; </a:t>
            </a:r>
          </a:p>
          <a:p>
            <a:pPr algn="just">
              <a:buNone/>
            </a:pPr>
            <a:r>
              <a:rPr lang="en-US" dirty="0" smtClean="0"/>
              <a:t>5) </a:t>
            </a:r>
            <a:r>
              <a:rPr lang="en-US" dirty="0" err="1" smtClean="0"/>
              <a:t>врши</a:t>
            </a:r>
            <a:r>
              <a:rPr lang="en-US" dirty="0" smtClean="0"/>
              <a:t> </a:t>
            </a:r>
            <a:r>
              <a:rPr lang="en-US" dirty="0" err="1" smtClean="0"/>
              <a:t>библиографску</a:t>
            </a:r>
            <a:r>
              <a:rPr lang="en-US" dirty="0" smtClean="0"/>
              <a:t> и </a:t>
            </a:r>
            <a:r>
              <a:rPr lang="en-US" dirty="0" err="1" smtClean="0"/>
              <a:t>садржинску</a:t>
            </a:r>
            <a:r>
              <a:rPr lang="en-US" dirty="0" smtClean="0"/>
              <a:t> </a:t>
            </a:r>
            <a:r>
              <a:rPr lang="en-US" dirty="0" err="1" smtClean="0"/>
              <a:t>обраду</a:t>
            </a:r>
            <a:r>
              <a:rPr lang="en-US" dirty="0" smtClean="0"/>
              <a:t> </a:t>
            </a:r>
            <a:r>
              <a:rPr lang="en-US" dirty="0" err="1" smtClean="0"/>
              <a:t>издатих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према</a:t>
            </a:r>
            <a:r>
              <a:rPr lang="en-US" dirty="0" smtClean="0"/>
              <a:t> </a:t>
            </a:r>
            <a:r>
              <a:rPr lang="en-US" dirty="0" err="1" smtClean="0"/>
              <a:t>међународним</a:t>
            </a:r>
            <a:r>
              <a:rPr lang="en-US" dirty="0" smtClean="0"/>
              <a:t> </a:t>
            </a:r>
            <a:r>
              <a:rPr lang="en-US" dirty="0" err="1" smtClean="0"/>
              <a:t>стандардима</a:t>
            </a:r>
            <a:r>
              <a:rPr lang="en-US" dirty="0" smtClean="0"/>
              <a:t>;</a:t>
            </a:r>
          </a:p>
          <a:p>
            <a:pPr algn="just">
              <a:buNone/>
            </a:pPr>
            <a:r>
              <a:rPr lang="en-US" dirty="0" smtClean="0"/>
              <a:t>6) </a:t>
            </a:r>
            <a:r>
              <a:rPr lang="en-US" dirty="0" err="1" smtClean="0"/>
              <a:t>обезбеђује</a:t>
            </a:r>
            <a:r>
              <a:rPr lang="en-US" dirty="0" smtClean="0"/>
              <a:t> </a:t>
            </a:r>
            <a:r>
              <a:rPr lang="en-US" dirty="0" err="1" smtClean="0"/>
              <a:t>коришћење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 </a:t>
            </a:r>
            <a:r>
              <a:rPr lang="en-US" dirty="0" err="1" smtClean="0"/>
              <a:t>најкасније</a:t>
            </a:r>
            <a:r>
              <a:rPr lang="en-US" dirty="0" smtClean="0"/>
              <a:t> у </a:t>
            </a:r>
            <a:r>
              <a:rPr lang="en-US" dirty="0" err="1" smtClean="0"/>
              <a:t>року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30 </a:t>
            </a:r>
            <a:r>
              <a:rPr lang="en-US" dirty="0" err="1" smtClean="0"/>
              <a:t>дана</a:t>
            </a:r>
            <a:r>
              <a:rPr lang="en-US" dirty="0" smtClean="0"/>
              <a:t> </a:t>
            </a:r>
            <a:r>
              <a:rPr lang="en-US" dirty="0" err="1" smtClean="0"/>
              <a:t>од</a:t>
            </a:r>
            <a:r>
              <a:rPr lang="en-US" dirty="0" smtClean="0"/>
              <a:t> </a:t>
            </a:r>
            <a:r>
              <a:rPr lang="en-US" dirty="0" err="1" smtClean="0"/>
              <a:t>дана</a:t>
            </a:r>
            <a:r>
              <a:rPr lang="en-US" dirty="0" smtClean="0"/>
              <a:t> </a:t>
            </a:r>
            <a:r>
              <a:rPr lang="en-US" dirty="0" err="1" smtClean="0"/>
              <a:t>када</a:t>
            </a:r>
            <a:r>
              <a:rPr lang="en-US" dirty="0" smtClean="0"/>
              <a:t>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 smtClean="0"/>
              <a:t>примила</a:t>
            </a:r>
            <a:r>
              <a:rPr lang="en-US" dirty="0" smtClean="0"/>
              <a:t> </a:t>
            </a:r>
            <a:r>
              <a:rPr lang="en-US" dirty="0" err="1" smtClean="0"/>
              <a:t>обавезни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49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err="1" smtClean="0"/>
              <a:t>Народна</a:t>
            </a:r>
            <a:r>
              <a:rPr lang="en-US" b="1" dirty="0" smtClean="0"/>
              <a:t> </a:t>
            </a: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Србије</a:t>
            </a:r>
            <a:r>
              <a:rPr lang="en-US" b="1" dirty="0" smtClean="0"/>
              <a:t> </a:t>
            </a:r>
            <a:r>
              <a:rPr lang="en-US" dirty="0" err="1" smtClean="0"/>
              <a:t>примљене</a:t>
            </a:r>
            <a:r>
              <a:rPr lang="en-US" dirty="0" smtClean="0"/>
              <a:t> </a:t>
            </a:r>
            <a:r>
              <a:rPr lang="en-US" dirty="0" err="1" smtClean="0"/>
              <a:t>обавезне</a:t>
            </a:r>
            <a:r>
              <a:rPr lang="en-US" dirty="0" smtClean="0"/>
              <a:t> </a:t>
            </a:r>
            <a:r>
              <a:rPr lang="en-US" dirty="0" err="1" smtClean="0"/>
              <a:t>примерке</a:t>
            </a:r>
            <a:r>
              <a:rPr lang="en-US" dirty="0" smtClean="0"/>
              <a:t> </a:t>
            </a:r>
            <a:r>
              <a:rPr lang="en-US" b="1" dirty="0" err="1" smtClean="0"/>
              <a:t>распоређује</a:t>
            </a:r>
            <a:r>
              <a:rPr lang="en-US" b="1" dirty="0" smtClean="0"/>
              <a:t> </a:t>
            </a:r>
            <a:r>
              <a:rPr lang="en-US" b="1" dirty="0" err="1" smtClean="0"/>
              <a:t>тако</a:t>
            </a:r>
            <a:r>
              <a:rPr lang="en-US" b="1" dirty="0" smtClean="0"/>
              <a:t> </a:t>
            </a:r>
            <a:r>
              <a:rPr lang="en-US" b="1" dirty="0" err="1" smtClean="0"/>
              <a:t>што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трајно</a:t>
            </a:r>
            <a:r>
              <a:rPr lang="en-US" dirty="0" smtClean="0"/>
              <a:t> </a:t>
            </a:r>
            <a:r>
              <a:rPr lang="en-US" dirty="0" err="1" smtClean="0"/>
              <a:t>чува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прослеђује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Матице</a:t>
            </a:r>
            <a:r>
              <a:rPr lang="en-US" dirty="0" smtClean="0"/>
              <a:t> </a:t>
            </a:r>
            <a:r>
              <a:rPr lang="en-US" dirty="0" err="1" smtClean="0"/>
              <a:t>српске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прослеђује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и </a:t>
            </a:r>
            <a:r>
              <a:rPr lang="en-US" dirty="0" err="1" smtClean="0"/>
              <a:t>универзитетској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"</a:t>
            </a:r>
            <a:r>
              <a:rPr lang="en-US" dirty="0" err="1" smtClean="0"/>
              <a:t>Иво</a:t>
            </a:r>
            <a:r>
              <a:rPr lang="en-US" dirty="0" smtClean="0"/>
              <a:t> </a:t>
            </a:r>
            <a:r>
              <a:rPr lang="en-US" dirty="0" err="1" smtClean="0"/>
              <a:t>Андрић</a:t>
            </a:r>
            <a:r>
              <a:rPr lang="en-US" dirty="0" smtClean="0"/>
              <a:t>"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Приштине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прослеђује</a:t>
            </a:r>
            <a:r>
              <a:rPr lang="en-US" dirty="0" smtClean="0"/>
              <a:t> у </a:t>
            </a:r>
            <a:r>
              <a:rPr lang="en-US" dirty="0" err="1" smtClean="0"/>
              <a:t>размену</a:t>
            </a:r>
            <a:r>
              <a:rPr lang="en-US" dirty="0" smtClean="0"/>
              <a:t>, </a:t>
            </a:r>
            <a:r>
              <a:rPr lang="en-US" dirty="0" err="1" smtClean="0"/>
              <a:t>водећи</a:t>
            </a:r>
            <a:r>
              <a:rPr lang="en-US" dirty="0" smtClean="0"/>
              <a:t> </a:t>
            </a:r>
            <a:r>
              <a:rPr lang="en-US" dirty="0" err="1" smtClean="0"/>
              <a:t>рачуна</a:t>
            </a:r>
            <a:r>
              <a:rPr lang="en-US" dirty="0" smtClean="0"/>
              <a:t> о </a:t>
            </a:r>
            <a:r>
              <a:rPr lang="en-US" dirty="0" err="1" smtClean="0"/>
              <a:t>приоритету</a:t>
            </a:r>
            <a:r>
              <a:rPr lang="en-US" dirty="0" smtClean="0"/>
              <a:t> </a:t>
            </a:r>
            <a:r>
              <a:rPr lang="en-US" dirty="0" err="1" smtClean="0"/>
              <a:t>размене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67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b="1" dirty="0" err="1" smtClean="0"/>
              <a:t>Библиотека</a:t>
            </a:r>
            <a:r>
              <a:rPr lang="en-US" b="1" dirty="0" smtClean="0"/>
              <a:t> </a:t>
            </a:r>
            <a:r>
              <a:rPr lang="en-US" b="1" dirty="0" err="1" smtClean="0"/>
              <a:t>Матице</a:t>
            </a:r>
            <a:r>
              <a:rPr lang="en-US" b="1" dirty="0" smtClean="0"/>
              <a:t> </a:t>
            </a:r>
            <a:r>
              <a:rPr lang="en-US" b="1" dirty="0" err="1" smtClean="0"/>
              <a:t>српске</a:t>
            </a:r>
            <a:r>
              <a:rPr lang="en-US" b="1" dirty="0" smtClean="0"/>
              <a:t> </a:t>
            </a:r>
            <a:r>
              <a:rPr lang="en-US" dirty="0" err="1" smtClean="0"/>
              <a:t>примљене</a:t>
            </a:r>
            <a:r>
              <a:rPr lang="en-US" dirty="0" smtClean="0"/>
              <a:t> </a:t>
            </a:r>
            <a:r>
              <a:rPr lang="en-US" dirty="0" err="1" smtClean="0"/>
              <a:t>обавезне</a:t>
            </a:r>
            <a:r>
              <a:rPr lang="en-US" dirty="0" smtClean="0"/>
              <a:t> </a:t>
            </a:r>
            <a:r>
              <a:rPr lang="en-US" dirty="0" err="1" smtClean="0"/>
              <a:t>примерке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територије</a:t>
            </a:r>
            <a:r>
              <a:rPr lang="en-US" dirty="0" smtClean="0"/>
              <a:t> АП </a:t>
            </a:r>
            <a:r>
              <a:rPr lang="en-US" dirty="0" err="1" smtClean="0"/>
              <a:t>Војводине</a:t>
            </a:r>
            <a:r>
              <a:rPr lang="en-US" dirty="0" smtClean="0"/>
              <a:t> </a:t>
            </a:r>
            <a:r>
              <a:rPr lang="en-US" b="1" dirty="0" err="1" smtClean="0"/>
              <a:t>распоређује</a:t>
            </a:r>
            <a:r>
              <a:rPr lang="en-US" b="1" dirty="0" smtClean="0"/>
              <a:t> </a:t>
            </a:r>
            <a:r>
              <a:rPr lang="en-US" b="1" dirty="0" err="1" smtClean="0"/>
              <a:t>тако</a:t>
            </a:r>
            <a:r>
              <a:rPr lang="en-US" b="1" dirty="0" smtClean="0"/>
              <a:t> </a:t>
            </a:r>
            <a:r>
              <a:rPr lang="en-US" b="1" dirty="0" err="1" smtClean="0"/>
              <a:t>што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трајно</a:t>
            </a:r>
            <a:r>
              <a:rPr lang="en-US" dirty="0" smtClean="0"/>
              <a:t> </a:t>
            </a:r>
            <a:r>
              <a:rPr lang="en-US" dirty="0" err="1" smtClean="0"/>
              <a:t>чува</a:t>
            </a:r>
            <a:r>
              <a:rPr lang="en-US" dirty="0" smtClean="0"/>
              <a:t> </a:t>
            </a:r>
            <a:r>
              <a:rPr lang="en-US" dirty="0" err="1" smtClean="0"/>
              <a:t>као</a:t>
            </a:r>
            <a:r>
              <a:rPr lang="en-US" dirty="0" smtClean="0"/>
              <a:t> </a:t>
            </a:r>
            <a:r>
              <a:rPr lang="en-US" dirty="0" err="1" smtClean="0"/>
              <a:t>културно</a:t>
            </a:r>
            <a:r>
              <a:rPr lang="en-US" dirty="0" smtClean="0"/>
              <a:t> </a:t>
            </a:r>
            <a:r>
              <a:rPr lang="en-US" dirty="0" err="1" smtClean="0"/>
              <a:t>добро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два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прослеђује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</a:t>
            </a:r>
            <a:r>
              <a:rPr lang="en-US" dirty="0" err="1" smtClean="0"/>
              <a:t>Србије</a:t>
            </a:r>
            <a:r>
              <a:rPr lang="en-US" dirty="0" smtClean="0"/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/>
              <a:t>један</a:t>
            </a:r>
            <a:r>
              <a:rPr lang="en-US" dirty="0" smtClean="0"/>
              <a:t> </a:t>
            </a:r>
            <a:r>
              <a:rPr lang="en-US" dirty="0" err="1" smtClean="0"/>
              <a:t>примерак</a:t>
            </a:r>
            <a:r>
              <a:rPr lang="en-US" dirty="0" smtClean="0"/>
              <a:t> </a:t>
            </a:r>
            <a:r>
              <a:rPr lang="en-US" dirty="0" err="1" smtClean="0"/>
              <a:t>прослеђује</a:t>
            </a:r>
            <a:r>
              <a:rPr lang="en-US" dirty="0" smtClean="0"/>
              <a:t> </a:t>
            </a:r>
            <a:r>
              <a:rPr lang="en-US" dirty="0" err="1" smtClean="0"/>
              <a:t>Народној</a:t>
            </a:r>
            <a:r>
              <a:rPr lang="en-US" dirty="0" smtClean="0"/>
              <a:t> и </a:t>
            </a:r>
            <a:r>
              <a:rPr lang="en-US" dirty="0" err="1" smtClean="0"/>
              <a:t>универзитетској</a:t>
            </a:r>
            <a:r>
              <a:rPr lang="en-US" dirty="0" smtClean="0"/>
              <a:t> </a:t>
            </a:r>
            <a:r>
              <a:rPr lang="en-US" dirty="0" err="1" smtClean="0"/>
              <a:t>библиотеци</a:t>
            </a:r>
            <a:r>
              <a:rPr lang="en-US" dirty="0" smtClean="0"/>
              <a:t> "</a:t>
            </a:r>
            <a:r>
              <a:rPr lang="en-US" dirty="0" err="1" smtClean="0"/>
              <a:t>Иво</a:t>
            </a:r>
            <a:r>
              <a:rPr lang="en-US" dirty="0" smtClean="0"/>
              <a:t> </a:t>
            </a:r>
            <a:r>
              <a:rPr lang="en-US" dirty="0" err="1" smtClean="0"/>
              <a:t>Андрић</a:t>
            </a:r>
            <a:r>
              <a:rPr lang="en-US" dirty="0" smtClean="0"/>
              <a:t>"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Приштине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Депозитне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dirty="0" err="1" smtClean="0"/>
              <a:t>су</a:t>
            </a:r>
            <a:r>
              <a:rPr lang="en-US" dirty="0" smtClean="0"/>
              <a:t> </a:t>
            </a:r>
            <a:r>
              <a:rPr lang="en-US" dirty="0" err="1" smtClean="0"/>
              <a:t>дужне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врше</a:t>
            </a:r>
            <a:r>
              <a:rPr lang="en-US" dirty="0" smtClean="0"/>
              <a:t> </a:t>
            </a:r>
            <a:r>
              <a:rPr lang="en-US" dirty="0" err="1" smtClean="0"/>
              <a:t>библиографску</a:t>
            </a:r>
            <a:r>
              <a:rPr lang="en-US" dirty="0" smtClean="0"/>
              <a:t> и </a:t>
            </a:r>
            <a:r>
              <a:rPr lang="en-US" dirty="0" err="1" smtClean="0"/>
              <a:t>садржинску</a:t>
            </a:r>
            <a:r>
              <a:rPr lang="en-US" dirty="0" smtClean="0"/>
              <a:t> </a:t>
            </a:r>
            <a:r>
              <a:rPr lang="en-US" dirty="0" err="1" smtClean="0"/>
              <a:t>обраду</a:t>
            </a:r>
            <a:r>
              <a:rPr lang="en-US" dirty="0" smtClean="0"/>
              <a:t> </a:t>
            </a:r>
            <a:r>
              <a:rPr lang="en-US" dirty="0" err="1" smtClean="0"/>
              <a:t>публикације</a:t>
            </a:r>
            <a:r>
              <a:rPr lang="en-US" dirty="0" smtClean="0"/>
              <a:t> </a:t>
            </a:r>
            <a:r>
              <a:rPr lang="en-US" dirty="0" err="1" smtClean="0"/>
              <a:t>према</a:t>
            </a:r>
            <a:r>
              <a:rPr lang="en-US" dirty="0" smtClean="0"/>
              <a:t> </a:t>
            </a:r>
            <a:r>
              <a:rPr lang="en-US" dirty="0" err="1" smtClean="0"/>
              <a:t>међународним</a:t>
            </a:r>
            <a:r>
              <a:rPr lang="en-US" dirty="0" smtClean="0"/>
              <a:t> </a:t>
            </a:r>
            <a:r>
              <a:rPr lang="en-US" dirty="0" err="1" smtClean="0"/>
              <a:t>стандардима</a:t>
            </a:r>
            <a:r>
              <a:rPr lang="en-US" dirty="0" smtClean="0"/>
              <a:t>.</a:t>
            </a:r>
            <a:endParaRPr lang="sr-Cyrl-R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Библиографска</a:t>
            </a:r>
            <a:r>
              <a:rPr lang="en-US" dirty="0" smtClean="0"/>
              <a:t> и </a:t>
            </a:r>
            <a:r>
              <a:rPr lang="en-US" dirty="0" err="1" smtClean="0"/>
              <a:t>садржинска</a:t>
            </a:r>
            <a:r>
              <a:rPr lang="en-US" dirty="0" smtClean="0"/>
              <a:t> </a:t>
            </a:r>
            <a:r>
              <a:rPr lang="en-US" dirty="0" err="1" smtClean="0"/>
              <a:t>обрада</a:t>
            </a:r>
            <a:r>
              <a:rPr lang="en-US" dirty="0" smtClean="0"/>
              <a:t> </a:t>
            </a:r>
            <a:r>
              <a:rPr lang="en-US" dirty="0" err="1" smtClean="0"/>
              <a:t>врше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dirty="0" err="1" smtClean="0"/>
              <a:t>ради</a:t>
            </a:r>
            <a:r>
              <a:rPr lang="en-US" dirty="0" smtClean="0"/>
              <a:t> </a:t>
            </a:r>
            <a:r>
              <a:rPr lang="en-US" dirty="0" err="1" smtClean="0"/>
              <a:t>прикупљања</a:t>
            </a:r>
            <a:r>
              <a:rPr lang="en-US" dirty="0" smtClean="0"/>
              <a:t> и </a:t>
            </a:r>
            <a:r>
              <a:rPr lang="en-US" dirty="0" err="1" smtClean="0"/>
              <a:t>усклађивања</a:t>
            </a:r>
            <a:r>
              <a:rPr lang="en-US" dirty="0" smtClean="0"/>
              <a:t> </a:t>
            </a:r>
            <a:r>
              <a:rPr lang="en-US" dirty="0" err="1" smtClean="0"/>
              <a:t>библиографских</a:t>
            </a:r>
            <a:r>
              <a:rPr lang="en-US" dirty="0" smtClean="0"/>
              <a:t> </a:t>
            </a:r>
            <a:r>
              <a:rPr lang="en-US" dirty="0" err="1" smtClean="0"/>
              <a:t>података</a:t>
            </a:r>
            <a:r>
              <a:rPr lang="en-US" dirty="0" smtClean="0"/>
              <a:t>, </a:t>
            </a:r>
            <a:r>
              <a:rPr lang="en-US" dirty="0" err="1" smtClean="0"/>
              <a:t>израде</a:t>
            </a:r>
            <a:r>
              <a:rPr lang="en-US" dirty="0" smtClean="0"/>
              <a:t> </a:t>
            </a:r>
            <a:r>
              <a:rPr lang="en-US" dirty="0" err="1" smtClean="0"/>
              <a:t>националне</a:t>
            </a:r>
            <a:r>
              <a:rPr lang="en-US" dirty="0" smtClean="0"/>
              <a:t> </a:t>
            </a:r>
            <a:r>
              <a:rPr lang="en-US" dirty="0" err="1" smtClean="0"/>
              <a:t>библиографије</a:t>
            </a:r>
            <a:r>
              <a:rPr lang="en-US" dirty="0" smtClean="0"/>
              <a:t> и </a:t>
            </a:r>
            <a:r>
              <a:rPr lang="en-US" dirty="0" err="1" smtClean="0"/>
              <a:t>других</a:t>
            </a:r>
            <a:r>
              <a:rPr lang="en-US" dirty="0" smtClean="0"/>
              <a:t> </a:t>
            </a:r>
            <a:r>
              <a:rPr lang="en-US" dirty="0" err="1" smtClean="0"/>
              <a:t>библиографија</a:t>
            </a:r>
            <a:r>
              <a:rPr lang="en-US" dirty="0" smtClean="0"/>
              <a:t>, </a:t>
            </a:r>
            <a:r>
              <a:rPr lang="en-US" dirty="0" err="1" smtClean="0"/>
              <a:t>израде</a:t>
            </a:r>
            <a:r>
              <a:rPr lang="en-US" dirty="0" smtClean="0"/>
              <a:t> </a:t>
            </a:r>
            <a:r>
              <a:rPr lang="en-US" dirty="0" err="1" smtClean="0"/>
              <a:t>записа</a:t>
            </a:r>
            <a:r>
              <a:rPr lang="en-US" dirty="0" smtClean="0"/>
              <a:t> CIP (</a:t>
            </a:r>
            <a:r>
              <a:rPr lang="en-US" dirty="0" err="1" smtClean="0"/>
              <a:t>каталогизација</a:t>
            </a:r>
            <a:r>
              <a:rPr lang="en-US" dirty="0" smtClean="0"/>
              <a:t> у </a:t>
            </a:r>
            <a:r>
              <a:rPr lang="en-US" dirty="0" err="1" smtClean="0"/>
              <a:t>публикацији</a:t>
            </a:r>
            <a:r>
              <a:rPr lang="en-US" dirty="0" smtClean="0"/>
              <a:t> </a:t>
            </a:r>
            <a:r>
              <a:rPr lang="en-US" dirty="0" err="1" smtClean="0"/>
              <a:t>пре</a:t>
            </a:r>
            <a:r>
              <a:rPr lang="en-US" dirty="0" smtClean="0"/>
              <a:t> </a:t>
            </a:r>
            <a:r>
              <a:rPr lang="en-US" dirty="0" err="1" smtClean="0"/>
              <a:t>штампања</a:t>
            </a:r>
            <a:r>
              <a:rPr lang="en-US" dirty="0" smtClean="0"/>
              <a:t>), </a:t>
            </a:r>
            <a:r>
              <a:rPr lang="en-US" dirty="0" err="1" smtClean="0"/>
              <a:t>издавања</a:t>
            </a:r>
            <a:r>
              <a:rPr lang="en-US" dirty="0" smtClean="0"/>
              <a:t> </a:t>
            </a:r>
            <a:r>
              <a:rPr lang="en-US" dirty="0" err="1" smtClean="0"/>
              <a:t>међународних</a:t>
            </a:r>
            <a:r>
              <a:rPr lang="en-US" dirty="0" smtClean="0"/>
              <a:t> </a:t>
            </a:r>
            <a:r>
              <a:rPr lang="en-US" dirty="0" err="1" smtClean="0"/>
              <a:t>ознака</a:t>
            </a:r>
            <a:r>
              <a:rPr lang="en-US" dirty="0" smtClean="0"/>
              <a:t> ISBN, ISSN, ISMN, DOI, ISAN и </a:t>
            </a:r>
            <a:r>
              <a:rPr lang="en-US" dirty="0" err="1" smtClean="0"/>
              <a:t>других</a:t>
            </a:r>
            <a:r>
              <a:rPr lang="en-US" dirty="0" smtClean="0"/>
              <a:t> </a:t>
            </a:r>
            <a:r>
              <a:rPr lang="en-US" dirty="0" err="1" smtClean="0"/>
              <a:t>међународних</a:t>
            </a:r>
            <a:r>
              <a:rPr lang="en-US" dirty="0" smtClean="0"/>
              <a:t> </a:t>
            </a:r>
            <a:r>
              <a:rPr lang="en-US" dirty="0" err="1" smtClean="0"/>
              <a:t>ознака</a:t>
            </a:r>
            <a:r>
              <a:rPr lang="en-US" dirty="0" smtClean="0"/>
              <a:t> и </a:t>
            </a:r>
            <a:r>
              <a:rPr lang="en-US" dirty="0" err="1" smtClean="0"/>
              <a:t>стандарда</a:t>
            </a:r>
            <a:r>
              <a:rPr lang="en-US" dirty="0" smtClean="0"/>
              <a:t> </a:t>
            </a:r>
            <a:r>
              <a:rPr lang="en-US" dirty="0" err="1" smtClean="0"/>
              <a:t>за</a:t>
            </a:r>
            <a:r>
              <a:rPr lang="en-US" dirty="0" smtClean="0"/>
              <a:t> </a:t>
            </a:r>
            <a:r>
              <a:rPr lang="en-US" dirty="0" err="1" smtClean="0"/>
              <a:t>издавање</a:t>
            </a:r>
            <a:r>
              <a:rPr lang="en-US" dirty="0" smtClean="0"/>
              <a:t> </a:t>
            </a:r>
            <a:r>
              <a:rPr lang="en-US" dirty="0" err="1" smtClean="0"/>
              <a:t>публикација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096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основу</a:t>
            </a:r>
            <a:r>
              <a:rPr lang="en-US" dirty="0" smtClean="0"/>
              <a:t> </a:t>
            </a:r>
            <a:r>
              <a:rPr lang="en-US" dirty="0" err="1" smtClean="0"/>
              <a:t>библиографске</a:t>
            </a:r>
            <a:r>
              <a:rPr lang="en-US" dirty="0" smtClean="0"/>
              <a:t> и </a:t>
            </a:r>
            <a:r>
              <a:rPr lang="en-US" dirty="0" err="1" smtClean="0"/>
              <a:t>садржинске</a:t>
            </a:r>
            <a:r>
              <a:rPr lang="en-US" dirty="0" smtClean="0"/>
              <a:t> </a:t>
            </a:r>
            <a:r>
              <a:rPr lang="en-US" dirty="0" err="1" smtClean="0"/>
              <a:t>обраде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 </a:t>
            </a:r>
            <a:r>
              <a:rPr lang="en-US" dirty="0" err="1" smtClean="0"/>
              <a:t>депозитне</a:t>
            </a:r>
            <a:r>
              <a:rPr lang="en-US" dirty="0" smtClean="0"/>
              <a:t> </a:t>
            </a:r>
            <a:r>
              <a:rPr lang="en-US" dirty="0" err="1" smtClean="0"/>
              <a:t>библиотеке</a:t>
            </a:r>
            <a:r>
              <a:rPr lang="en-US" dirty="0" smtClean="0"/>
              <a:t> </a:t>
            </a:r>
            <a:r>
              <a:rPr lang="en-US" b="1" dirty="0" err="1" smtClean="0"/>
              <a:t>израђују</a:t>
            </a:r>
            <a:r>
              <a:rPr lang="en-US" b="1" dirty="0" smtClean="0"/>
              <a:t> </a:t>
            </a:r>
            <a:r>
              <a:rPr lang="en-US" b="1" dirty="0" err="1" smtClean="0"/>
              <a:t>националну</a:t>
            </a:r>
            <a:r>
              <a:rPr lang="en-US" b="1" dirty="0" smtClean="0"/>
              <a:t> </a:t>
            </a:r>
            <a:r>
              <a:rPr lang="en-US" b="1" dirty="0" err="1" smtClean="0"/>
              <a:t>библиографију</a:t>
            </a:r>
            <a:r>
              <a:rPr lang="en-US" b="1" dirty="0" smtClean="0"/>
              <a:t> и </a:t>
            </a:r>
            <a:r>
              <a:rPr lang="en-US" b="1" dirty="0" err="1" smtClean="0"/>
              <a:t>друге</a:t>
            </a:r>
            <a:r>
              <a:rPr lang="en-US" b="1" dirty="0" smtClean="0"/>
              <a:t> </a:t>
            </a:r>
            <a:r>
              <a:rPr lang="en-US" b="1" dirty="0" err="1" smtClean="0"/>
              <a:t>библиографије</a:t>
            </a:r>
            <a:r>
              <a:rPr lang="en-US" dirty="0" smtClean="0"/>
              <a:t>, </a:t>
            </a:r>
            <a:r>
              <a:rPr lang="en-US" dirty="0" err="1" smtClean="0"/>
              <a:t>као</a:t>
            </a:r>
            <a:r>
              <a:rPr lang="en-US" dirty="0" smtClean="0"/>
              <a:t> и </a:t>
            </a:r>
            <a:r>
              <a:rPr lang="en-US" dirty="0" err="1" smtClean="0"/>
              <a:t>друге</a:t>
            </a:r>
            <a:r>
              <a:rPr lang="en-US" dirty="0" smtClean="0"/>
              <a:t> </a:t>
            </a:r>
            <a:r>
              <a:rPr lang="en-US" dirty="0" err="1" smtClean="0"/>
              <a:t>библиографске</a:t>
            </a:r>
            <a:r>
              <a:rPr lang="en-US" dirty="0" smtClean="0"/>
              <a:t> и </a:t>
            </a:r>
            <a:r>
              <a:rPr lang="en-US" dirty="0" err="1" smtClean="0"/>
              <a:t>статистичке</a:t>
            </a:r>
            <a:r>
              <a:rPr lang="en-US" dirty="0" smtClean="0"/>
              <a:t> </a:t>
            </a:r>
            <a:r>
              <a:rPr lang="en-US" dirty="0" err="1" smtClean="0"/>
              <a:t>прегледе</a:t>
            </a:r>
            <a:r>
              <a:rPr lang="en-US" dirty="0" smtClean="0"/>
              <a:t> о </a:t>
            </a:r>
            <a:r>
              <a:rPr lang="en-US" dirty="0" err="1" smtClean="0"/>
              <a:t>публикацијама</a:t>
            </a:r>
            <a:r>
              <a:rPr lang="en-US" dirty="0" smtClean="0"/>
              <a:t> у </a:t>
            </a:r>
            <a:r>
              <a:rPr lang="en-US" dirty="0" err="1" smtClean="0"/>
              <a:t>Републици</a:t>
            </a:r>
            <a:r>
              <a:rPr lang="en-US" dirty="0" smtClean="0"/>
              <a:t> </a:t>
            </a:r>
            <a:r>
              <a:rPr lang="en-US" dirty="0" err="1" smtClean="0"/>
              <a:t>Србији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Библиографски</a:t>
            </a:r>
            <a:r>
              <a:rPr lang="en-US" dirty="0" smtClean="0"/>
              <a:t> и </a:t>
            </a:r>
            <a:r>
              <a:rPr lang="en-US" dirty="0" err="1" smtClean="0"/>
              <a:t>други</a:t>
            </a:r>
            <a:r>
              <a:rPr lang="en-US" dirty="0" smtClean="0"/>
              <a:t> </a:t>
            </a:r>
            <a:r>
              <a:rPr lang="en-US" dirty="0" err="1" smtClean="0"/>
              <a:t>подаци</a:t>
            </a:r>
            <a:r>
              <a:rPr lang="en-US" dirty="0" smtClean="0"/>
              <a:t> о </a:t>
            </a:r>
            <a:r>
              <a:rPr lang="en-US" dirty="0" err="1" smtClean="0"/>
              <a:t>издавачкој</a:t>
            </a:r>
            <a:r>
              <a:rPr lang="en-US" dirty="0" smtClean="0"/>
              <a:t> </a:t>
            </a:r>
            <a:r>
              <a:rPr lang="en-US" dirty="0" err="1" smtClean="0"/>
              <a:t>продукцији</a:t>
            </a:r>
            <a:r>
              <a:rPr lang="en-US" dirty="0" smtClean="0"/>
              <a:t> </a:t>
            </a:r>
            <a:r>
              <a:rPr lang="en-US" b="1" dirty="0" err="1" smtClean="0"/>
              <a:t>морају</a:t>
            </a:r>
            <a:r>
              <a:rPr lang="en-US" b="1" dirty="0" smtClean="0"/>
              <a:t> </a:t>
            </a:r>
            <a:r>
              <a:rPr lang="en-US" b="1" dirty="0" err="1" smtClean="0"/>
              <a:t>бити</a:t>
            </a:r>
            <a:r>
              <a:rPr lang="en-US" b="1" dirty="0" smtClean="0"/>
              <a:t> </a:t>
            </a:r>
            <a:r>
              <a:rPr lang="en-US" b="1" dirty="0" err="1" smtClean="0"/>
              <a:t>јавно</a:t>
            </a:r>
            <a:r>
              <a:rPr lang="en-US" b="1" dirty="0" smtClean="0"/>
              <a:t> </a:t>
            </a:r>
            <a:r>
              <a:rPr lang="en-US" b="1" dirty="0" err="1" smtClean="0"/>
              <a:t>доступни</a:t>
            </a:r>
            <a:r>
              <a:rPr lang="en-US" dirty="0" smtClean="0"/>
              <a:t> у </a:t>
            </a:r>
            <a:r>
              <a:rPr lang="en-US" dirty="0" err="1" smtClean="0"/>
              <a:t>систему</a:t>
            </a:r>
            <a:r>
              <a:rPr lang="en-US" dirty="0" smtClean="0"/>
              <a:t> </a:t>
            </a:r>
            <a:r>
              <a:rPr lang="en-US" dirty="0" err="1" smtClean="0"/>
              <a:t>узајамне</a:t>
            </a:r>
            <a:r>
              <a:rPr lang="en-US" dirty="0" smtClean="0"/>
              <a:t> </a:t>
            </a:r>
            <a:r>
              <a:rPr lang="en-US" dirty="0" err="1" smtClean="0"/>
              <a:t>каталогизације</a:t>
            </a:r>
            <a:r>
              <a:rPr lang="en-US" dirty="0" smtClean="0"/>
              <a:t> </a:t>
            </a:r>
            <a:r>
              <a:rPr lang="en-US" dirty="0" err="1" smtClean="0"/>
              <a:t>депозитних</a:t>
            </a:r>
            <a:r>
              <a:rPr lang="en-US" dirty="0" smtClean="0"/>
              <a:t> </a:t>
            </a:r>
            <a:r>
              <a:rPr lang="en-US" dirty="0" err="1" smtClean="0"/>
              <a:t>библиотека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096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Cyrl-RS" dirty="0" smtClean="0"/>
              <a:t>У доба хуманизма и ренесансе, после Гутенберговог открића штампе покретним словима, почињу да се објављују књижевна дела и уџбеници за прве универзитете.</a:t>
            </a:r>
          </a:p>
          <a:p>
            <a:pPr algn="just"/>
            <a:r>
              <a:rPr lang="sr-Cyrl-RS" dirty="0" smtClean="0"/>
              <a:t>Аутори тих дела нису имали никакву заштиту, и третирани су само као власници рукописа (материјала). Нису имали право над својим делом, и само су били почаствовани тиме што је њихово дело преписивано.</a:t>
            </a:r>
          </a:p>
          <a:p>
            <a:pPr algn="just"/>
            <a:r>
              <a:rPr lang="sr-Cyrl-RS" dirty="0" smtClean="0"/>
              <a:t>Постојале су извесне ауторске привилегије, али су биле привременог карактера и често нису дозвољавале аутору да сам штампа и издаје своје дело – на тај начин аутори су били принуђени да уступају своја дела издавачима</a:t>
            </a:r>
            <a:endParaRPr 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Достављањем</a:t>
            </a:r>
            <a:r>
              <a:rPr lang="en-US" dirty="0" smtClean="0"/>
              <a:t> </a:t>
            </a:r>
            <a:r>
              <a:rPr lang="en-US" dirty="0" err="1" smtClean="0"/>
              <a:t>обавезног</a:t>
            </a:r>
            <a:r>
              <a:rPr lang="en-US" dirty="0" smtClean="0"/>
              <a:t> </a:t>
            </a:r>
            <a:r>
              <a:rPr lang="en-US" dirty="0" err="1" smtClean="0"/>
              <a:t>примерка</a:t>
            </a:r>
            <a:r>
              <a:rPr lang="en-US" dirty="0" smtClean="0"/>
              <a:t>,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овим</a:t>
            </a:r>
            <a:r>
              <a:rPr lang="en-US" dirty="0" smtClean="0"/>
              <a:t> </a:t>
            </a:r>
            <a:r>
              <a:rPr lang="en-US" dirty="0" err="1" smtClean="0"/>
              <a:t>законом</a:t>
            </a:r>
            <a:r>
              <a:rPr lang="en-US" dirty="0" smtClean="0"/>
              <a:t>, </a:t>
            </a:r>
            <a:r>
              <a:rPr lang="en-US" dirty="0" err="1" smtClean="0"/>
              <a:t>обвезник</a:t>
            </a:r>
            <a:r>
              <a:rPr lang="en-US" dirty="0" smtClean="0"/>
              <a:t> </a:t>
            </a:r>
            <a:r>
              <a:rPr lang="en-US" dirty="0" err="1" smtClean="0"/>
              <a:t>остварује</a:t>
            </a:r>
            <a:r>
              <a:rPr lang="en-US" dirty="0" smtClean="0"/>
              <a:t> </a:t>
            </a:r>
            <a:r>
              <a:rPr lang="en-US" b="1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 smtClean="0"/>
              <a:t>да</a:t>
            </a:r>
            <a:r>
              <a:rPr lang="en-US" dirty="0" smtClean="0"/>
              <a:t> </a:t>
            </a:r>
            <a:r>
              <a:rPr lang="en-US" dirty="0" err="1" smtClean="0"/>
              <a:t>се</a:t>
            </a:r>
            <a:r>
              <a:rPr lang="en-US" dirty="0" smtClean="0"/>
              <a:t> </a:t>
            </a:r>
            <a:r>
              <a:rPr lang="en-US" b="1" dirty="0" err="1" smtClean="0"/>
              <a:t>библиографски</a:t>
            </a:r>
            <a:r>
              <a:rPr lang="en-US" b="1" dirty="0" smtClean="0"/>
              <a:t> </a:t>
            </a:r>
            <a:r>
              <a:rPr lang="en-US" b="1" dirty="0" err="1" smtClean="0"/>
              <a:t>подаци</a:t>
            </a:r>
            <a:r>
              <a:rPr lang="en-US" b="1" dirty="0" smtClean="0"/>
              <a:t> о </a:t>
            </a:r>
            <a:r>
              <a:rPr lang="en-US" b="1" dirty="0" err="1" smtClean="0"/>
              <a:t>његовој</a:t>
            </a:r>
            <a:r>
              <a:rPr lang="en-US" b="1" dirty="0" smtClean="0"/>
              <a:t> </a:t>
            </a:r>
            <a:r>
              <a:rPr lang="en-US" b="1" dirty="0" err="1" smtClean="0"/>
              <a:t>публикацији</a:t>
            </a:r>
            <a:r>
              <a:rPr lang="en-US" b="1" dirty="0" smtClean="0"/>
              <a:t> </a:t>
            </a:r>
            <a:r>
              <a:rPr lang="en-US" b="1" dirty="0" err="1" smtClean="0"/>
              <a:t>унесу</a:t>
            </a:r>
            <a:r>
              <a:rPr lang="en-US" b="1" dirty="0" smtClean="0"/>
              <a:t> у </a:t>
            </a:r>
            <a:r>
              <a:rPr lang="en-US" b="1" dirty="0" err="1" smtClean="0"/>
              <a:t>систем</a:t>
            </a:r>
            <a:r>
              <a:rPr lang="en-US" b="1" dirty="0" smtClean="0"/>
              <a:t> </a:t>
            </a:r>
            <a:r>
              <a:rPr lang="en-US" b="1" dirty="0" err="1" smtClean="0"/>
              <a:t>узајамне</a:t>
            </a:r>
            <a:r>
              <a:rPr lang="en-US" b="1" dirty="0" smtClean="0"/>
              <a:t> </a:t>
            </a:r>
            <a:r>
              <a:rPr lang="en-US" b="1" dirty="0" err="1" smtClean="0"/>
              <a:t>каталогизације</a:t>
            </a:r>
            <a:r>
              <a:rPr lang="en-US" b="1" dirty="0" smtClean="0"/>
              <a:t> </a:t>
            </a:r>
            <a:r>
              <a:rPr lang="en-US" b="1" dirty="0" err="1" smtClean="0"/>
              <a:t>Републике</a:t>
            </a:r>
            <a:r>
              <a:rPr lang="en-US" b="1" dirty="0" smtClean="0"/>
              <a:t> </a:t>
            </a:r>
            <a:r>
              <a:rPr lang="en-US" b="1" dirty="0" err="1" smtClean="0"/>
              <a:t>Србије</a:t>
            </a:r>
            <a:r>
              <a:rPr lang="en-US" b="1" dirty="0" smtClean="0"/>
              <a:t> и у </a:t>
            </a:r>
            <a:r>
              <a:rPr lang="en-US" b="1" dirty="0" err="1" smtClean="0"/>
              <a:t>друге</a:t>
            </a:r>
            <a:r>
              <a:rPr lang="en-US" b="1" dirty="0" smtClean="0"/>
              <a:t> </a:t>
            </a:r>
            <a:r>
              <a:rPr lang="en-US" b="1" dirty="0" err="1" smtClean="0"/>
              <a:t>међународне</a:t>
            </a:r>
            <a:r>
              <a:rPr lang="en-US" b="1" dirty="0" smtClean="0"/>
              <a:t> </a:t>
            </a:r>
            <a:r>
              <a:rPr lang="en-US" b="1" dirty="0" err="1" smtClean="0"/>
              <a:t>библиографске</a:t>
            </a:r>
            <a:r>
              <a:rPr lang="en-US" b="1" dirty="0" smtClean="0"/>
              <a:t> </a:t>
            </a:r>
            <a:r>
              <a:rPr lang="en-US" b="1" dirty="0" err="1" smtClean="0"/>
              <a:t>базе</a:t>
            </a:r>
            <a:r>
              <a:rPr lang="en-US" b="1" dirty="0" smtClean="0"/>
              <a:t> </a:t>
            </a:r>
            <a:r>
              <a:rPr lang="en-US" b="1" dirty="0" err="1" smtClean="0"/>
              <a:t>података</a:t>
            </a:r>
            <a:r>
              <a:rPr lang="en-US" dirty="0" smtClean="0"/>
              <a:t>, и </a:t>
            </a:r>
            <a:r>
              <a:rPr lang="en-US" dirty="0" err="1" smtClean="0"/>
              <a:t>друга</a:t>
            </a:r>
            <a:r>
              <a:rPr lang="en-US" dirty="0" smtClean="0"/>
              <a:t> </a:t>
            </a:r>
            <a:r>
              <a:rPr lang="en-US" dirty="0" err="1" smtClean="0"/>
              <a:t>права</a:t>
            </a:r>
            <a:r>
              <a:rPr lang="en-US" dirty="0" smtClean="0"/>
              <a:t> и </a:t>
            </a:r>
            <a:r>
              <a:rPr lang="en-US" dirty="0" err="1" smtClean="0"/>
              <a:t>погодности</a:t>
            </a:r>
            <a:r>
              <a:rPr lang="en-US" dirty="0" smtClean="0"/>
              <a:t> у </a:t>
            </a:r>
            <a:r>
              <a:rPr lang="en-US" dirty="0" err="1" smtClean="0"/>
              <a:t>складу</a:t>
            </a:r>
            <a:r>
              <a:rPr lang="en-US" dirty="0" smtClean="0"/>
              <a:t> </a:t>
            </a:r>
            <a:r>
              <a:rPr lang="en-US" dirty="0" err="1" smtClean="0"/>
              <a:t>са</a:t>
            </a:r>
            <a:r>
              <a:rPr lang="en-US" dirty="0" smtClean="0"/>
              <a:t> </a:t>
            </a:r>
            <a:r>
              <a:rPr lang="en-US" dirty="0" err="1" smtClean="0"/>
              <a:t>прописима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4000" b="1" dirty="0" smtClean="0"/>
              <a:t>Библиотечко право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endParaRPr lang="en-US" dirty="0" smtClean="0"/>
          </a:p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Закон о библиотечко-информационој делатности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Службени гласник РС, бр. 52/11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</a:t>
            </a:r>
            <a:r>
              <a:rPr lang="pl-PL" dirty="0" smtClean="0"/>
              <a:t>Osnovni tekst na snazi od 23/07/2011 , u primeni od 24/01/2012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vidi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https://www.nb.rs/view_file.php?file_id=3047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29200"/>
          </a:xfrm>
        </p:spPr>
        <p:txBody>
          <a:bodyPr>
            <a:normAutofit/>
          </a:bodyPr>
          <a:lstStyle/>
          <a:p>
            <a:r>
              <a:rPr lang="vi-VN" dirty="0" smtClean="0"/>
              <a:t>Opšti interes u bibliotečko-informacionoj delatnosti podrazumeva da građani imaju slobodan pristup</a:t>
            </a:r>
            <a:r>
              <a:rPr lang="en-US" dirty="0" smtClean="0"/>
              <a:t> </a:t>
            </a:r>
            <a:r>
              <a:rPr lang="vi-VN" dirty="0" smtClean="0"/>
              <a:t>informacijama, znanjima i idejama sadržanim u bibliotečko-informacionoj građi i izvorima, kao i pravo na</a:t>
            </a:r>
            <a:r>
              <a:rPr lang="en-US" dirty="0" smtClean="0"/>
              <a:t> </a:t>
            </a:r>
            <a:r>
              <a:rPr lang="vi-VN" dirty="0" smtClean="0"/>
              <a:t>ostvarivanje svih svojih individualnih i intelektualnih sloboda u čemu im svojim uslugama mogu pomoći</a:t>
            </a:r>
            <a:r>
              <a:rPr lang="en-US" dirty="0" smtClean="0"/>
              <a:t> </a:t>
            </a:r>
            <a:r>
              <a:rPr lang="vi-VN" dirty="0" smtClean="0"/>
              <a:t>biblioteke i informacioni centri.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Načela</a:t>
            </a:r>
            <a:r>
              <a:rPr lang="en-US" dirty="0" smtClean="0"/>
              <a:t> </a:t>
            </a:r>
            <a:r>
              <a:rPr lang="en-US" dirty="0" err="1" smtClean="0"/>
              <a:t>bibliotečko-informacione</a:t>
            </a:r>
            <a:r>
              <a:rPr lang="en-US" dirty="0" smtClean="0"/>
              <a:t> </a:t>
            </a:r>
            <a:r>
              <a:rPr lang="en-US" dirty="0" err="1" smtClean="0"/>
              <a:t>delatnosti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</a:t>
            </a:r>
            <a:r>
              <a:rPr lang="vi-VN" dirty="0" smtClean="0"/>
              <a:t>Biblioteke su u središtu razvoja informacionog društva jer su suštinski značajne za informisanost građana, za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njihovo usavršavanje i individualni razvoj, neophodne su za razvoj obrazovanja, nauke i kulture, pokretač su</a:t>
            </a:r>
            <a:r>
              <a:rPr lang="en-US" dirty="0" smtClean="0"/>
              <a:t> </a:t>
            </a:r>
            <a:r>
              <a:rPr lang="vi-VN" dirty="0" smtClean="0"/>
              <a:t>sveukupnog razvoja slobodnog demokratskog građanskog društva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vi-VN" dirty="0" smtClean="0"/>
              <a:t>(2) Biblioteke, pod jednakim uslovima i bez obzira na razlike, obezbeđuju svim građanima ostvarivanje ljudskih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prava u domenu slobode izražavanja, stvaralaštva, intelektualnih i drugih građanskih sloboda, kao i ostvarivanje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komunikacije s drugim građanima i intelektualnim dobrima u zemlji i inostranstvu.</a:t>
            </a:r>
          </a:p>
          <a:p>
            <a:pPr>
              <a:buNone/>
            </a:pPr>
            <a:r>
              <a:rPr lang="vi-VN" dirty="0" smtClean="0"/>
              <a:t>(3) Biblioteke omogućavaju građanima pristup informacijama elektronski i na druge načine.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r>
              <a:rPr lang="vi-VN" b="1" dirty="0" smtClean="0"/>
              <a:t>Bibliotečko-informaciona delatnost</a:t>
            </a:r>
            <a:r>
              <a:rPr lang="vi-VN" dirty="0" smtClean="0"/>
              <a:t>, u smislu ovog zakona, </a:t>
            </a:r>
            <a:r>
              <a:rPr lang="vi-VN" b="1" dirty="0" smtClean="0"/>
              <a:t>obuhvata </a:t>
            </a:r>
            <a:r>
              <a:rPr lang="vi-VN" dirty="0" smtClean="0"/>
              <a:t>prikupljanje, obradu, zaštitu, čuvanje,</a:t>
            </a:r>
            <a:r>
              <a:rPr lang="en-US" dirty="0" smtClean="0"/>
              <a:t> </a:t>
            </a:r>
            <a:r>
              <a:rPr lang="vi-VN" dirty="0" smtClean="0"/>
              <a:t>predstavljanje i davanje na korišćenje bibliotečke građe i izvora, kao i stvaranje, razmenu, pozajmicu I</a:t>
            </a:r>
            <a:r>
              <a:rPr lang="en-US" dirty="0" smtClean="0"/>
              <a:t> </a:t>
            </a:r>
            <a:r>
              <a:rPr lang="vi-VN" dirty="0" smtClean="0"/>
              <a:t>distribuciju informacija koje poseduju biblioteke, druge ustanove, organizacije ili udruženja u zemlji I</a:t>
            </a:r>
            <a:r>
              <a:rPr lang="en-US" dirty="0" smtClean="0"/>
              <a:t> </a:t>
            </a:r>
            <a:r>
              <a:rPr lang="vi-VN" dirty="0" smtClean="0"/>
              <a:t>inostranstvu, a u cilju širenja znanja, slobodnog pristupa informacijama i njihove promocije.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Bibliotečko-informacioni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Republike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Narodna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Biblioteka </a:t>
            </a:r>
            <a:r>
              <a:rPr lang="en-US" dirty="0" err="1" smtClean="0"/>
              <a:t>Matice</a:t>
            </a:r>
            <a:r>
              <a:rPr lang="en-US" dirty="0" smtClean="0"/>
              <a:t> </a:t>
            </a:r>
            <a:r>
              <a:rPr lang="en-US" dirty="0" err="1" smtClean="0"/>
              <a:t>srpske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Narodna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univerzitetska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"</a:t>
            </a:r>
            <a:r>
              <a:rPr lang="en-US" dirty="0" err="1" smtClean="0"/>
              <a:t>Ivo</a:t>
            </a:r>
            <a:r>
              <a:rPr lang="en-US" dirty="0" smtClean="0"/>
              <a:t> </a:t>
            </a:r>
            <a:r>
              <a:rPr lang="en-US" dirty="0" err="1" smtClean="0"/>
              <a:t>Andrić</a:t>
            </a:r>
            <a:r>
              <a:rPr lang="en-US" dirty="0" smtClean="0"/>
              <a:t>"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Kosovu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Metohiji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Univerzitetska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"</a:t>
            </a:r>
            <a:r>
              <a:rPr lang="en-US" dirty="0" err="1" smtClean="0"/>
              <a:t>Svetozar</a:t>
            </a:r>
            <a:r>
              <a:rPr lang="en-US" dirty="0" smtClean="0"/>
              <a:t> </a:t>
            </a:r>
            <a:r>
              <a:rPr lang="en-US" dirty="0" err="1" smtClean="0"/>
              <a:t>Marković</a:t>
            </a:r>
            <a:r>
              <a:rPr lang="en-US" dirty="0" smtClean="0"/>
              <a:t>" u </a:t>
            </a:r>
            <a:r>
              <a:rPr lang="en-US" dirty="0" err="1" smtClean="0"/>
              <a:t>Beogradu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Biblioteka </a:t>
            </a:r>
            <a:r>
              <a:rPr lang="en-US" dirty="0" err="1" smtClean="0"/>
              <a:t>Srpske</a:t>
            </a:r>
            <a:r>
              <a:rPr lang="en-US" dirty="0" smtClean="0"/>
              <a:t> </a:t>
            </a:r>
            <a:r>
              <a:rPr lang="en-US" dirty="0" err="1" smtClean="0"/>
              <a:t>akademije</a:t>
            </a:r>
            <a:r>
              <a:rPr lang="en-US" dirty="0" smtClean="0"/>
              <a:t> </a:t>
            </a:r>
            <a:r>
              <a:rPr lang="en-US" dirty="0" err="1" smtClean="0"/>
              <a:t>nauka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umetnosti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mreža</a:t>
            </a:r>
            <a:r>
              <a:rPr lang="en-US" dirty="0" smtClean="0"/>
              <a:t> </a:t>
            </a:r>
            <a:r>
              <a:rPr lang="en-US" dirty="0" err="1" smtClean="0"/>
              <a:t>javnih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mreža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tipova</a:t>
            </a:r>
            <a:r>
              <a:rPr lang="en-US" dirty="0" smtClean="0"/>
              <a:t> </a:t>
            </a:r>
            <a:r>
              <a:rPr lang="en-US" dirty="0" err="1" smtClean="0"/>
              <a:t>biblioteka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informacionih</a:t>
            </a:r>
            <a:r>
              <a:rPr lang="en-US" dirty="0" smtClean="0"/>
              <a:t> </a:t>
            </a:r>
            <a:r>
              <a:rPr lang="en-US" dirty="0" err="1" smtClean="0"/>
              <a:t>centara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: </a:t>
            </a:r>
            <a:r>
              <a:rPr lang="en-US" dirty="0" err="1" smtClean="0"/>
              <a:t>školske</a:t>
            </a:r>
            <a:r>
              <a:rPr lang="en-US" dirty="0" smtClean="0"/>
              <a:t>, </a:t>
            </a:r>
            <a:r>
              <a:rPr lang="en-US" dirty="0" err="1" smtClean="0"/>
              <a:t>visokoškolske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err="1" smtClean="0"/>
              <a:t>univerzitetske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r>
              <a:rPr lang="en-US" dirty="0" smtClean="0"/>
              <a:t>, </a:t>
            </a:r>
            <a:r>
              <a:rPr lang="en-US" dirty="0" err="1" smtClean="0"/>
              <a:t>biblioteke</a:t>
            </a:r>
            <a:r>
              <a:rPr lang="en-US" dirty="0" smtClean="0"/>
              <a:t> </a:t>
            </a:r>
            <a:r>
              <a:rPr lang="en-US" dirty="0" err="1" smtClean="0"/>
              <a:t>naučno-istraživačkih</a:t>
            </a:r>
            <a:r>
              <a:rPr lang="en-US" dirty="0" smtClean="0"/>
              <a:t> </a:t>
            </a:r>
            <a:r>
              <a:rPr lang="en-US" dirty="0" err="1" smtClean="0"/>
              <a:t>instituta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ustanova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specijalne</a:t>
            </a:r>
            <a:r>
              <a:rPr lang="en-US" dirty="0" smtClean="0"/>
              <a:t> </a:t>
            </a:r>
            <a:r>
              <a:rPr lang="en-US" dirty="0" err="1" smtClean="0"/>
              <a:t>biblioteke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uzajamne</a:t>
            </a:r>
            <a:r>
              <a:rPr lang="en-US" b="1" dirty="0" smtClean="0"/>
              <a:t> </a:t>
            </a:r>
            <a:r>
              <a:rPr lang="en-US" b="1" dirty="0" err="1" smtClean="0"/>
              <a:t>katalogizacije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vi-VN" dirty="0" smtClean="0"/>
              <a:t>(1) Bibliotečko-informacioni sistem Republike Srbije izgrađuje se na jedinstvenoj informaciono-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komunikacionoj tehnologiji i programskoj platformi.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(2) Osnovu bibliotečko-informacionog sistema u Republici Srbiji čini sistem uzajamne katalogizacije u kojem</a:t>
            </a:r>
            <a:r>
              <a:rPr lang="en-US" dirty="0" smtClean="0"/>
              <a:t> </a:t>
            </a:r>
            <a:r>
              <a:rPr lang="vi-VN" dirty="0" smtClean="0"/>
              <a:t>biblioteke kooperativno obavljaju funkcije prikupljanja i obrade bibliotečko-informacione građe i izvora tamo</a:t>
            </a:r>
            <a:r>
              <a:rPr lang="en-US" dirty="0" smtClean="0"/>
              <a:t> </a:t>
            </a:r>
            <a:r>
              <a:rPr lang="vi-VN" dirty="0" smtClean="0"/>
              <a:t>gde se oni prvi put pojave i unose podatke u Centralni elektronski katalog Republike Srbije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(3) Sistem uzajamne katalogizacije zasniva se na standardizovanoj obradi bibliotečko-informacione građe I</a:t>
            </a:r>
            <a:r>
              <a:rPr lang="en-US" dirty="0" smtClean="0"/>
              <a:t> </a:t>
            </a:r>
            <a:r>
              <a:rPr lang="vi-VN" dirty="0" smtClean="0"/>
              <a:t>izvora i na jedinstvenom uređenju elektronske baze prema nacionalnim i međunarodnim standardima.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(4) Učešće u sistemu uzajamne katalogizacije podrazumeva odgovarajuću telekomunikacionu i računarsku</a:t>
            </a:r>
            <a:r>
              <a:rPr lang="en-US" dirty="0" smtClean="0"/>
              <a:t> </a:t>
            </a:r>
            <a:r>
              <a:rPr lang="vi-VN" dirty="0" smtClean="0"/>
              <a:t>opremu, stručnu osposobljenost i licence za rad u sistemu za računarsko i informaciono povezivanje biblioteka u</a:t>
            </a:r>
            <a:r>
              <a:rPr lang="en-US" dirty="0" smtClean="0"/>
              <a:t> </a:t>
            </a:r>
            <a:r>
              <a:rPr lang="vi-VN" dirty="0" smtClean="0"/>
              <a:t>mrežu.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vi-VN" dirty="0" smtClean="0"/>
              <a:t>(5) U sistem uzajamne katalogizacije uključuju se sve biblioteke u Republici Srbiji, a mogu im pristupiti I</a:t>
            </a:r>
            <a:r>
              <a:rPr lang="en-US" dirty="0" smtClean="0"/>
              <a:t> </a:t>
            </a:r>
            <a:r>
              <a:rPr lang="vi-VN" dirty="0" smtClean="0"/>
              <a:t>biblioteke izvan Republike Srbije.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(6) Katalozi biblioteka koje su uključene u sistem uzajamne katalogizacije, postaju, bez nadoknade, dostupne</a:t>
            </a:r>
            <a:r>
              <a:rPr lang="en-US" dirty="0" smtClean="0"/>
              <a:t> </a:t>
            </a:r>
            <a:r>
              <a:rPr lang="vi-VN" dirty="0" smtClean="0"/>
              <a:t>svim korisnicima.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vi-VN" dirty="0" smtClean="0"/>
              <a:t>(7) Sistem uzajamne katalogizacije uključuje se u druge sisteme na regionalnom i svetskom nivou i sarađuje s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vi-VN" dirty="0" smtClean="0"/>
              <a:t>njima.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11770</Words>
  <Application>Microsoft Office PowerPoint</Application>
  <PresentationFormat>On-screen Show (4:3)</PresentationFormat>
  <Paragraphs>630</Paragraphs>
  <Slides>171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171</vt:i4>
      </vt:variant>
    </vt:vector>
  </HeadingPairs>
  <TitlesOfParts>
    <vt:vector size="172" baseType="lpstr">
      <vt:lpstr>Office Theme</vt:lpstr>
      <vt:lpstr>БИБЛИОТЕЧКО  ЗАКОНОДАВСТВО И СТАНДАРДИ </vt:lpstr>
      <vt:lpstr>ЛИТЕРАТУРА</vt:lpstr>
      <vt:lpstr>РАЗВОЈ ПРАВА У ОБЛАСТИ КЊИГЕ</vt:lpstr>
      <vt:lpstr>Slide 4</vt:lpstr>
      <vt:lpstr>Прописи о књизи</vt:lpstr>
      <vt:lpstr>АУТОРСКО ПРАВО</vt:lpstr>
      <vt:lpstr>Slide 7</vt:lpstr>
      <vt:lpstr>Настанак и развој ауторског права</vt:lpstr>
      <vt:lpstr>Slide 9</vt:lpstr>
      <vt:lpstr>Slide 10</vt:lpstr>
      <vt:lpstr>Slide 11</vt:lpstr>
      <vt:lpstr>Национално ауторско право</vt:lpstr>
      <vt:lpstr>Slide 13</vt:lpstr>
      <vt:lpstr>Slide 14</vt:lpstr>
      <vt:lpstr>Slide 15</vt:lpstr>
      <vt:lpstr>Slide 16</vt:lpstr>
      <vt:lpstr>Ауторско дело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Пренос ауторског права</vt:lpstr>
      <vt:lpstr>Slide 38</vt:lpstr>
      <vt:lpstr>Трајање ауторског права </vt:lpstr>
      <vt:lpstr>ИЗДАВАЧКО И ШТАМПАРСКО ПРАВО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Књижарство у 19. веку</vt:lpstr>
      <vt:lpstr>Slide 57</vt:lpstr>
      <vt:lpstr>Slide 58</vt:lpstr>
      <vt:lpstr>Slide 59</vt:lpstr>
      <vt:lpstr>Закони о штампи до 1918.</vt:lpstr>
      <vt:lpstr>Прописи Краљевине Југославије</vt:lpstr>
      <vt:lpstr>Прописи о обавезном примерку</vt:lpstr>
      <vt:lpstr>Slide 63</vt:lpstr>
      <vt:lpstr>Slide 64</vt:lpstr>
      <vt:lpstr>Slide 65</vt:lpstr>
      <vt:lpstr>Slide 66</vt:lpstr>
      <vt:lpstr>Slide 67</vt:lpstr>
      <vt:lpstr>Slide 68</vt:lpstr>
      <vt:lpstr>Закони о обавезном примерку Републике Србије</vt:lpstr>
      <vt:lpstr>Slide 70</vt:lpstr>
      <vt:lpstr>Slide 71</vt:lpstr>
      <vt:lpstr>Закон о обавезном примерку публикација (Службени гласник РС, бр. 59/2011) 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Библиотечко право </vt:lpstr>
      <vt:lpstr>Slide 92</vt:lpstr>
      <vt:lpstr>Načela bibliotečko-informacione delatnosti</vt:lpstr>
      <vt:lpstr>Slide 94</vt:lpstr>
      <vt:lpstr>Slide 95</vt:lpstr>
      <vt:lpstr>Slide 96</vt:lpstr>
      <vt:lpstr>Slide 97</vt:lpstr>
      <vt:lpstr>Slide 98</vt:lpstr>
      <vt:lpstr>Slide 99</vt:lpstr>
      <vt:lpstr>Biblioteke </vt:lpstr>
      <vt:lpstr>Slide 101</vt:lpstr>
      <vt:lpstr>Organi biblioteke</vt:lpstr>
      <vt:lpstr>MATIČNE FUNKCIJE</vt:lpstr>
      <vt:lpstr>Slide 104</vt:lpstr>
      <vt:lpstr>Slide 105</vt:lpstr>
      <vt:lpstr>Slide 106</vt:lpstr>
      <vt:lpstr>Nacionalna biblioteka</vt:lpstr>
      <vt:lpstr>Zadaci Narodne biblioteke Srbije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Zadaci Biblioteke Matice srpske</vt:lpstr>
      <vt:lpstr>Slide 117</vt:lpstr>
      <vt:lpstr>Standardi za biblioteke </vt:lpstr>
      <vt:lpstr>Obrada bibliotečko-informacione građe i izvora</vt:lpstr>
      <vt:lpstr>Slide 120</vt:lpstr>
      <vt:lpstr>Slide 121</vt:lpstr>
      <vt:lpstr>Zaposleni u biblioteci</vt:lpstr>
      <vt:lpstr>Slide 123</vt:lpstr>
      <vt:lpstr>Stručni ispit</vt:lpstr>
      <vt:lpstr>Slide 125</vt:lpstr>
      <vt:lpstr>Stručna zvanja</vt:lpstr>
      <vt:lpstr>Školske biblioteke</vt:lpstr>
      <vt:lpstr>Visokoškolske i univerzitetske biblioteke i biblioteke naučnoistraživačkih instituta i ustanova </vt:lpstr>
      <vt:lpstr>Slide 129</vt:lpstr>
      <vt:lpstr>Slide 130</vt:lpstr>
      <vt:lpstr>Slide 131</vt:lpstr>
      <vt:lpstr>Specijalne biblioteke</vt:lpstr>
      <vt:lpstr>Slide 133</vt:lpstr>
      <vt:lpstr>Право о заштити старе и ретке књиге</vt:lpstr>
      <vt:lpstr>Slide 135</vt:lpstr>
      <vt:lpstr>Poslovi od opšteg interesa u zaštiti stare i retke bibliotečke građe </vt:lpstr>
      <vt:lpstr>Slide 137</vt:lpstr>
      <vt:lpstr>Kriterijumi za procenu i KATEGORIZACIJA STARE I RETKE BIBLIOTEČKE GRAĐE Kriterijumi za procenu stare i retke bibliotečke građe </vt:lpstr>
      <vt:lpstr>Slide 139</vt:lpstr>
      <vt:lpstr>Slide 140</vt:lpstr>
      <vt:lpstr>Slide 141</vt:lpstr>
      <vt:lpstr>Kriterijumi za kategorizaciju </vt:lpstr>
      <vt:lpstr>Slide 143</vt:lpstr>
      <vt:lpstr>Slide 144</vt:lpstr>
      <vt:lpstr>Slide 145</vt:lpstr>
      <vt:lpstr>Slide 146</vt:lpstr>
      <vt:lpstr>Slide 147</vt:lpstr>
      <vt:lpstr>Slide 148</vt:lpstr>
      <vt:lpstr>Проглашавање старе и ретке библиотечке грађе за културно добро од изузетног и великог значаја  </vt:lpstr>
      <vt:lpstr>Slide 150</vt:lpstr>
      <vt:lpstr>РЕГИСТРИ СТАРЕ И РЕТКЕ БИБЛИОТЕЧКЕ ГРАЂЕ  </vt:lpstr>
      <vt:lpstr>Slide 152</vt:lpstr>
      <vt:lpstr>Slide 153</vt:lpstr>
      <vt:lpstr>Slide 154</vt:lpstr>
      <vt:lpstr>Омогућавања приступа и увида у збирке</vt:lpstr>
      <vt:lpstr>ДЕЛАТНОСТ ЗАШТИТЕ</vt:lpstr>
      <vt:lpstr>Микрофилмовање и дигитализација грађе  </vt:lpstr>
      <vt:lpstr>Конзервација и рестаурација  </vt:lpstr>
      <vt:lpstr>Реституција старе и ретке библиотечке грађе</vt:lpstr>
      <vt:lpstr>Ревизија и отпис  </vt:lpstr>
      <vt:lpstr>Обавезе библиотека  </vt:lpstr>
      <vt:lpstr>Народна библиотека Србије  </vt:lpstr>
      <vt:lpstr>Библиотека Матице српске  </vt:lpstr>
      <vt:lpstr>Услови за рад на пословима заштите, чувања и коришћења старе и ретке библиотечке грађе  </vt:lpstr>
      <vt:lpstr>Услови и начин коришћења  </vt:lpstr>
      <vt:lpstr>Коришћење у научне сврхе  </vt:lpstr>
      <vt:lpstr>Фототипско и дигитално издање  </vt:lpstr>
      <vt:lpstr>Чување, излагање и издавање  </vt:lpstr>
      <vt:lpstr>Културно-образовна активност у земљи и иностранству  </vt:lpstr>
      <vt:lpstr>Продаја  </vt:lpstr>
      <vt:lpstr>Размена, привремено уступање и поверавање на чување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БИБЛИОТЕЧКО  ЗАКОНОДАВСТВО И ПРОПИСИ </dc:title>
  <dc:creator>Borjanka</dc:creator>
  <cp:lastModifiedBy>Karla</cp:lastModifiedBy>
  <cp:revision>315</cp:revision>
  <dcterms:created xsi:type="dcterms:W3CDTF">2015-09-25T18:25:05Z</dcterms:created>
  <dcterms:modified xsi:type="dcterms:W3CDTF">2018-11-04T18:05:36Z</dcterms:modified>
</cp:coreProperties>
</file>