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handoutMasterIdLst>
    <p:handoutMasterId r:id="rId10"/>
  </p:handoutMasterIdLst>
  <p:sldIdLst>
    <p:sldId id="256" r:id="rId2"/>
    <p:sldId id="262" r:id="rId3"/>
    <p:sldId id="263" r:id="rId4"/>
    <p:sldId id="257" r:id="rId5"/>
    <p:sldId id="258" r:id="rId6"/>
    <p:sldId id="261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30507-D555-41E8-9FE7-5A1528CE92AB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C191E-563D-4FD0-BE26-35C6889DCF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6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BA7558A-6731-47BC-B1D8-C2D79579CCD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atasa.brankovic@uns.ac.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ov.gov.rs/" TargetMode="External"/><Relationship Id="rId2" Type="http://schemas.openxmlformats.org/officeDocument/2006/relationships/hyperlink" Target="http://www.mprn.gov.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brazovanje.vojvodina.gov.rs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1472184"/>
          </a:xfrm>
        </p:spPr>
        <p:txBody>
          <a:bodyPr>
            <a:normAutofit/>
          </a:bodyPr>
          <a:lstStyle/>
          <a:p>
            <a:r>
              <a:rPr lang="sr-Cyrl-RS" sz="3200" b="1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Times New Roman" pitchFamily="18" charset="0"/>
              </a:rPr>
              <a:t>МЕНАЏМЕНТ У ОБРАЗОВАЊУ</a:t>
            </a:r>
            <a:br>
              <a:rPr lang="sr-Cyrl-RS" sz="32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315904" cy="3307128"/>
          </a:xfrm>
        </p:spPr>
        <p:txBody>
          <a:bodyPr>
            <a:normAutofit fontScale="85000" lnSpcReduction="10000"/>
          </a:bodyPr>
          <a:lstStyle/>
          <a:p>
            <a:endParaRPr lang="sr-Cyrl-RS" dirty="0"/>
          </a:p>
          <a:p>
            <a:r>
              <a:rPr lang="sr-Cyrl-RS" b="1" u="sng" dirty="0">
                <a:latin typeface="Cambria" panose="02040503050406030204" pitchFamily="18" charset="0"/>
                <a:cs typeface="Times New Roman" pitchFamily="18" charset="0"/>
              </a:rPr>
              <a:t>СМЕР</a:t>
            </a:r>
            <a:r>
              <a:rPr lang="sr-Cyrl-RS" dirty="0">
                <a:latin typeface="Cambria" panose="02040503050406030204" pitchFamily="18" charset="0"/>
                <a:cs typeface="Times New Roman" pitchFamily="18" charset="0"/>
              </a:rPr>
              <a:t>: Дипломирани учитељ</a:t>
            </a:r>
          </a:p>
          <a:p>
            <a:r>
              <a:rPr lang="sr-Cyrl-RS" sz="2200" b="1" dirty="0">
                <a:latin typeface="Cambria" panose="02040503050406030204" pitchFamily="18" charset="0"/>
                <a:cs typeface="Times New Roman" pitchFamily="18" charset="0"/>
              </a:rPr>
              <a:t>ГОДИНА СТУДИЈА: </a:t>
            </a:r>
            <a:r>
              <a:rPr lang="sr-Cyrl-RS" sz="2200" i="1" dirty="0">
                <a:latin typeface="Cambria" panose="02040503050406030204" pitchFamily="18" charset="0"/>
                <a:cs typeface="Times New Roman" pitchFamily="18" charset="0"/>
              </a:rPr>
              <a:t>четврта</a:t>
            </a:r>
            <a:endParaRPr lang="en-US" sz="2200" i="1" dirty="0">
              <a:latin typeface="Cambria" panose="02040503050406030204" pitchFamily="18" charset="0"/>
              <a:cs typeface="Times New Roman" pitchFamily="18" charset="0"/>
            </a:endParaRPr>
          </a:p>
          <a:p>
            <a:endParaRPr lang="en-US" sz="2200" i="1" dirty="0">
              <a:latin typeface="Cambria" panose="02040503050406030204" pitchFamily="18" charset="0"/>
              <a:cs typeface="Times New Roman" pitchFamily="18" charset="0"/>
            </a:endParaRPr>
          </a:p>
          <a:p>
            <a:endParaRPr lang="sr-Cyrl-RS" sz="2200" i="1" dirty="0"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sr-Cyrl-RS" b="1" u="sng" dirty="0">
                <a:latin typeface="Cambria" panose="02040503050406030204" pitchFamily="18" charset="0"/>
                <a:cs typeface="Times New Roman" pitchFamily="18" charset="0"/>
              </a:rPr>
              <a:t>НАСТАВНИК</a:t>
            </a:r>
            <a:r>
              <a:rPr lang="sr-Cyrl-RS" dirty="0">
                <a:latin typeface="Cambria" panose="02040503050406030204" pitchFamily="18" charset="0"/>
                <a:cs typeface="Times New Roman" pitchFamily="18" charset="0"/>
              </a:rPr>
              <a:t>: Проф. др Наташа Бранковић</a:t>
            </a:r>
          </a:p>
          <a:p>
            <a:r>
              <a:rPr lang="sr-Cyrl-RS" dirty="0">
                <a:latin typeface="Cambria" panose="02040503050406030204" pitchFamily="18" charset="0"/>
                <a:cs typeface="Times New Roman" pitchFamily="18" charset="0"/>
              </a:rPr>
              <a:t>Катедра за природне науке и менамент у образовању</a:t>
            </a:r>
          </a:p>
          <a:p>
            <a:r>
              <a:rPr lang="sr-Cyrl-RS" u="sng" dirty="0">
                <a:latin typeface="Cambria" panose="02040503050406030204" pitchFamily="18" charset="0"/>
                <a:cs typeface="Times New Roman" pitchFamily="18" charset="0"/>
              </a:rPr>
              <a:t>Просторија</a:t>
            </a:r>
            <a:r>
              <a:rPr lang="sr-Cyrl-RS" dirty="0">
                <a:latin typeface="Cambria" panose="02040503050406030204" pitchFamily="18" charset="0"/>
                <a:cs typeface="Times New Roman" pitchFamily="18" charset="0"/>
              </a:rPr>
              <a:t>: каб.1</a:t>
            </a:r>
            <a:r>
              <a:rPr lang="en-US" dirty="0">
                <a:latin typeface="Cambria" panose="02040503050406030204" pitchFamily="18" charset="0"/>
                <a:cs typeface="Times New Roman" pitchFamily="18" charset="0"/>
              </a:rPr>
              <a:t>9</a:t>
            </a:r>
            <a:endParaRPr lang="sr-Cyrl-RS" dirty="0"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sr-Cyrl-RS" u="sng" dirty="0">
                <a:latin typeface="Cambria" panose="02040503050406030204" pitchFamily="18" charset="0"/>
                <a:cs typeface="Times New Roman" pitchFamily="18" charset="0"/>
              </a:rPr>
              <a:t>Контакт</a:t>
            </a:r>
            <a:r>
              <a:rPr lang="sr-Cyrl-RS" dirty="0">
                <a:latin typeface="Cambria" panose="02040503050406030204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  <a:cs typeface="Times New Roman" pitchFamily="18" charset="0"/>
                <a:hlinkClick r:id="rId2"/>
              </a:rPr>
              <a:t>natasa.brankovic@uns.ac.rs</a:t>
            </a:r>
            <a:endParaRPr lang="en-US" dirty="0">
              <a:solidFill>
                <a:srgbClr val="C00000"/>
              </a:solidFill>
              <a:latin typeface="Cambria" panose="02040503050406030204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  <a:p>
            <a:endParaRPr lang="sr-Cyrl-R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  <a:latin typeface="Cambria" panose="02040503050406030204" pitchFamily="18" charset="0"/>
              </a:rPr>
              <a:t>Циљ предмета</a:t>
            </a:r>
            <a:endParaRPr lang="sr-Latn-RS" sz="32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>
            <a:normAutofit/>
          </a:bodyPr>
          <a:lstStyle/>
          <a:p>
            <a:r>
              <a:rPr lang="sr-Cyrl-CS" sz="2400" dirty="0">
                <a:latin typeface="Cambria" panose="02040503050406030204" pitchFamily="18" charset="0"/>
              </a:rPr>
              <a:t>Да студенти стекну знања и вештине у области менаџмента у образовању. </a:t>
            </a:r>
          </a:p>
          <a:p>
            <a:r>
              <a:rPr lang="sr-Cyrl-CS" sz="2400" dirty="0">
                <a:latin typeface="Cambria" panose="02040503050406030204" pitchFamily="18" charset="0"/>
              </a:rPr>
              <a:t>Да студенти стекну способности које ће им омогућити да примењују различите стратегије управљања у образовној институцији ради постизања подстицајног окружења за учење.</a:t>
            </a:r>
            <a:endParaRPr lang="sr-Latn-RS" sz="24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241845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200" dirty="0">
                <a:solidFill>
                  <a:srgbClr val="C00000"/>
                </a:solidFill>
                <a:latin typeface="Cambria" panose="02040503050406030204" pitchFamily="18" charset="0"/>
              </a:rPr>
              <a:t>Исход предмета</a:t>
            </a:r>
            <a:endParaRPr lang="sr-Latn-RS" sz="32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CS" sz="2400" dirty="0">
                <a:latin typeface="Cambria" panose="02040503050406030204" pitchFamily="18" charset="0"/>
              </a:rPr>
              <a:t>По успешном окончању курса студент ће бити упознат са теоријама менаџмента и њиховом применом на образовање и биће способан да организује и вреднује образовне активности у школи, да организује тимски рад, да самостално планира, прати и вреднује програме учења. </a:t>
            </a:r>
            <a:r>
              <a:rPr lang="sr-Latn-RS" sz="2400" dirty="0">
                <a:latin typeface="Cambria" panose="02040503050406030204" pitchFamily="18" charset="0"/>
              </a:rPr>
              <a:t>вештине вођења и усмеравања ефикасности интеракције и комуникације у васпитно</a:t>
            </a:r>
            <a:r>
              <a:rPr lang="sr-Cyrl-RS" sz="2400" dirty="0">
                <a:latin typeface="Cambria" panose="02040503050406030204" pitchFamily="18" charset="0"/>
              </a:rPr>
              <a:t>-</a:t>
            </a:r>
            <a:r>
              <a:rPr lang="sr-Latn-RS" sz="2400" dirty="0">
                <a:latin typeface="Cambria" panose="02040503050406030204" pitchFamily="18" charset="0"/>
              </a:rPr>
              <a:t>образовном</a:t>
            </a:r>
            <a:r>
              <a:rPr lang="sr-Cyrl-RS" sz="2400" dirty="0">
                <a:latin typeface="Cambria" panose="02040503050406030204" pitchFamily="18" charset="0"/>
              </a:rPr>
              <a:t> </a:t>
            </a:r>
            <a:r>
              <a:rPr lang="sr-Latn-RS" sz="2400" dirty="0">
                <a:latin typeface="Cambria" panose="02040503050406030204" pitchFamily="18" charset="0"/>
              </a:rPr>
              <a:t>процесу</a:t>
            </a:r>
          </a:p>
        </p:txBody>
      </p:sp>
    </p:spTree>
    <p:extLst>
      <p:ext uri="{BB962C8B-B14F-4D97-AF65-F5344CB8AC3E}">
        <p14:creationId xmlns:p14="http://schemas.microsoft.com/office/powerpoint/2010/main" val="133710982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334962"/>
          </a:xfrm>
        </p:spPr>
        <p:txBody>
          <a:bodyPr>
            <a:normAutofit fontScale="90000"/>
          </a:bodyPr>
          <a:lstStyle/>
          <a:p>
            <a:r>
              <a:rPr lang="sr-Cyrl-RS" sz="2800" dirty="0">
                <a:latin typeface="Cambria" panose="02040503050406030204" pitchFamily="18" charset="0"/>
              </a:rPr>
              <a:t>ТЕМЕ ЗА ПРЕДАВАЊА</a:t>
            </a:r>
            <a:endParaRPr lang="en-US" sz="2800" dirty="0">
              <a:latin typeface="Cambria" panose="020405030504060302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76420"/>
              </p:ext>
            </p:extLst>
          </p:nvPr>
        </p:nvGraphicFramePr>
        <p:xfrm>
          <a:off x="533400" y="764704"/>
          <a:ext cx="8430816" cy="594607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8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05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1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9755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НАЗИВ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САДРЖАЈ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362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Увод</a:t>
                      </a:r>
                      <a:r>
                        <a:rPr kumimoji="0" lang="en-US" sz="1600" kern="12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kumimoji="0" lang="en-US" sz="1600" kern="12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менаџмент</a:t>
                      </a:r>
                      <a:r>
                        <a:rPr kumimoji="0" lang="en-US" sz="1600" kern="12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kumimoji="0" lang="en-US" sz="1600" kern="12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образовању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Основне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одреднице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менаџмента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Однос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менаџмента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и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вођења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Управљање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–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менаџмент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школског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система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Менаџмент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васпитно-образовне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установе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686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Руковођење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школом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Директор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школе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као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носи</a:t>
                      </a:r>
                      <a:r>
                        <a:rPr lang="sr-Cyrl-R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лац</a:t>
                      </a:r>
                      <a:r>
                        <a:rPr lang="sr-Cyrl-RS" sz="16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руководних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функција</a:t>
                      </a:r>
                      <a:endParaRPr 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Професионални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развој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запослених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у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образовању</a:t>
                      </a:r>
                      <a:endParaRPr lang="en-US" sz="1600" dirty="0">
                        <a:solidFill>
                          <a:srgbClr val="FF0000"/>
                        </a:solidFill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0541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ru-RU" sz="1600" kern="1200" dirty="0">
                          <a:solidFill>
                            <a:schemeClr val="dk1"/>
                          </a:solidFill>
                          <a:effectLst/>
                          <a:latin typeface="Cambria" panose="02040503050406030204" pitchFamily="18" charset="0"/>
                          <a:ea typeface="+mn-ea"/>
                          <a:cs typeface="Times New Roman" panose="02020603050405020304" pitchFamily="18" charset="0"/>
                        </a:rPr>
                        <a:t>Лидерство у образовној институцији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sr-Cyrl-R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 panose="02020603050405020304" pitchFamily="18" charset="0"/>
                        </a:rPr>
                        <a:t>Особине</a:t>
                      </a:r>
                      <a:r>
                        <a:rPr lang="sr-Cyrl-RS" sz="16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 panose="02020603050405020304" pitchFamily="18" charset="0"/>
                        </a:rPr>
                        <a:t> лидера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sr-Cyrl-RS" sz="16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 panose="02020603050405020304" pitchFamily="18" charset="0"/>
                        </a:rPr>
                        <a:t>Директор као лидер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sr-Cyrl-RS" sz="16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Calibri"/>
                          <a:cs typeface="Times New Roman" panose="02020603050405020304" pitchFamily="18" charset="0"/>
                        </a:rPr>
                        <a:t>Наставник као лидер</a:t>
                      </a:r>
                      <a:endParaRPr 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3271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Вођење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школи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Комуницирање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у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вођењу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Стилови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вођења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у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школи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Тимски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рад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образовању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Улоге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у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тим</a:t>
                      </a:r>
                      <a:r>
                        <a:rPr lang="sr-Cyrl-R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у 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и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праћење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постигнућа</a:t>
                      </a:r>
                      <a:endParaRPr lang="sr-Cyrl-RS" sz="1600" dirty="0"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Calibri"/>
                        <a:buChar char="-"/>
                        <a:tabLst/>
                        <a:defRPr/>
                      </a:pPr>
                      <a:r>
                        <a:rPr kumimoji="0" lang="en-US" sz="1600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Сукоби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 у </a:t>
                      </a:r>
                      <a:r>
                        <a:rPr kumimoji="0" lang="en-US" sz="1600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школи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 и </a:t>
                      </a:r>
                      <a:r>
                        <a:rPr kumimoji="0" lang="en-US" sz="1600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решавање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сукоба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844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Школ</a:t>
                      </a:r>
                      <a:r>
                        <a:rPr lang="sr-Cyrl-R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ска</a:t>
                      </a:r>
                      <a:r>
                        <a:rPr lang="sr-Cyrl-RS" sz="1600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култура и клима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sr-Cyrl-R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Школска култура и клима школе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sr-Cyrl-R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Етос школе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9762"/>
          </a:xfrm>
        </p:spPr>
        <p:txBody>
          <a:bodyPr>
            <a:normAutofit/>
          </a:bodyPr>
          <a:lstStyle/>
          <a:p>
            <a:r>
              <a:rPr lang="sr-Cyrl-RS" sz="2400" dirty="0">
                <a:latin typeface="Cambria" panose="02040503050406030204" pitchFamily="18" charset="0"/>
              </a:rPr>
              <a:t>ТЕМЕ ЗА ПРЕДАВАЊА</a:t>
            </a:r>
            <a:endParaRPr lang="en-US" sz="2400" dirty="0">
              <a:latin typeface="Cambria" panose="02040503050406030204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19023"/>
              </p:ext>
            </p:extLst>
          </p:nvPr>
        </p:nvGraphicFramePr>
        <p:xfrm>
          <a:off x="761999" y="764705"/>
          <a:ext cx="8229601" cy="598929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048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98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248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33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>
                          <a:latin typeface="Times New Roman" pitchFamily="18" charset="0"/>
                          <a:cs typeface="Times New Roman" pitchFamily="18" charset="0"/>
                        </a:rPr>
                        <a:t>НАЗИВ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Cyrl-RS" dirty="0">
                          <a:latin typeface="Times New Roman" pitchFamily="18" charset="0"/>
                          <a:cs typeface="Times New Roman" pitchFamily="18" charset="0"/>
                        </a:rPr>
                        <a:t>САДРЖАЈ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6252">
                <a:tc>
                  <a:txBody>
                    <a:bodyPr/>
                    <a:lstStyle/>
                    <a:p>
                      <a:r>
                        <a:rPr lang="sr-Cyrl-RS" sz="16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endParaRPr lang="en-US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Наставник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као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менаџер</a:t>
                      </a:r>
                      <a:endParaRPr 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r-Cyrl-R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-         Компетенције наставника у савременој 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sr-Cyrl-RS" sz="160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cs typeface="Times New Roman" pitchFamily="18" charset="0"/>
                        </a:rPr>
                        <a:t>школи</a:t>
                      </a:r>
                      <a:endParaRPr lang="en-US" sz="1600" dirty="0">
                        <a:solidFill>
                          <a:schemeClr val="tx1"/>
                        </a:solidFill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3445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Менаџмент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микропедагошких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процеса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sr-Cyrl-R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Нова парадигма учења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Ученик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као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активни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елеменат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наставе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Унапређивање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кооперативног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рада</a:t>
                      </a:r>
                      <a:r>
                        <a:rPr lang="en-US" sz="1600" dirty="0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ea typeface="Calibri"/>
                          <a:cs typeface="Times New Roman"/>
                        </a:rPr>
                        <a:t>ученика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kumimoji="0" lang="en-US" sz="1600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Организација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600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рада</a:t>
                      </a:r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 у </a:t>
                      </a:r>
                      <a:r>
                        <a:rPr kumimoji="0" lang="en-US" sz="1600" kern="1200" dirty="0" err="1">
                          <a:solidFill>
                            <a:schemeClr val="dk1"/>
                          </a:solidFill>
                          <a:latin typeface="Cambria" panose="02040503050406030204" pitchFamily="18" charset="0"/>
                          <a:ea typeface="+mn-ea"/>
                          <a:cs typeface="Times New Roman" pitchFamily="18" charset="0"/>
                        </a:rPr>
                        <a:t>одељењу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468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latin typeface="Cambria" panose="02040503050406030204" pitchFamily="18" charset="0"/>
                          <a:ea typeface="Calibri"/>
                          <a:cs typeface="Times New Roman" pitchFamily="18" charset="0"/>
                        </a:rPr>
                        <a:t>Увод</a:t>
                      </a:r>
                      <a:r>
                        <a:rPr lang="sr-Cyrl-RS" sz="1600" baseline="0" dirty="0">
                          <a:latin typeface="Cambria" panose="02040503050406030204" pitchFamily="18" charset="0"/>
                          <a:ea typeface="Calibri"/>
                          <a:cs typeface="Times New Roman" pitchFamily="18" charset="0"/>
                        </a:rPr>
                        <a:t> у маркетинг у образовању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sr-Cyrl-RS" sz="1600" dirty="0">
                          <a:latin typeface="Cambria" panose="02040503050406030204" pitchFamily="18" charset="0"/>
                          <a:ea typeface="Calibri"/>
                          <a:cs typeface="Times New Roman" pitchFamily="18" charset="0"/>
                        </a:rPr>
                        <a:t>- Планирање у функцији</a:t>
                      </a:r>
                      <a:r>
                        <a:rPr lang="sr-Cyrl-RS" sz="1600" baseline="0" dirty="0">
                          <a:latin typeface="Cambria" panose="02040503050406030204" pitchFamily="18" charset="0"/>
                          <a:ea typeface="Calibri"/>
                          <a:cs typeface="Times New Roman" pitchFamily="18" charset="0"/>
                        </a:rPr>
                        <a:t> маркетинга</a:t>
                      </a:r>
                    </a:p>
                    <a:p>
                      <a:pPr marL="342900" marR="0" lvl="0" indent="-34290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Calibri"/>
                        <a:buChar char="-"/>
                      </a:pPr>
                      <a:r>
                        <a:rPr lang="sr-Cyrl-RS" sz="1600" baseline="0" dirty="0">
                          <a:latin typeface="Cambria" panose="02040503050406030204" pitchFamily="18" charset="0"/>
                          <a:ea typeface="Calibri"/>
                          <a:cs typeface="Times New Roman" pitchFamily="18" charset="0"/>
                        </a:rPr>
                        <a:t>Инструменти маркетинг микса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7833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Одбрана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семинарских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радова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студената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Cambria" panose="02040503050406030204" pitchFamily="18" charset="0"/>
                        </a:rPr>
                        <a:t> -     </a:t>
                      </a:r>
                      <a:r>
                        <a:rPr lang="sr-Cyrl-R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Одбране</a:t>
                      </a:r>
                      <a:r>
                        <a:rPr lang="sr-Cyrl-RS" sz="1600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семинарских радова студената </a:t>
                      </a:r>
                      <a:endParaRPr lang="sr-Cyrl-RS" sz="1600" dirty="0">
                        <a:latin typeface="Cambria" panose="02040503050406030204" pitchFamily="18" charset="0"/>
                      </a:endParaRPr>
                    </a:p>
                    <a:p>
                      <a:r>
                        <a:rPr lang="sr-Cyrl-R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-       Д</a:t>
                      </a:r>
                      <a:r>
                        <a:rPr lang="sr-Cyrl-RS" sz="1600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искусије  на тему семинарских радова</a:t>
                      </a:r>
                      <a:endParaRPr lang="en-U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7833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Одбрана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семинарских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радова</a:t>
                      </a:r>
                      <a:r>
                        <a:rPr lang="en-U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 err="1">
                          <a:latin typeface="Cambria" panose="02040503050406030204" pitchFamily="18" charset="0"/>
                          <a:cs typeface="Times New Roman" pitchFamily="18" charset="0"/>
                        </a:rPr>
                        <a:t>студената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-        Одбране</a:t>
                      </a:r>
                      <a:r>
                        <a:rPr lang="sr-Cyrl-RS" sz="1600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семинарских радова студената </a:t>
                      </a:r>
                      <a:endParaRPr lang="sr-Cyrl-RS" sz="1600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  <a:p>
                      <a:r>
                        <a:rPr lang="sr-Cyrl-RS" sz="160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-        Д</a:t>
                      </a:r>
                      <a:r>
                        <a:rPr lang="sr-Cyrl-RS" sz="1600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искусије  на тему семинарских радова</a:t>
                      </a:r>
                      <a:endParaRPr lang="en-US" sz="16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331">
                <a:tc>
                  <a:txBody>
                    <a:bodyPr/>
                    <a:lstStyle/>
                    <a:p>
                      <a:r>
                        <a:rPr lang="sr-Cyrl-RS" sz="1600" dirty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600" dirty="0">
                          <a:latin typeface="Cambria" panose="02040503050406030204" pitchFamily="18" charset="0"/>
                          <a:ea typeface="Calibri"/>
                          <a:cs typeface="Times New Roman" pitchFamily="18" charset="0"/>
                        </a:rPr>
                        <a:t>Припрема за испит</a:t>
                      </a:r>
                      <a:endParaRPr lang="en-US" sz="1600" dirty="0">
                        <a:latin typeface="Cambria" panose="02040503050406030204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ambria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dirty="0">
                <a:latin typeface="Cambria" panose="02040503050406030204" pitchFamily="18" charset="0"/>
                <a:cs typeface="Times New Roman" pitchFamily="18" charset="0"/>
              </a:rPr>
              <a:t>ЛИТЕРАТУРА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486400"/>
          </a:xfrm>
        </p:spPr>
        <p:txBody>
          <a:bodyPr>
            <a:normAutofit fontScale="25000" lnSpcReduction="20000"/>
          </a:bodyPr>
          <a:lstStyle/>
          <a:p>
            <a:endParaRPr lang="sr-Latn-RS" sz="20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sr-Cyrl-RS" sz="8000" u="sng" dirty="0">
                <a:latin typeface="Cambria" panose="02040503050406030204" pitchFamily="18" charset="0"/>
                <a:cs typeface="Times New Roman" pitchFamily="18" charset="0"/>
              </a:rPr>
              <a:t>Основна</a:t>
            </a:r>
            <a:r>
              <a:rPr lang="sr-Cyrl-RS" sz="8000" dirty="0">
                <a:latin typeface="Cambria" panose="02040503050406030204" pitchFamily="18" charset="0"/>
                <a:cs typeface="Times New Roman" pitchFamily="18" charset="0"/>
              </a:rPr>
              <a:t>:</a:t>
            </a:r>
            <a:endParaRPr lang="sr-Latn-RS" sz="8000" dirty="0"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sr-Latn-CS" sz="8000" dirty="0">
                <a:latin typeface="Cambria" panose="02040503050406030204" pitchFamily="18" charset="0"/>
                <a:cs typeface="Times New Roman" pitchFamily="18" charset="0"/>
              </a:rPr>
              <a:t>Branković, N., Rodić Lukić, V. (2019). </a:t>
            </a:r>
            <a:r>
              <a:rPr lang="sr-Latn-CS" sz="8000" i="1" dirty="0">
                <a:latin typeface="Cambria" panose="02040503050406030204" pitchFamily="18" charset="0"/>
                <a:cs typeface="Times New Roman" pitchFamily="18" charset="0"/>
              </a:rPr>
              <a:t>Osnove menadžmenta i marketinga u obrazovanju,</a:t>
            </a:r>
            <a:r>
              <a:rPr lang="sr-Latn-CS" sz="8000" dirty="0">
                <a:latin typeface="Cambria" panose="02040503050406030204" pitchFamily="18" charset="0"/>
                <a:cs typeface="Times New Roman" pitchFamily="18" charset="0"/>
              </a:rPr>
              <a:t> Pedagoški fakultet u Somboru. (</a:t>
            </a:r>
            <a:r>
              <a:rPr lang="sr-Cyrl-RS" sz="8000" dirty="0">
                <a:latin typeface="Cambria" panose="02040503050406030204" pitchFamily="18" charset="0"/>
                <a:cs typeface="Times New Roman" pitchFamily="18" charset="0"/>
              </a:rPr>
              <a:t>уџбеник)</a:t>
            </a:r>
            <a:endParaRPr lang="sr-Latn-CS" sz="8000" dirty="0"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sr-Latn-CS" sz="8000" dirty="0">
                <a:latin typeface="Cambria" panose="02040503050406030204" pitchFamily="18" charset="0"/>
                <a:cs typeface="Times New Roman" pitchFamily="18" charset="0"/>
              </a:rPr>
              <a:t>Branković, N., Rodić Lukić, V. (2018</a:t>
            </a:r>
            <a:r>
              <a:rPr lang="sr-Latn-CS" sz="8000" i="1" dirty="0">
                <a:latin typeface="Cambria" panose="02040503050406030204" pitchFamily="18" charset="0"/>
                <a:cs typeface="Times New Roman" pitchFamily="18" charset="0"/>
              </a:rPr>
              <a:t>). Upravljanje i rukovođenje u obrazovanju,</a:t>
            </a:r>
            <a:r>
              <a:rPr lang="sr-Latn-CS" sz="8000" dirty="0">
                <a:latin typeface="Cambria" panose="02040503050406030204" pitchFamily="18" charset="0"/>
                <a:cs typeface="Times New Roman" pitchFamily="18" charset="0"/>
              </a:rPr>
              <a:t> Pedagoški fakultet u Somboru. (</a:t>
            </a:r>
            <a:r>
              <a:rPr lang="sr-Cyrl-RS" sz="8000" dirty="0">
                <a:latin typeface="Cambria" panose="02040503050406030204" pitchFamily="18" charset="0"/>
                <a:cs typeface="Times New Roman" pitchFamily="18" charset="0"/>
              </a:rPr>
              <a:t>приручник)</a:t>
            </a:r>
            <a:endParaRPr lang="sr-Latn-CS" sz="8000" dirty="0">
              <a:latin typeface="Cambria" panose="02040503050406030204" pitchFamily="18" charset="0"/>
              <a:cs typeface="Times New Roman" pitchFamily="18" charset="0"/>
            </a:endParaRPr>
          </a:p>
          <a:p>
            <a:endParaRPr lang="sr-Latn-CS" sz="8000" dirty="0"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CS" sz="8000" dirty="0">
                <a:latin typeface="Cambria" panose="02040503050406030204" pitchFamily="18" charset="0"/>
                <a:cs typeface="Times New Roman" pitchFamily="18" charset="0"/>
              </a:rPr>
              <a:t>	</a:t>
            </a:r>
            <a:r>
              <a:rPr lang="sr-Cyrl-RS" sz="8000" u="sng" dirty="0">
                <a:latin typeface="Cambria" panose="02040503050406030204" pitchFamily="18" charset="0"/>
                <a:cs typeface="Times New Roman" pitchFamily="18" charset="0"/>
              </a:rPr>
              <a:t>Додатна:</a:t>
            </a:r>
            <a:endParaRPr lang="sr-Latn-RS" sz="8000" u="sng" dirty="0">
              <a:latin typeface="Cambria" panose="02040503050406030204" pitchFamily="18" charset="0"/>
              <a:cs typeface="Times New Roman" pitchFamily="18" charset="0"/>
            </a:endParaRPr>
          </a:p>
          <a:p>
            <a:pPr marL="82296" indent="0"/>
            <a:r>
              <a:rPr lang="sr-Latn-RS" sz="7200" dirty="0">
                <a:latin typeface="Cambria" panose="02040503050406030204" pitchFamily="18" charset="0"/>
                <a:cs typeface="Times New Roman" pitchFamily="18" charset="0"/>
              </a:rPr>
              <a:t> Staničić S. (2011). </a:t>
            </a:r>
            <a:r>
              <a:rPr lang="sr-Latn-RS" sz="7200" i="1" dirty="0">
                <a:latin typeface="Cambria" panose="02040503050406030204" pitchFamily="18" charset="0"/>
                <a:cs typeface="Times New Roman" pitchFamily="18" charset="0"/>
              </a:rPr>
              <a:t>Menadžment u obrazovanju</a:t>
            </a:r>
            <a:r>
              <a:rPr lang="sr-Latn-RS" sz="7200" dirty="0">
                <a:latin typeface="Cambria" panose="02040503050406030204" pitchFamily="18" charset="0"/>
                <a:cs typeface="Times New Roman" pitchFamily="18" charset="0"/>
              </a:rPr>
              <a:t>, Centar za  marketing u obrazovanju, Gornji Milanovac.</a:t>
            </a:r>
          </a:p>
          <a:p>
            <a:r>
              <a:rPr lang="sr-Cyrl-RS" sz="7200" dirty="0">
                <a:latin typeface="Cambria" panose="02040503050406030204" pitchFamily="18" charset="0"/>
                <a:cs typeface="Times New Roman" pitchFamily="18" charset="0"/>
              </a:rPr>
              <a:t>Арсенијевић, Ј. (2010):</a:t>
            </a:r>
            <a:r>
              <a:rPr lang="sr-Latn-RS" sz="7200" dirty="0">
                <a:latin typeface="Cambria" panose="02040503050406030204" pitchFamily="18" charset="0"/>
                <a:cs typeface="Times New Roman" pitchFamily="18" charset="0"/>
              </a:rPr>
              <a:t> 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Менаџмент</a:t>
            </a:r>
            <a:r>
              <a:rPr lang="sr-Latn-CS" sz="7200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образовања</a:t>
            </a:r>
            <a:r>
              <a:rPr lang="sr-Latn-CS" sz="7200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за</a:t>
            </a:r>
            <a:r>
              <a:rPr lang="sr-Latn-CS" sz="7200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друштво</a:t>
            </a:r>
            <a:r>
              <a:rPr lang="sr-Latn-CS" sz="7200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које</a:t>
            </a:r>
            <a:r>
              <a:rPr lang="sr-Latn-CS" sz="7200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учи</a:t>
            </a:r>
            <a:r>
              <a:rPr lang="sr-Latn-RS" sz="7200" i="1" dirty="0">
                <a:latin typeface="Cambria" panose="02040503050406030204" pitchFamily="18" charset="0"/>
                <a:cs typeface="Times New Roman" pitchFamily="18" charset="0"/>
              </a:rPr>
              <a:t>,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 </a:t>
            </a:r>
            <a:r>
              <a:rPr lang="sr-Cyrl-RS" sz="7200" dirty="0">
                <a:latin typeface="Cambria" panose="02040503050406030204" pitchFamily="18" charset="0"/>
                <a:cs typeface="Times New Roman" pitchFamily="18" charset="0"/>
              </a:rPr>
              <a:t>Висока школа струковних студија за образовање васпитача, Кикинда. </a:t>
            </a:r>
          </a:p>
          <a:p>
            <a:r>
              <a:rPr lang="sr-Cyrl-RS" sz="7200" dirty="0">
                <a:latin typeface="Cambria" panose="02040503050406030204" pitchFamily="18" charset="0"/>
                <a:cs typeface="Times New Roman" pitchFamily="18" charset="0"/>
              </a:rPr>
              <a:t>Гласер, В. (2005): </a:t>
            </a:r>
            <a:r>
              <a:rPr lang="sr-Cyrl-RS" sz="7200" i="1" dirty="0">
                <a:latin typeface="Cambria" panose="02040503050406030204" pitchFamily="18" charset="0"/>
                <a:cs typeface="Times New Roman" pitchFamily="18" charset="0"/>
              </a:rPr>
              <a:t>Квалитетна школа</a:t>
            </a:r>
            <a:r>
              <a:rPr lang="sr-Cyrl-RS" sz="7200" dirty="0">
                <a:latin typeface="Cambria" panose="02040503050406030204" pitchFamily="18" charset="0"/>
                <a:cs typeface="Times New Roman" pitchFamily="18" charset="0"/>
              </a:rPr>
              <a:t>, Загреб, Едука.</a:t>
            </a:r>
          </a:p>
          <a:p>
            <a:r>
              <a:rPr lang="sr-Cyrl-RS" sz="7200" dirty="0">
                <a:latin typeface="Cambria" panose="02040503050406030204" pitchFamily="18" charset="0"/>
                <a:cs typeface="Times New Roman" pitchFamily="18" charset="0"/>
              </a:rPr>
              <a:t>Материјали са предавања</a:t>
            </a:r>
          </a:p>
          <a:p>
            <a:endParaRPr lang="en-US" sz="8000" dirty="0"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6400" dirty="0">
                <a:latin typeface="Cambria" panose="02040503050406030204" pitchFamily="18" charset="0"/>
                <a:cs typeface="Times New Roman" pitchFamily="18" charset="0"/>
              </a:rPr>
              <a:t>Материјали са сајтова:</a:t>
            </a:r>
          </a:p>
          <a:p>
            <a:r>
              <a:rPr lang="sr-Latn-RS" sz="6400" dirty="0">
                <a:latin typeface="Cambria" panose="02040503050406030204" pitchFamily="18" charset="0"/>
                <a:cs typeface="Times New Roman" pitchFamily="18" charset="0"/>
                <a:hlinkClick r:id="rId2"/>
              </a:rPr>
              <a:t>http://www.mpn.gov.rs/</a:t>
            </a:r>
            <a:endParaRPr lang="sr-Latn-RS" sz="6400" dirty="0"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sr-Latn-RS" sz="6400" dirty="0">
                <a:latin typeface="Cambria" panose="02040503050406030204" pitchFamily="18" charset="0"/>
                <a:cs typeface="Times New Roman" pitchFamily="18" charset="0"/>
                <a:hlinkClick r:id="rId3"/>
              </a:rPr>
              <a:t>http://www.zuov.gov.rs/</a:t>
            </a:r>
            <a:endParaRPr lang="sr-Latn-RS" sz="6400" dirty="0">
              <a:latin typeface="Cambria" panose="02040503050406030204" pitchFamily="18" charset="0"/>
              <a:cs typeface="Times New Roman" pitchFamily="18" charset="0"/>
            </a:endParaRPr>
          </a:p>
          <a:p>
            <a:r>
              <a:rPr lang="sr-Latn-RS" sz="6400" dirty="0">
                <a:latin typeface="Cambria" panose="02040503050406030204" pitchFamily="18" charset="0"/>
                <a:cs typeface="Times New Roman" pitchFamily="18" charset="0"/>
                <a:hlinkClick r:id="rId4"/>
              </a:rPr>
              <a:t>http://www.obrazovanje.vojvodina.gov.rs/</a:t>
            </a:r>
            <a:endParaRPr lang="sr-Latn-RS" sz="6400" dirty="0">
              <a:latin typeface="Cambria" panose="02040503050406030204" pitchFamily="18" charset="0"/>
              <a:cs typeface="Times New Roman" pitchFamily="18" charset="0"/>
            </a:endParaRPr>
          </a:p>
          <a:p>
            <a:endParaRPr lang="en-US" sz="6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Cambria" panose="02040503050406030204" pitchFamily="18" charset="0"/>
                <a:cs typeface="Times New Roman" pitchFamily="18" charset="0"/>
              </a:rPr>
              <a:t>ЕВАЛУАЦИЈА РАДА СТУДЕНАТА</a:t>
            </a:r>
            <a:endParaRPr lang="en-US" sz="2800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95400"/>
            <a:ext cx="7498080" cy="5105400"/>
          </a:xfrm>
        </p:spPr>
        <p:txBody>
          <a:bodyPr>
            <a:normAutofit/>
          </a:bodyPr>
          <a:lstStyle/>
          <a:p>
            <a:r>
              <a:rPr lang="sr-Cyrl-RS" sz="1800" b="1" dirty="0">
                <a:latin typeface="Cambria" panose="02040503050406030204" pitchFamily="18" charset="0"/>
                <a:cs typeface="Times New Roman" pitchFamily="18" charset="0"/>
              </a:rPr>
              <a:t>ПРЕДАВАЊА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   </a:t>
            </a:r>
            <a:r>
              <a:rPr lang="sr-Latn-RS" sz="1800" dirty="0">
                <a:latin typeface="Cambria" panose="02040503050406030204" pitchFamily="18" charset="0"/>
                <a:cs typeface="Times New Roman" pitchFamily="18" charset="0"/>
              </a:rPr>
              <a:t>	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	5 б 		</a:t>
            </a:r>
          </a:p>
          <a:p>
            <a:r>
              <a:rPr lang="sr-Cyrl-RS" sz="1800" b="1" dirty="0">
                <a:latin typeface="Cambria" panose="02040503050406030204" pitchFamily="18" charset="0"/>
                <a:cs typeface="Times New Roman" pitchFamily="18" charset="0"/>
              </a:rPr>
              <a:t>ВЕЖБЕ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		</a:t>
            </a:r>
            <a:r>
              <a:rPr lang="en-US" sz="1800" dirty="0">
                <a:latin typeface="Cambria" panose="02040503050406030204" pitchFamily="18" charset="0"/>
                <a:cs typeface="Times New Roman" pitchFamily="18" charset="0"/>
              </a:rPr>
              <a:t>	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10б		</a:t>
            </a:r>
          </a:p>
          <a:p>
            <a:r>
              <a:rPr lang="sr-Cyrl-RS" sz="1800" b="1" dirty="0">
                <a:latin typeface="Cambria" panose="02040503050406030204" pitchFamily="18" charset="0"/>
                <a:cs typeface="Times New Roman" pitchFamily="18" charset="0"/>
              </a:rPr>
              <a:t>СЕМИНАРСКИ РАД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	</a:t>
            </a:r>
            <a:r>
              <a:rPr lang="en-US" sz="1800">
                <a:latin typeface="Cambria" panose="02040503050406030204" pitchFamily="18" charset="0"/>
                <a:cs typeface="Times New Roman" pitchFamily="18" charset="0"/>
              </a:rPr>
              <a:t>	</a:t>
            </a:r>
            <a:r>
              <a:rPr lang="sr-Cyrl-RS" sz="1800">
                <a:latin typeface="Cambria" panose="02040503050406030204" pitchFamily="18" charset="0"/>
                <a:cs typeface="Times New Roman" pitchFamily="18" charset="0"/>
              </a:rPr>
              <a:t>15б 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		</a:t>
            </a:r>
          </a:p>
          <a:p>
            <a:r>
              <a:rPr lang="sr-Cyrl-RS" sz="1800" b="1" dirty="0">
                <a:latin typeface="Cambria" panose="02040503050406030204" pitchFamily="18" charset="0"/>
                <a:cs typeface="Times New Roman" pitchFamily="18" charset="0"/>
              </a:rPr>
              <a:t>КОЛОКВИЈУМ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	</a:t>
            </a:r>
            <a:r>
              <a:rPr lang="sr-Latn-RS" sz="1800" dirty="0">
                <a:latin typeface="Cambria" panose="02040503050406030204" pitchFamily="18" charset="0"/>
                <a:cs typeface="Times New Roman" pitchFamily="18" charset="0"/>
              </a:rPr>
              <a:t>	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20б		</a:t>
            </a:r>
          </a:p>
          <a:p>
            <a:pPr>
              <a:buNone/>
            </a:pP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_________________________________________________________________</a:t>
            </a:r>
          </a:p>
          <a:p>
            <a:pPr>
              <a:buNone/>
            </a:pP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ПРЕДИСПИТНЕ </a:t>
            </a:r>
          </a:p>
          <a:p>
            <a:pPr>
              <a:buNone/>
            </a:pP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ОБАВЕЗЕ		50б		</a:t>
            </a:r>
          </a:p>
          <a:p>
            <a:r>
              <a:rPr lang="sr-Cyrl-RS" sz="1800" b="1" dirty="0">
                <a:latin typeface="Cambria" panose="02040503050406030204" pitchFamily="18" charset="0"/>
                <a:cs typeface="Times New Roman" pitchFamily="18" charset="0"/>
              </a:rPr>
              <a:t>ПИСМЕНИ ИСПИТ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	25б</a:t>
            </a:r>
          </a:p>
          <a:p>
            <a:r>
              <a:rPr lang="sr-Cyrl-RS" sz="1800" b="1" dirty="0">
                <a:latin typeface="Cambria" panose="02040503050406030204" pitchFamily="18" charset="0"/>
                <a:cs typeface="Times New Roman" pitchFamily="18" charset="0"/>
              </a:rPr>
              <a:t>УСМЕНИ ИСПИТ</a:t>
            </a: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	25б</a:t>
            </a:r>
          </a:p>
          <a:p>
            <a:pPr>
              <a:buNone/>
            </a:pP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__________________________________________________________________</a:t>
            </a:r>
          </a:p>
          <a:p>
            <a:pPr>
              <a:buNone/>
            </a:pPr>
            <a:endParaRPr lang="sr-Cyrl-RS" sz="1800" dirty="0">
              <a:latin typeface="Cambria" panose="02040503050406030204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1800" dirty="0">
                <a:latin typeface="Cambria" panose="02040503050406030204" pitchFamily="18" charset="0"/>
                <a:cs typeface="Times New Roman" pitchFamily="18" charset="0"/>
              </a:rPr>
              <a:t>Усмени испит није обавезан.</a:t>
            </a:r>
            <a:endParaRPr lang="en-US" sz="1800" dirty="0">
              <a:latin typeface="Cambria" panose="02040503050406030204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2400" dirty="0">
                <a:latin typeface="Cambria" panose="02040503050406030204" pitchFamily="18" charset="0"/>
                <a:cs typeface="Times New Roman" pitchFamily="18" charset="0"/>
              </a:rPr>
              <a:t>СКАЛА ВРЕДНОВАЊА ПОСТИГНУЋА СТУДЕНТА НА ИСПИТУ</a:t>
            </a:r>
            <a:endParaRPr lang="en-US" sz="2400" dirty="0">
              <a:latin typeface="Cambria" panose="02040503050406030204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347924"/>
              </p:ext>
            </p:extLst>
          </p:nvPr>
        </p:nvGraphicFramePr>
        <p:xfrm>
          <a:off x="1371600" y="1828800"/>
          <a:ext cx="7499350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4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ОЦЕНА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БОДОВИ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шест</a:t>
                      </a:r>
                      <a:r>
                        <a:rPr lang="sr-Cyrl-RS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(6)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- 6</a:t>
                      </a:r>
                      <a:r>
                        <a:rPr lang="sr-Latn-RS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седам (7)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– 7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осам (8)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– 8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девет (9)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– 9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десет</a:t>
                      </a:r>
                      <a:r>
                        <a:rPr lang="sr-Cyrl-RS" baseline="0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(10)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sr-Latn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>
                          <a:latin typeface="Cambria" panose="02040503050406030204" pitchFamily="18" charset="0"/>
                          <a:cs typeface="Times New Roman" pitchFamily="18" charset="0"/>
                        </a:rPr>
                        <a:t> - 100</a:t>
                      </a:r>
                      <a:endParaRPr lang="en-US" dirty="0">
                        <a:latin typeface="Cambria" panose="02040503050406030204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431</TotalTime>
  <Words>444</Words>
  <Application>Microsoft Office PowerPoint</Application>
  <PresentationFormat>On-screen Show (4:3)</PresentationFormat>
  <Paragraphs>117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Calibri</vt:lpstr>
      <vt:lpstr>Cambria</vt:lpstr>
      <vt:lpstr>Corbel</vt:lpstr>
      <vt:lpstr>Gill Sans MT</vt:lpstr>
      <vt:lpstr>Times New Roman</vt:lpstr>
      <vt:lpstr>Verdana</vt:lpstr>
      <vt:lpstr>Wingdings 2</vt:lpstr>
      <vt:lpstr>Solstice</vt:lpstr>
      <vt:lpstr>МЕНАЏМЕНТ У ОБРАЗОВАЊУ </vt:lpstr>
      <vt:lpstr>Циљ предмета</vt:lpstr>
      <vt:lpstr>Исход предмета</vt:lpstr>
      <vt:lpstr>ТЕМЕ ЗА ПРЕДАВАЊА</vt:lpstr>
      <vt:lpstr>ТЕМЕ ЗА ПРЕДАВАЊА</vt:lpstr>
      <vt:lpstr>ЛИТЕРАТУРА </vt:lpstr>
      <vt:lpstr>ЕВАЛУАЦИЈА РАДА СТУДЕНАТА</vt:lpstr>
      <vt:lpstr>СКАЛА ВРЕДНОВАЊА ПОСТИГНУЋА СТУДЕНТА НА ИСПИТУ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ОРГАНИЗАЦИЈА СИСТЕМА ОБРАЗОВАЊА</dc:title>
  <dc:creator>Mobilni3</dc:creator>
  <cp:lastModifiedBy>Nataša Branković</cp:lastModifiedBy>
  <cp:revision>29</cp:revision>
  <dcterms:created xsi:type="dcterms:W3CDTF">2011-03-14T13:48:40Z</dcterms:created>
  <dcterms:modified xsi:type="dcterms:W3CDTF">2021-10-18T05:36:54Z</dcterms:modified>
</cp:coreProperties>
</file>