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D539BC-64F9-4903-934D-84D892530FE8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AF62FE-7B7A-4243-A181-9B0C540F7B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GV: načela pristupa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Vrste radionica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Oblik rada koji je poslednje decenije postao posebno popularan u svetu.</a:t>
            </a:r>
          </a:p>
          <a:p>
            <a:r>
              <a:rPr lang="sr-Latn-CS" dirty="0" smtClean="0"/>
              <a:t>Radionicama nije cilj stvaranje nekog konkretnog proizvoda.</a:t>
            </a:r>
          </a:p>
          <a:p>
            <a:r>
              <a:rPr lang="sr-Latn-CS" dirty="0" smtClean="0"/>
              <a:t>Za razliku od fabričkih radionica, ili zanatskih, gde je proces osmišljen u službi produkta, u psihološkim radionicama produkti koji nastaju (crteži, plakati, sve što je napisano) u službi su procesa i ne moraju (a mogu) imati poseban značaj.</a:t>
            </a:r>
          </a:p>
          <a:p>
            <a:r>
              <a:rPr lang="sr-Latn-CS" dirty="0" smtClean="0"/>
              <a:t>Suštinska dobit za učesnike u radionici nalazi se u samom procesu i načinu rada.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Vrste radionica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Glavni sporedni cilj svake radionice je da se razvija grupna kohezivnost, pozitivna klima u grupi i međusobno uvažavanje, da se stvori osećanje prijatnosti i pripadanja, da se podstiče uključenost i bolja prihvaćenost jedinke, ali i njena socijalna odgovornost.</a:t>
            </a:r>
          </a:p>
          <a:p>
            <a:r>
              <a:rPr lang="sr-Latn-CS" dirty="0" smtClean="0"/>
              <a:t>Prema svom cilju radionice se mogu svrstati u dve velike grupe: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Kreativne radionice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Edukativne radionice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Kreativne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Osnovni cilj je podsticanje i razvijanje divergentnog izražavanja u najširem smislu te reči.</a:t>
            </a:r>
          </a:p>
          <a:p>
            <a:r>
              <a:rPr lang="sr-Latn-CS" dirty="0" smtClean="0"/>
              <a:t>Dramske radionice, likovne, pesničke, video radionice...</a:t>
            </a:r>
          </a:p>
          <a:p>
            <a:r>
              <a:rPr lang="sr-Latn-CS" dirty="0" smtClean="0"/>
              <a:t>Razlika: konvergentno- divergentno mišljenje.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Edukativne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Osnovni njihov cilj je saznanje u najširem smislu.</a:t>
            </a:r>
          </a:p>
          <a:p>
            <a:r>
              <a:rPr lang="sr-Latn-CS" dirty="0" smtClean="0"/>
              <a:t>Tri grupe edukativnih radionica: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Kognitivne radionice, ili edukativne radionice u užem smislu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Preventivne radionice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Namenjene konstruktivnom rešavanju sukoba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Kognitivne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Njihov cilj je sticanje konkretnih znanja i veština, ali i usmeravanje i podsticanje nekih bazičnih kognitivnih procesa: rasuđivanje, sticanje strategija učenja i pamćenja, artikulacija sopstvenog mišljenja, argumentovanje vlastitog stava, dcentracija, planiranje...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Preventivne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Njihov cilj je primerna prevencija na različitim uzrastima.</a:t>
            </a:r>
          </a:p>
          <a:p>
            <a:r>
              <a:rPr lang="sr-Latn-CS" dirty="0" smtClean="0"/>
              <a:t>Usmerene su na razvoj ličnosti, identiteta, izražavanje emocija...</a:t>
            </a:r>
          </a:p>
          <a:p>
            <a:r>
              <a:rPr lang="sr-Latn-CS" dirty="0" smtClean="0"/>
              <a:t>Edukativne su zbog toga jer im je cilj sticanje nekih znanja i uvida.</a:t>
            </a:r>
          </a:p>
          <a:p>
            <a:r>
              <a:rPr lang="sr-Latn-CS" dirty="0" smtClean="0"/>
              <a:t>Znanja o sebi, o drugima, odnosima sa drugima.</a:t>
            </a:r>
          </a:p>
          <a:p>
            <a:r>
              <a:rPr lang="sr-Latn-CS" dirty="0" smtClean="0"/>
              <a:t>Radionice u GV u velikom broju pripadaju ovom tipu.</a:t>
            </a:r>
          </a:p>
          <a:p>
            <a:r>
              <a:rPr lang="sr-Latn-CS" dirty="0" smtClean="0"/>
              <a:t>Razlika između preventivnih radionica i psihoterapjskih grupa: želja da se nauči nešto novo naspram želje da se prevaziđe neki životni problem.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Rešavanje konflikta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/>
              <a:t>Cilj je sticanje socijalnih veština neophodnih za konstruktivno rešavanje konflikata.</a:t>
            </a:r>
          </a:p>
          <a:p>
            <a:r>
              <a:rPr lang="sr-Latn-CS" dirty="0" smtClean="0"/>
              <a:t>Ima ih u predmetu GV.</a:t>
            </a:r>
          </a:p>
          <a:p>
            <a:r>
              <a:rPr lang="sr-Latn-CS" dirty="0" smtClean="0"/>
              <a:t>Naslednik T- grupa, čiji je cilj učenje socijalnih veština upravljanja grupom.</a:t>
            </a:r>
          </a:p>
          <a:p>
            <a:r>
              <a:rPr lang="sr-Latn-CS" dirty="0" smtClean="0"/>
              <a:t>Oblik grupnog rada osmišljen kao deo obuke menadžera, popularan 60- tih godina.</a:t>
            </a:r>
          </a:p>
          <a:p>
            <a:r>
              <a:rPr lang="sr-Latn-CS" dirty="0" smtClean="0"/>
              <a:t>Ove radionice su prevazišle T- grupe svojim ciljem i metodom.</a:t>
            </a:r>
          </a:p>
          <a:p>
            <a:r>
              <a:rPr lang="sr-Latn-CS" dirty="0" smtClean="0"/>
              <a:t>Podstiču razumeanje vlastitih potreba, samosvest i samoafirmaciju, cilj je da osveste neke opšte komunikacijske fenomene i zakonitosti, kao i da utiču na razumevanje konfliktnih situacija i usvajanje strategija za njihovo rešavanje.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Scenario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Strukturisan scenario radionice kojim se preko konkretnih zahteva usmerava lični angažman učesnika radionice.</a:t>
            </a:r>
          </a:p>
          <a:p>
            <a:r>
              <a:rPr lang="sr-Latn-CS" dirty="0" smtClean="0"/>
              <a:t>Svaka radionica se zasniva na pažljivo osmišljenom, unapred pripremljenom svenariju.</a:t>
            </a:r>
          </a:p>
          <a:p>
            <a:r>
              <a:rPr lang="sr-Latn-CS" dirty="0" smtClean="0"/>
              <a:t>Scenario se sastoji od strukturisanih aktivnosti učesnika (često igara) koje voditelju uvodi u obliku konkretnog zahteva: hajde sada nacrtajte, razmislite pa kažite, setite se...</a:t>
            </a:r>
          </a:p>
          <a:p>
            <a:r>
              <a:rPr lang="sr-Latn-CS" dirty="0" smtClean="0"/>
              <a:t>Konkretni zahtevi su “kameni međaši” kroz dramaturgiju radionice a aktivnosti koje se oko njih smenjuju u radionici traže neprekidni lični angažman svih učesnika.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Faze radionice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CS" dirty="0" smtClean="0"/>
              <a:t>Nastajanje ličnog doživljaja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Uobličavanje doživljaja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Razmena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Elaboracija, obrada doživljaja i uvid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Nastajanje doživljaja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Lični doživljaj je isprovociran odgovarajućim sadržajem u scenariju.</a:t>
            </a:r>
          </a:p>
          <a:p>
            <a:r>
              <a:rPr lang="sr-Latn-CS" dirty="0" smtClean="0"/>
              <a:t>Ličan je i intenzivan jer je obojen emocijama. On je osnova, sirovi materijal i kroz dalji proces se razrađujue, obogaćuje i pertvara u saznanje ili uvid koji je zapravo cilj edukativne radionice.</a:t>
            </a:r>
          </a:p>
          <a:p>
            <a:r>
              <a:rPr lang="sr-Latn-CS" dirty="0" smtClean="0"/>
              <a:t>Kreativne radionice teže da obradom ovog ličnog doživljaja dođu do kreativne ekspresije.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Socijalna interakcija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/>
              <a:t>Teorijski je predmet GV utemeljen na </a:t>
            </a:r>
            <a:r>
              <a:rPr lang="sr-Latn-CS" dirty="0" smtClean="0">
                <a:solidFill>
                  <a:srgbClr val="FF0000"/>
                </a:solidFill>
              </a:rPr>
              <a:t>interakcionističkoj teoriji psihičkog razvoja</a:t>
            </a:r>
            <a:r>
              <a:rPr lang="sr-Latn-CS" dirty="0" smtClean="0"/>
              <a:t>, po kojoj je </a:t>
            </a:r>
            <a:r>
              <a:rPr lang="sr-Latn-CS" dirty="0" smtClean="0">
                <a:solidFill>
                  <a:srgbClr val="FF0000"/>
                </a:solidFill>
              </a:rPr>
              <a:t>socijalna interakcija </a:t>
            </a:r>
            <a:r>
              <a:rPr lang="sr-Latn-CS" dirty="0" smtClean="0"/>
              <a:t>osnovni konstruktivni činilac dečjeg razvoja.</a:t>
            </a:r>
          </a:p>
          <a:p>
            <a:pPr>
              <a:lnSpc>
                <a:spcPct val="80000"/>
              </a:lnSpc>
            </a:pPr>
            <a:r>
              <a:rPr lang="sr-Latn-CS" dirty="0" smtClean="0">
                <a:solidFill>
                  <a:srgbClr val="FF0000"/>
                </a:solidFill>
              </a:rPr>
              <a:t>Osnovne teze teorije</a:t>
            </a:r>
            <a:r>
              <a:rPr lang="sr-Latn-CS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Dečji doživljaj sveta i sebe u tom svetu je posredovan odraslim.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Odrasli organizuje sredinu i </a:t>
            </a:r>
            <a:r>
              <a:rPr lang="sr-Latn-CS" dirty="0" smtClean="0">
                <a:solidFill>
                  <a:srgbClr val="FF0000"/>
                </a:solidFill>
              </a:rPr>
              <a:t>razmenu</a:t>
            </a:r>
            <a:r>
              <a:rPr lang="sr-Latn-CS" dirty="0" smtClean="0"/>
              <a:t> na taj način da je dete može prihvatiti i razumeti.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U procesu razmene aktivno učestvuju i odrasli i deca.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2. Uobličavanje doživljaja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Doživljaj bi ostao neartikulisan a samim tim i nekomunikativan ukoliko se ne bi uobličio nekim simboličkim sredstvom.</a:t>
            </a:r>
          </a:p>
          <a:p>
            <a:r>
              <a:rPr lang="sr-Latn-CS" dirty="0" smtClean="0"/>
              <a:t>Reč, crtež, pokret.</a:t>
            </a:r>
          </a:p>
          <a:p>
            <a:r>
              <a:rPr lang="sr-Latn-CS" dirty="0" smtClean="0"/>
              <a:t>Mogu da prepoznam i izrazim doživlja.</a:t>
            </a:r>
          </a:p>
          <a:p>
            <a:r>
              <a:rPr lang="sr-Latn-CS" dirty="0" smtClean="0"/>
              <a:t>Deca više koriste crtež, odrasli reč.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3. razmena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radionici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obezbeđeni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komunikacija</a:t>
            </a:r>
            <a:r>
              <a:rPr lang="en-US" dirty="0" smtClean="0"/>
              <a:t> </a:t>
            </a:r>
            <a:r>
              <a:rPr lang="en-US" dirty="0" err="1" smtClean="0"/>
              <a:t>teče</a:t>
            </a:r>
            <a:r>
              <a:rPr lang="en-US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učesnicima</a:t>
            </a:r>
            <a:r>
              <a:rPr lang="en-US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voditelja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razmene</a:t>
            </a:r>
            <a:r>
              <a:rPr lang="en-US" dirty="0" smtClean="0"/>
              <a:t>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iznoseći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objašnjavajući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, </a:t>
            </a:r>
            <a:r>
              <a:rPr lang="en-US" dirty="0" err="1" smtClean="0"/>
              <a:t>postajemo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svesniji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on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tuđa</a:t>
            </a:r>
            <a:r>
              <a:rPr lang="en-US" dirty="0" smtClean="0"/>
              <a:t> </a:t>
            </a:r>
            <a:r>
              <a:rPr lang="en-US" dirty="0" err="1" smtClean="0"/>
              <a:t>iskustva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raznih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izlaženja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(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nezgodnim</a:t>
            </a:r>
            <a:r>
              <a:rPr lang="en-US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doživljajima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one </a:t>
            </a:r>
            <a:r>
              <a:rPr lang="en-US" dirty="0" err="1" smtClean="0"/>
              <a:t>izazivaju</a:t>
            </a:r>
            <a:r>
              <a:rPr lang="en-US" dirty="0" smtClean="0"/>
              <a:t>, </a:t>
            </a:r>
            <a:r>
              <a:rPr lang="en-US" dirty="0" err="1" smtClean="0"/>
              <a:t>obogaćuje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.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dograđuju</a:t>
            </a:r>
            <a:r>
              <a:rPr lang="en-US" dirty="0" smtClean="0"/>
              <a:t>, </a:t>
            </a:r>
            <a:r>
              <a:rPr lang="en-US" dirty="0" err="1" smtClean="0"/>
              <a:t>prerađuju</a:t>
            </a:r>
            <a:r>
              <a:rPr lang="en-US" dirty="0" smtClean="0"/>
              <a:t>, </a:t>
            </a:r>
            <a:r>
              <a:rPr lang="en-US" dirty="0" err="1" smtClean="0"/>
              <a:t>uopštavaju</a:t>
            </a:r>
            <a:r>
              <a:rPr lang="en-US" dirty="0" smtClean="0"/>
              <a:t> </a:t>
            </a:r>
            <a:r>
              <a:rPr lang="en-US" dirty="0" err="1" smtClean="0"/>
              <a:t>osvešćuju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celi</a:t>
            </a:r>
            <a:r>
              <a:rPr lang="en-US" dirty="0" smtClean="0"/>
              <a:t> </a:t>
            </a:r>
            <a:r>
              <a:rPr lang="en-US" dirty="0" err="1" smtClean="0"/>
              <a:t>raspon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elaboracija, obrada i uvid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Faza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pojedinačni</a:t>
            </a:r>
            <a:r>
              <a:rPr lang="en-US" dirty="0" smtClean="0"/>
              <a:t> </a:t>
            </a:r>
            <a:r>
              <a:rPr lang="en-US" dirty="0" err="1" smtClean="0"/>
              <a:t>doživljaj</a:t>
            </a:r>
            <a:r>
              <a:rPr lang="sr-Latn-C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razmenjen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obogaćen</a:t>
            </a:r>
            <a:r>
              <a:rPr lang="en-US" dirty="0" smtClean="0"/>
              <a:t> </a:t>
            </a:r>
            <a:r>
              <a:rPr lang="en-US" dirty="0" err="1" smtClean="0"/>
              <a:t>uopštava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pretvara</a:t>
            </a:r>
            <a:r>
              <a:rPr lang="en-US" dirty="0" smtClean="0"/>
              <a:t> u </a:t>
            </a:r>
            <a:r>
              <a:rPr lang="en-US" dirty="0" err="1" smtClean="0"/>
              <a:t>saznanje</a:t>
            </a:r>
            <a:r>
              <a:rPr lang="en-US" dirty="0" smtClean="0"/>
              <a:t>. </a:t>
            </a:r>
            <a:endParaRPr lang="sr-Latn-CS" dirty="0" smtClean="0"/>
          </a:p>
          <a:p>
            <a:r>
              <a:rPr lang="sr-Latn-CS" dirty="0" smtClean="0"/>
              <a:t>Postaje složeno i u raznim situacijama primenljivo saznanje.</a:t>
            </a:r>
          </a:p>
          <a:p>
            <a:r>
              <a:rPr lang="sr-Latn-CS" dirty="0" smtClean="0"/>
              <a:t>Ja razumem šta znači moj doživljaj, znam šta treba da radim kad se ovako osećam i zanm kako to da primenim u novim situacijama.</a:t>
            </a:r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Osnovne teze teorije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Asimetričan odnos: deca znaju manje od odraslog.</a:t>
            </a:r>
          </a:p>
          <a:p>
            <a:r>
              <a:rPr lang="sr-Latn-CS" dirty="0" smtClean="0"/>
              <a:t>Odrasli pomaže detetu da se suoči  sa pravim, dobro podešenim podsticajima koji ga vode ka višem razvojnom nivou i štiti ga od iskustava kojima nije doraslo.</a:t>
            </a:r>
          </a:p>
          <a:p>
            <a:r>
              <a:rPr lang="sr-Latn-CS" dirty="0" smtClean="0"/>
              <a:t>Odrasli ohrabruje svaki spontani pokušaj deteta da istražuje i stiče uvide o sebi i svetu, i nastoji da detetu to bude prijatno, pozitivno iskustvo.</a:t>
            </a:r>
          </a:p>
          <a:p>
            <a:r>
              <a:rPr lang="sr-Latn-CS" dirty="0" smtClean="0"/>
              <a:t>Put od spolja ka unutra, od razmene do stvaranja spoljašnjeg, privatnog, psihičkog sveta vodi kroz igru u kojoj dete na svoj, osoben način “slaže kockice” pokupljene u </a:t>
            </a:r>
            <a:r>
              <a:rPr lang="sr-Latn-CS" dirty="0" smtClean="0">
                <a:solidFill>
                  <a:srgbClr val="FF0000"/>
                </a:solidFill>
              </a:rPr>
              <a:t>razmeni</a:t>
            </a:r>
            <a:r>
              <a:rPr lang="sr-Latn-CS" dirty="0" smtClean="0"/>
              <a:t> sa drugima.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dirty="0" smtClean="0"/>
              <a:t>Metodsku okosnicu predmeta čine interaktivne radionice sa fokusom na simboličkom izražavanju i </a:t>
            </a:r>
            <a:r>
              <a:rPr lang="sr-Latn-CS" dirty="0" smtClean="0">
                <a:solidFill>
                  <a:srgbClr val="FF0000"/>
                </a:solidFill>
              </a:rPr>
              <a:t>razmeni </a:t>
            </a:r>
            <a:r>
              <a:rPr lang="sr-Latn-CS" dirty="0" smtClean="0"/>
              <a:t>u krug, jer daju mogućnost učenicima da postanu svesni svojih unutrašnjih doživljaja.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Bitna odredica je </a:t>
            </a:r>
            <a:r>
              <a:rPr lang="sr-Latn-CS" dirty="0" smtClean="0">
                <a:solidFill>
                  <a:srgbClr val="FF0000"/>
                </a:solidFill>
              </a:rPr>
              <a:t>iskustveno</a:t>
            </a:r>
            <a:r>
              <a:rPr lang="sr-Latn-CS" dirty="0" smtClean="0"/>
              <a:t> učenje: uobličavanje i poimanje ličnih, autentičnih doživljaja učenika kroz </a:t>
            </a:r>
            <a:r>
              <a:rPr lang="sr-Latn-CS" dirty="0" smtClean="0">
                <a:solidFill>
                  <a:srgbClr val="FF0000"/>
                </a:solidFill>
              </a:rPr>
              <a:t>razmenu</a:t>
            </a:r>
            <a:r>
              <a:rPr lang="sr-Latn-CS" dirty="0" smtClean="0"/>
              <a:t> u grupi, a ne prenošenje gotovih znanja, tuđih uvida.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rgbClr val="FF0000"/>
                </a:solidFill>
              </a:rPr>
              <a:t>Igrovni kontekst </a:t>
            </a:r>
            <a:r>
              <a:rPr lang="sr-Latn-CS" dirty="0" smtClean="0"/>
              <a:t>pomaže učenicima da se opuste i oslobode da probaju različite vidove izražavanja i simbolizacije.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dirty="0" smtClean="0"/>
              <a:t>Stvoriti prijatnu atmosferu, da se deca osećaju sigurna i opuštena.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Ne podizati glas, dogovoriti se sa decom na početku za znak “Molim mir”, “Obratite pažnju”.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Jasno artikulisati cilj aktivnosti i dogovor o pravilima kojih treba da se pridržavaju svi učesnici razmene.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U GV učenje se odvija kroz </a:t>
            </a:r>
            <a:r>
              <a:rPr lang="sr-Latn-CS" dirty="0" smtClean="0">
                <a:solidFill>
                  <a:srgbClr val="FF0000"/>
                </a:solidFill>
              </a:rPr>
              <a:t>razmenu</a:t>
            </a:r>
            <a:r>
              <a:rPr lang="sr-Latn-CS" dirty="0" smtClean="0"/>
              <a:t>, ključan činilac uspešnosti razmene je kvalitet </a:t>
            </a:r>
            <a:r>
              <a:rPr lang="sr-Latn-CS" dirty="0" smtClean="0">
                <a:solidFill>
                  <a:srgbClr val="FF0000"/>
                </a:solidFill>
              </a:rPr>
              <a:t>uzajamnog slušanja</a:t>
            </a:r>
            <a:r>
              <a:rPr lang="sr-Latn-C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Raspored sedenja je krug.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Objasniti deci pravila radionice.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/>
              <a:t>Treba poštovati otpor, ali registrovati kad je koje dete odbilo da učestvuje u razmeni.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Sled aktivnosti je tako koncipiran da podstiče i održava interesovanje i saznajnu motivaciju učenika. To se postiže dinamičnom smenom različitih vidova ekspresije (igranje uloga, crtanje, verbalni iskaz, igre pokreta...).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Redosled radionica i sled aktivnosti u radionicama nije proizvoljan.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Optimalan broj učesnika u radionici je od 10 do 15. Ako je grupa veća, dolazi do slabljenja pažnje i motivisanosti za </a:t>
            </a:r>
            <a:r>
              <a:rPr lang="sr-Latn-CS" dirty="0" smtClean="0">
                <a:solidFill>
                  <a:srgbClr val="FF0000"/>
                </a:solidFill>
              </a:rPr>
              <a:t>razmenu</a:t>
            </a:r>
            <a:r>
              <a:rPr lang="sr-Latn-C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Načela pristupa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/>
              <a:t>Nema gotovih rešenja, ispravnih odgovora koje treba upamtiti.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Naglasak je na procesu otkrivanja i saznavanja, a ne na ishodu.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Saznanje se odvija kroz igru.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Odrasli organizuje aktivnost tako, da deca ostete potrebu i želju da </a:t>
            </a:r>
            <a:r>
              <a:rPr lang="sr-Latn-CS" dirty="0" smtClean="0">
                <a:solidFill>
                  <a:srgbClr val="FF0000"/>
                </a:solidFill>
              </a:rPr>
              <a:t>razmenjuju</a:t>
            </a:r>
            <a:r>
              <a:rPr lang="sr-Latn-CS" dirty="0" smtClean="0"/>
              <a:t> sadržaje između sebe a ne samo sa odraslim.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Odrasli usmerava, ali ne pritiska.</a:t>
            </a:r>
          </a:p>
          <a:p>
            <a:pPr>
              <a:lnSpc>
                <a:spcPct val="80000"/>
              </a:lnSpc>
            </a:pPr>
            <a:r>
              <a:rPr lang="sr-Latn-CS" dirty="0" smtClean="0"/>
              <a:t>Neguje pozitivan pristup, komentariše i naglašava ono što je pozitivno i to konkretno.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Načela pristupa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dirty="0" smtClean="0"/>
              <a:t>Odrasli pokazuje osetljivost za dečja osećanja.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Poštuje izlive negativnih osećanja, daje im vremena da se ispolje.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Pokazuje da ceni ako dete savlada teškoće, uči ga da uživa u svojim postignućima, da izrazi i oseti ponos.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Svestan je da svojim ponašanjem u svakom trenutku modelira ponašanje dece.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Neguje toleranciju, razumevanje i saradnju.</a:t>
            </a:r>
          </a:p>
          <a:p>
            <a:pPr>
              <a:lnSpc>
                <a:spcPct val="90000"/>
              </a:lnSpc>
            </a:pPr>
            <a:r>
              <a:rPr lang="sr-Latn-CS" dirty="0" smtClean="0"/>
              <a:t>Podržava samosvojnost i ističe da je svako poseban i neponovljiv.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Radionica kao oblik rada u GV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1350</Words>
  <Application>Microsoft Office PowerPoint</Application>
  <PresentationFormat>On-screen Show (4:3)</PresentationFormat>
  <Paragraphs>109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GV: načela pristupa</vt:lpstr>
      <vt:lpstr>Socijalna interakcija</vt:lpstr>
      <vt:lpstr>Osnovne teze teorije</vt:lpstr>
      <vt:lpstr>Metodska uputstva</vt:lpstr>
      <vt:lpstr>Metodska uputstva</vt:lpstr>
      <vt:lpstr>Metodska uputstva</vt:lpstr>
      <vt:lpstr>Načela pristupa</vt:lpstr>
      <vt:lpstr>Načela pristupa</vt:lpstr>
      <vt:lpstr>Radionica kao oblik rada u GV</vt:lpstr>
      <vt:lpstr>Vrste radionica</vt:lpstr>
      <vt:lpstr>Vrste radionica</vt:lpstr>
      <vt:lpstr>Kreativne radionice</vt:lpstr>
      <vt:lpstr>Edukativne radionice</vt:lpstr>
      <vt:lpstr>1. Kognitivne radionice</vt:lpstr>
      <vt:lpstr>2. Preventivne radionice</vt:lpstr>
      <vt:lpstr>3. Rešavanje konflikta</vt:lpstr>
      <vt:lpstr>Scenario radionice</vt:lpstr>
      <vt:lpstr>Faze radionice</vt:lpstr>
      <vt:lpstr>1. Nastajanje doživljaja</vt:lpstr>
      <vt:lpstr>2. Uobličavanje doživljaja</vt:lpstr>
      <vt:lpstr>3. razmena</vt:lpstr>
      <vt:lpstr>4. elaboracija, obrada i uvid</vt:lpstr>
    </vt:vector>
  </TitlesOfParts>
  <Company>Kral Dunaja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GV: načela pristupa</dc:title>
  <dc:creator>Crni</dc:creator>
  <cp:lastModifiedBy>Crni</cp:lastModifiedBy>
  <cp:revision>5</cp:revision>
  <dcterms:created xsi:type="dcterms:W3CDTF">2012-03-04T20:08:06Z</dcterms:created>
  <dcterms:modified xsi:type="dcterms:W3CDTF">2012-03-04T20:53:48Z</dcterms:modified>
</cp:coreProperties>
</file>