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r-Latn-R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r-Latn-R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C5CF59-35D1-47FB-B859-CC4992B8FBE6}" type="datetimeFigureOut">
              <a:rPr lang="sr-Latn-RS" smtClean="0"/>
              <a:t>16.4.2014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r-Latn-R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6C74ED-51D8-4689-AC65-C1243E6620B0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Program GV u drugom razredu osnovne škole</a:t>
            </a:r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Građansko vaspitanje 10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00207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8. тема и 9. тема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Развијање </a:t>
            </a:r>
            <a:r>
              <a:rPr lang="ru-RU" dirty="0"/>
              <a:t>и неговање основних људских вредности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Ја то већ </a:t>
            </a:r>
            <a:r>
              <a:rPr lang="ru-RU" dirty="0" smtClean="0">
                <a:solidFill>
                  <a:srgbClr val="C00000"/>
                </a:solidFill>
              </a:rPr>
              <a:t>умем</a:t>
            </a:r>
            <a:r>
              <a:rPr lang="ru-RU" dirty="0" smtClean="0"/>
              <a:t>. </a:t>
            </a:r>
            <a:r>
              <a:rPr lang="ru-RU" dirty="0"/>
              <a:t>Ученицима се изложи листа вредности и врлина, и тражи се </a:t>
            </a:r>
            <a:r>
              <a:rPr lang="ru-RU" dirty="0" smtClean="0"/>
              <a:t>да </a:t>
            </a:r>
            <a:r>
              <a:rPr lang="ru-RU" dirty="0"/>
              <a:t>наведу сопствени поступак у коме се види да су усвојили ту вредност или врлину, </a:t>
            </a:r>
            <a:r>
              <a:rPr lang="ru-RU" dirty="0" smtClean="0"/>
              <a:t>и </a:t>
            </a:r>
            <a:r>
              <a:rPr lang="ru-RU" dirty="0"/>
              <a:t>подстичу да нађу нове поступке којим би могли да их изразе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Шта кад се то </a:t>
            </a:r>
            <a:r>
              <a:rPr lang="ru-RU" dirty="0" smtClean="0">
                <a:solidFill>
                  <a:srgbClr val="C00000"/>
                </a:solidFill>
              </a:rPr>
              <a:t>деси. </a:t>
            </a:r>
            <a:r>
              <a:rPr lang="ru-RU" dirty="0"/>
              <a:t>Ученицима се </a:t>
            </a:r>
            <a:r>
              <a:rPr lang="ru-RU" dirty="0" smtClean="0"/>
              <a:t>предоче </a:t>
            </a:r>
            <a:r>
              <a:rPr lang="ru-RU" dirty="0"/>
              <a:t>ситуације у којима деца крше </a:t>
            </a:r>
            <a:r>
              <a:rPr lang="ru-RU" dirty="0" smtClean="0"/>
              <a:t>неке </a:t>
            </a:r>
            <a:r>
              <a:rPr lang="ru-RU" dirty="0"/>
              <a:t>од основних вредности (крађа, лаж, оговарање), уче да изразе потребе које децу </a:t>
            </a:r>
            <a:r>
              <a:rPr lang="ru-RU" dirty="0" smtClean="0"/>
              <a:t>наводе </a:t>
            </a:r>
            <a:r>
              <a:rPr lang="ru-RU" dirty="0"/>
              <a:t>на то, и да открију начине на које се те потребе могу задовољити а да </a:t>
            </a:r>
            <a:r>
              <a:rPr lang="ru-RU" dirty="0" smtClean="0"/>
              <a:t>се не прекрше </a:t>
            </a:r>
            <a:r>
              <a:rPr lang="ru-RU" dirty="0"/>
              <a:t>вредности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Мој омиљени јунак из </a:t>
            </a:r>
            <a:r>
              <a:rPr lang="ru-RU" dirty="0" smtClean="0">
                <a:solidFill>
                  <a:srgbClr val="C00000"/>
                </a:solidFill>
              </a:rPr>
              <a:t>приче/бајке/филма</a:t>
            </a:r>
            <a:r>
              <a:rPr lang="ru-RU" dirty="0" smtClean="0"/>
              <a:t>. </a:t>
            </a:r>
            <a:r>
              <a:rPr lang="ru-RU" dirty="0"/>
              <a:t>Ученици размењују о томе које </a:t>
            </a:r>
            <a:r>
              <a:rPr lang="ru-RU" dirty="0" smtClean="0"/>
              <a:t>вредности </a:t>
            </a:r>
            <a:r>
              <a:rPr lang="ru-RU" dirty="0"/>
              <a:t>изражава њихов омиљени лик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Сарадња</a:t>
            </a:r>
            <a:r>
              <a:rPr lang="ru-RU" dirty="0" smtClean="0"/>
              <a:t>. </a:t>
            </a:r>
            <a:r>
              <a:rPr lang="ru-RU" dirty="0"/>
              <a:t>Ученици уче да сагледају важност сарадње и узајамног </a:t>
            </a:r>
            <a:r>
              <a:rPr lang="ru-RU" dirty="0" smtClean="0"/>
              <a:t>подржавања</a:t>
            </a:r>
            <a:r>
              <a:rPr lang="ru-RU" dirty="0"/>
              <a:t>.</a:t>
            </a:r>
          </a:p>
          <a:p>
            <a:r>
              <a:rPr lang="ru-RU" b="1" dirty="0"/>
              <a:t>IX </a:t>
            </a:r>
            <a:r>
              <a:rPr lang="ru-RU" b="1" dirty="0" smtClean="0"/>
              <a:t>Тема. </a:t>
            </a:r>
            <a:r>
              <a:rPr lang="ru-RU" dirty="0" smtClean="0"/>
              <a:t>Евалуација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Ја пре, ја </a:t>
            </a:r>
            <a:r>
              <a:rPr lang="ru-RU" dirty="0" smtClean="0">
                <a:solidFill>
                  <a:srgbClr val="C00000"/>
                </a:solidFill>
              </a:rPr>
              <a:t>после</a:t>
            </a:r>
            <a:r>
              <a:rPr lang="ru-RU" dirty="0" smtClean="0"/>
              <a:t>. </a:t>
            </a:r>
            <a:r>
              <a:rPr lang="ru-RU" dirty="0"/>
              <a:t>Ученици се подстичу да сами процене програм који су </a:t>
            </a:r>
          </a:p>
          <a:p>
            <a:r>
              <a:rPr lang="ru-RU" dirty="0"/>
              <a:t>прошли и </a:t>
            </a:r>
            <a:r>
              <a:rPr lang="ru-RU" dirty="0" smtClean="0"/>
              <a:t>сопствено </a:t>
            </a:r>
            <a:r>
              <a:rPr lang="ru-RU" dirty="0"/>
              <a:t>напредовање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Презентација резултата </a:t>
            </a:r>
            <a:r>
              <a:rPr lang="ru-RU" dirty="0">
                <a:solidFill>
                  <a:srgbClr val="C00000"/>
                </a:solidFill>
              </a:rPr>
              <a:t>рада </a:t>
            </a:r>
            <a:r>
              <a:rPr lang="ru-RU" dirty="0" smtClean="0">
                <a:solidFill>
                  <a:srgbClr val="C00000"/>
                </a:solidFill>
              </a:rPr>
              <a:t>родитељима.</a:t>
            </a:r>
            <a:endParaRPr lang="ru-RU" dirty="0">
              <a:solidFill>
                <a:srgbClr val="C00000"/>
              </a:solidFill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71143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Cilj predmeta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Циљ наставе </a:t>
            </a:r>
            <a:r>
              <a:rPr lang="ru-RU" dirty="0"/>
              <a:t>"Грађанско </a:t>
            </a:r>
            <a:r>
              <a:rPr lang="ru-RU" dirty="0" smtClean="0"/>
              <a:t>васпитање -</a:t>
            </a:r>
            <a:r>
              <a:rPr lang="sr-Latn-RS" dirty="0" smtClean="0"/>
              <a:t> </a:t>
            </a:r>
            <a:r>
              <a:rPr lang="ru-RU" dirty="0" smtClean="0"/>
              <a:t>Сазнање </a:t>
            </a:r>
            <a:r>
              <a:rPr lang="ru-RU" dirty="0"/>
              <a:t>о себи и другима" јесте </a:t>
            </a:r>
            <a:r>
              <a:rPr lang="ru-RU" dirty="0" smtClean="0"/>
              <a:t>подстицање </a:t>
            </a:r>
            <a:r>
              <a:rPr lang="ru-RU" dirty="0"/>
              <a:t>развоја личности и социјалног сазнања код ученика основне школе. </a:t>
            </a:r>
            <a:endParaRPr lang="sr-Latn-RS" dirty="0" smtClean="0"/>
          </a:p>
          <a:p>
            <a:r>
              <a:rPr lang="ru-RU" dirty="0" smtClean="0"/>
              <a:t>Овај наставни </a:t>
            </a:r>
            <a:r>
              <a:rPr lang="ru-RU" dirty="0"/>
              <a:t>предмет треба да пружи могућност ученицима да постану активни </a:t>
            </a:r>
            <a:r>
              <a:rPr lang="ru-RU" dirty="0" smtClean="0"/>
              <a:t>учесници </a:t>
            </a:r>
            <a:r>
              <a:rPr lang="ru-RU" dirty="0"/>
              <a:t>у процесу образовања и васпитања, и да изграде сазнања, </a:t>
            </a:r>
            <a:r>
              <a:rPr lang="ru-RU" dirty="0" smtClean="0"/>
              <a:t>умења</a:t>
            </a:r>
            <a:r>
              <a:rPr lang="ru-RU" dirty="0"/>
              <a:t>, </a:t>
            </a:r>
            <a:r>
              <a:rPr lang="ru-RU" dirty="0" smtClean="0"/>
              <a:t>способности </a:t>
            </a:r>
            <a:r>
              <a:rPr lang="ru-RU" dirty="0"/>
              <a:t>и вредности неопходне за формирање аутономне, компонентне, </a:t>
            </a:r>
            <a:r>
              <a:rPr lang="ru-RU" dirty="0" smtClean="0"/>
              <a:t>одговорне </a:t>
            </a:r>
            <a:r>
              <a:rPr lang="ru-RU" dirty="0"/>
              <a:t>и креативне личности, отворене за договор и сарадњу, која поштује себе и </a:t>
            </a:r>
            <a:r>
              <a:rPr lang="ru-RU" dirty="0" smtClean="0"/>
              <a:t>друге</a:t>
            </a:r>
            <a:r>
              <a:rPr lang="ru-RU" dirty="0"/>
              <a:t>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24974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подстицање </a:t>
            </a:r>
            <a:r>
              <a:rPr lang="ru-RU" dirty="0"/>
              <a:t>групног рада, договарања и сарадње са вршњацима и </a:t>
            </a:r>
            <a:r>
              <a:rPr lang="ru-RU" dirty="0" smtClean="0"/>
              <a:t>одраслима;</a:t>
            </a:r>
            <a:r>
              <a:rPr lang="sr-Latn-RS" dirty="0" smtClean="0"/>
              <a:t> </a:t>
            </a:r>
            <a:r>
              <a:rPr lang="ru-RU" dirty="0" smtClean="0"/>
              <a:t>подстицање </a:t>
            </a:r>
            <a:r>
              <a:rPr lang="ru-RU" dirty="0"/>
              <a:t>самосвести, самопоштовања и уважавања </a:t>
            </a:r>
            <a:r>
              <a:rPr lang="ru-RU" dirty="0" smtClean="0"/>
              <a:t>других</a:t>
            </a:r>
            <a:r>
              <a:rPr lang="ru-RU" dirty="0"/>
              <a:t>;</a:t>
            </a:r>
          </a:p>
          <a:p>
            <a:r>
              <a:rPr lang="ru-RU" dirty="0" smtClean="0"/>
              <a:t>оспособљавање </a:t>
            </a:r>
            <a:r>
              <a:rPr lang="ru-RU" dirty="0"/>
              <a:t>ученика да препознају и разумеју сопствена осећања и </a:t>
            </a:r>
            <a:r>
              <a:rPr lang="ru-RU" dirty="0" smtClean="0"/>
              <a:t>потребе </a:t>
            </a:r>
            <a:r>
              <a:rPr lang="ru-RU" dirty="0"/>
              <a:t>и њихову међусобну повезаност, да штите и остварују своје потребе на </a:t>
            </a:r>
            <a:r>
              <a:rPr lang="ru-RU" dirty="0" smtClean="0"/>
              <a:t>начин </a:t>
            </a:r>
            <a:r>
              <a:rPr lang="ru-RU" dirty="0"/>
              <a:t>који не угрожава друге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развијање комуникативне способности, невербалне и вербалне </a:t>
            </a:r>
            <a:r>
              <a:rPr lang="ru-RU" dirty="0" smtClean="0"/>
              <a:t>комуникације,вештина </a:t>
            </a:r>
            <a:r>
              <a:rPr lang="ru-RU" dirty="0"/>
              <a:t>ненасилне комуникације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оспособљавање ученика за примену вештина ненасилне комуникације у </a:t>
            </a:r>
            <a:r>
              <a:rPr lang="ru-RU" dirty="0" smtClean="0"/>
              <a:t>решавању </a:t>
            </a:r>
            <a:r>
              <a:rPr lang="ru-RU" dirty="0"/>
              <a:t>сукоба и вршњачком посредовању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развијање креативног изражавања</a:t>
            </a:r>
          </a:p>
          <a:p>
            <a:r>
              <a:rPr lang="ru-RU" dirty="0"/>
              <a:t>оспособљавање ученика да упознају непосредно друштвено окружење и </a:t>
            </a:r>
            <a:r>
              <a:rPr lang="ru-RU" dirty="0" smtClean="0"/>
              <a:t>сопствено место </a:t>
            </a:r>
            <a:r>
              <a:rPr lang="ru-RU" dirty="0"/>
              <a:t>у њему и да активно доприносе развоју школе по мери детета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оспособљавање ученика да упознају и уважавају дечја права и да буду </a:t>
            </a:r>
            <a:r>
              <a:rPr lang="ru-RU" dirty="0" smtClean="0"/>
              <a:t>способни </a:t>
            </a:r>
            <a:r>
              <a:rPr lang="ru-RU" dirty="0"/>
              <a:t>да активно учествују у њиховом остваривању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развијање и неговање основних људских вредности.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22361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 GV2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I</a:t>
            </a:r>
            <a:r>
              <a:rPr lang="sr-Latn-RS" b="1" dirty="0" smtClean="0"/>
              <a:t>. </a:t>
            </a:r>
            <a:r>
              <a:rPr lang="ru-RU" b="1" dirty="0" smtClean="0"/>
              <a:t>Тема</a:t>
            </a:r>
            <a:endParaRPr lang="ru-RU" b="1" dirty="0"/>
          </a:p>
          <a:p>
            <a:r>
              <a:rPr lang="ru-RU" dirty="0"/>
              <a:t>Подстицање групног рада, договарања и сарадње са вршњацима и </a:t>
            </a:r>
            <a:r>
              <a:rPr lang="ru-RU" dirty="0" smtClean="0"/>
              <a:t>одраслима.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Сусрет родитеља, наставника и ученика</a:t>
            </a:r>
            <a:r>
              <a:rPr lang="ru-RU" dirty="0"/>
              <a:t>. Размена о узајамним очекивањима, </a:t>
            </a:r>
            <a:r>
              <a:rPr lang="ru-RU" dirty="0" smtClean="0"/>
              <a:t>потребама</a:t>
            </a:r>
            <a:r>
              <a:rPr lang="ru-RU" dirty="0"/>
              <a:t>, захтевима, тешкоћама везаним за остваривање програма грађанског </a:t>
            </a:r>
            <a:r>
              <a:rPr lang="ru-RU" dirty="0" smtClean="0"/>
              <a:t>васпитања;</a:t>
            </a:r>
            <a:endParaRPr lang="ru-RU" dirty="0"/>
          </a:p>
          <a:p>
            <a:r>
              <a:rPr lang="ru-RU" dirty="0"/>
              <a:t>Упознавање </a:t>
            </a:r>
            <a:r>
              <a:rPr lang="ru-RU" dirty="0" smtClean="0"/>
              <a:t>ученика </a:t>
            </a:r>
            <a:r>
              <a:rPr lang="ru-RU" dirty="0"/>
              <a:t>са садржајем предмета и начином рада.</a:t>
            </a:r>
          </a:p>
          <a:p>
            <a:r>
              <a:rPr lang="ru-RU" b="1" dirty="0" smtClean="0"/>
              <a:t>II</a:t>
            </a:r>
            <a:r>
              <a:rPr lang="sr-Latn-RS" b="1" dirty="0" smtClean="0"/>
              <a:t>.</a:t>
            </a:r>
            <a:r>
              <a:rPr lang="ru-RU" b="1" dirty="0" smtClean="0"/>
              <a:t> Тема</a:t>
            </a:r>
            <a:endParaRPr lang="ru-RU" b="1" dirty="0"/>
          </a:p>
          <a:p>
            <a:r>
              <a:rPr lang="ru-RU" dirty="0"/>
              <a:t>Подстицање развоја самосвести, самопоштовања и уважавања других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Репортери</a:t>
            </a:r>
            <a:r>
              <a:rPr lang="sr-Latn-RS" dirty="0" smtClean="0"/>
              <a:t>. </a:t>
            </a:r>
            <a:r>
              <a:rPr lang="ru-RU" dirty="0" smtClean="0"/>
              <a:t>Кроз </a:t>
            </a:r>
            <a:r>
              <a:rPr lang="ru-RU" dirty="0"/>
              <a:t>игру интервјуисања, упознају квалитете којима се одликују, </a:t>
            </a:r>
          </a:p>
          <a:p>
            <a:r>
              <a:rPr lang="ru-RU" dirty="0"/>
              <a:t>њихови другови и уче да о њима говоре са уважавањем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Поносим </a:t>
            </a:r>
            <a:r>
              <a:rPr lang="ru-RU" dirty="0">
                <a:solidFill>
                  <a:srgbClr val="C00000"/>
                </a:solidFill>
              </a:rPr>
              <a:t>се што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sr-Latn-RS" dirty="0" smtClean="0">
                <a:solidFill>
                  <a:srgbClr val="C00000"/>
                </a:solidFill>
              </a:rPr>
              <a:t>.. </a:t>
            </a:r>
            <a:r>
              <a:rPr lang="ru-RU" dirty="0" smtClean="0"/>
              <a:t>ученици </a:t>
            </a:r>
            <a:r>
              <a:rPr lang="ru-RU" dirty="0"/>
              <a:t>саопштавају о сопственом поступку којим су </a:t>
            </a:r>
            <a:r>
              <a:rPr lang="ru-RU" dirty="0" smtClean="0"/>
              <a:t>учинили </a:t>
            </a:r>
            <a:r>
              <a:rPr lang="ru-RU" dirty="0"/>
              <a:t>добро неком коме је то било потребно (родитељима, друговима, </a:t>
            </a:r>
            <a:r>
              <a:rPr lang="ru-RU" dirty="0" smtClean="0"/>
              <a:t>брату/сестри</a:t>
            </a:r>
            <a:r>
              <a:rPr lang="ru-RU" dirty="0"/>
              <a:t>, рођацима, наставницима</a:t>
            </a:r>
            <a:r>
              <a:rPr lang="ru-RU" dirty="0" smtClean="0"/>
              <a:t>..);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Изражавање захвалности </a:t>
            </a:r>
            <a:r>
              <a:rPr lang="ru-RU" dirty="0" smtClean="0">
                <a:solidFill>
                  <a:srgbClr val="C00000"/>
                </a:solidFill>
              </a:rPr>
              <a:t>другоме</a:t>
            </a:r>
            <a:r>
              <a:rPr lang="sr-Latn-RS" dirty="0" smtClean="0"/>
              <a:t>. </a:t>
            </a:r>
            <a:r>
              <a:rPr lang="ru-RU" dirty="0" smtClean="0"/>
              <a:t>Ученици </a:t>
            </a:r>
            <a:r>
              <a:rPr lang="ru-RU" dirty="0"/>
              <a:t>уче како да изразе захвалност за </a:t>
            </a:r>
            <a:r>
              <a:rPr lang="ru-RU" dirty="0" smtClean="0"/>
              <a:t>неки поступак </a:t>
            </a:r>
            <a:r>
              <a:rPr lang="ru-RU" dirty="0"/>
              <a:t>других према њима који им је </a:t>
            </a:r>
            <a:r>
              <a:rPr lang="ru-RU" dirty="0" smtClean="0"/>
              <a:t>пријао</a:t>
            </a:r>
            <a:r>
              <a:rPr lang="sr-Latn-RS" dirty="0" smtClean="0"/>
              <a:t>.</a:t>
            </a:r>
            <a:endParaRPr lang="ru-RU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1769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3. tema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5720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Оспособљавање </a:t>
            </a:r>
            <a:r>
              <a:rPr lang="ru-RU" dirty="0"/>
              <a:t>ученика да препознају и разумеју сопствена осећања </a:t>
            </a:r>
            <a:r>
              <a:rPr lang="ru-RU" dirty="0" smtClean="0"/>
              <a:t>и </a:t>
            </a:r>
            <a:r>
              <a:rPr lang="ru-RU" dirty="0"/>
              <a:t>потребе, и њихову међусобну повезаност и да штите и остварују своје потребе на </a:t>
            </a:r>
            <a:r>
              <a:rPr lang="ru-RU" dirty="0" smtClean="0"/>
              <a:t>начин </a:t>
            </a:r>
            <a:r>
              <a:rPr lang="ru-RU" dirty="0"/>
              <a:t>који не угрожава друге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Речник </a:t>
            </a:r>
            <a:r>
              <a:rPr lang="ru-RU" dirty="0" smtClean="0">
                <a:solidFill>
                  <a:srgbClr val="C00000"/>
                </a:solidFill>
              </a:rPr>
              <a:t>осећања</a:t>
            </a:r>
            <a:r>
              <a:rPr lang="ru-RU" dirty="0" smtClean="0"/>
              <a:t>. </a:t>
            </a:r>
            <a:r>
              <a:rPr lang="ru-RU" dirty="0"/>
              <a:t>Ученици </a:t>
            </a:r>
            <a:r>
              <a:rPr lang="ru-RU" dirty="0" smtClean="0"/>
              <a:t>уче </a:t>
            </a:r>
            <a:r>
              <a:rPr lang="ru-RU" dirty="0"/>
              <a:t>да препознају и именују различита осећања која </a:t>
            </a:r>
            <a:r>
              <a:rPr lang="ru-RU" dirty="0" smtClean="0"/>
              <a:t>се </a:t>
            </a:r>
            <a:r>
              <a:rPr lang="ru-RU" dirty="0"/>
              <a:t>јављају када су им потребе задовољене/незадовољене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Како се ко </a:t>
            </a:r>
            <a:r>
              <a:rPr lang="ru-RU" dirty="0" smtClean="0">
                <a:solidFill>
                  <a:srgbClr val="C00000"/>
                </a:solidFill>
              </a:rPr>
              <a:t>осећа</a:t>
            </a:r>
            <a:r>
              <a:rPr lang="ru-RU" dirty="0" smtClean="0"/>
              <a:t>. </a:t>
            </a:r>
            <a:r>
              <a:rPr lang="ru-RU" dirty="0"/>
              <a:t>Кроз игру улога у задатим ситуацијама, ученици сагледавају </a:t>
            </a:r>
            <a:r>
              <a:rPr lang="ru-RU" dirty="0" smtClean="0"/>
              <a:t>ефекте </a:t>
            </a:r>
            <a:r>
              <a:rPr lang="ru-RU" dirty="0"/>
              <a:t>оптужујућих порука и уче да препознају и изразе како </a:t>
            </a:r>
            <a:r>
              <a:rPr lang="ru-RU" dirty="0" smtClean="0"/>
              <a:t>сучеснициразмене осећају </a:t>
            </a:r>
            <a:r>
              <a:rPr lang="ru-RU" dirty="0"/>
              <a:t>у тој ситуацији и шта им треба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О стиду и </a:t>
            </a:r>
            <a:r>
              <a:rPr lang="ru-RU" dirty="0" smtClean="0">
                <a:solidFill>
                  <a:srgbClr val="C00000"/>
                </a:solidFill>
              </a:rPr>
              <a:t>срамоти</a:t>
            </a:r>
            <a:r>
              <a:rPr lang="ru-RU" dirty="0" smtClean="0"/>
              <a:t>. </a:t>
            </a:r>
            <a:r>
              <a:rPr lang="ru-RU" dirty="0"/>
              <a:t>Кроз цртање и размену ученици откривају заштитну </a:t>
            </a:r>
            <a:r>
              <a:rPr lang="ru-RU" dirty="0" smtClean="0"/>
              <a:t>улогу </a:t>
            </a:r>
            <a:r>
              <a:rPr lang="ru-RU" dirty="0"/>
              <a:t>стида, и начине да превазиђу осећање стида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Љубомора</a:t>
            </a:r>
            <a:r>
              <a:rPr lang="ru-RU" dirty="0" smtClean="0"/>
              <a:t>. </a:t>
            </a:r>
            <a:r>
              <a:rPr lang="ru-RU" dirty="0"/>
              <a:t>Ученици уче да препознају осећања и потребе које су у основи </a:t>
            </a:r>
            <a:r>
              <a:rPr lang="ru-RU" dirty="0" smtClean="0"/>
              <a:t>љубоморе </a:t>
            </a:r>
            <a:r>
              <a:rPr lang="ru-RU" dirty="0"/>
              <a:t>и да </a:t>
            </a:r>
            <a:r>
              <a:rPr lang="ru-RU" dirty="0" smtClean="0"/>
              <a:t>их </a:t>
            </a:r>
            <a:r>
              <a:rPr lang="ru-RU" dirty="0"/>
              <a:t>изразе на конструктивнији начин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 smtClean="0">
                <a:solidFill>
                  <a:srgbClr val="C00000"/>
                </a:solidFill>
              </a:rPr>
              <a:t>Кривица</a:t>
            </a:r>
            <a:r>
              <a:rPr lang="ru-RU" dirty="0" smtClean="0"/>
              <a:t>. </a:t>
            </a:r>
            <a:r>
              <a:rPr lang="ru-RU" dirty="0"/>
              <a:t>Ученици уче да преведу осуде о себи у позитивни програм </a:t>
            </a:r>
            <a:r>
              <a:rPr lang="ru-RU" dirty="0" smtClean="0"/>
              <a:t>како могу </a:t>
            </a:r>
            <a:r>
              <a:rPr lang="ru-RU" dirty="0"/>
              <a:t>другачије да поступе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Ја и </a:t>
            </a:r>
            <a:r>
              <a:rPr lang="ru-RU" dirty="0" smtClean="0">
                <a:solidFill>
                  <a:srgbClr val="C00000"/>
                </a:solidFill>
              </a:rPr>
              <a:t>љубав</a:t>
            </a:r>
            <a:r>
              <a:rPr lang="ru-RU" dirty="0" smtClean="0"/>
              <a:t>. </a:t>
            </a:r>
            <a:r>
              <a:rPr lang="ru-RU" dirty="0"/>
              <a:t>Ученици уче да се ослободе да причају о доживљају и изражавању </a:t>
            </a:r>
            <a:r>
              <a:rPr lang="ru-RU" dirty="0" smtClean="0"/>
              <a:t>љубави </a:t>
            </a:r>
            <a:r>
              <a:rPr lang="ru-RU" dirty="0"/>
              <a:t>и да диференцирају доживљај и </a:t>
            </a:r>
            <a:r>
              <a:rPr lang="ru-RU" dirty="0" smtClean="0"/>
              <a:t>експресију </a:t>
            </a:r>
            <a:r>
              <a:rPr lang="ru-RU" dirty="0"/>
              <a:t>љубави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Моје </a:t>
            </a:r>
            <a:r>
              <a:rPr lang="ru-RU" dirty="0" smtClean="0">
                <a:solidFill>
                  <a:srgbClr val="C00000"/>
                </a:solidFill>
              </a:rPr>
              <a:t>потребе</a:t>
            </a:r>
            <a:r>
              <a:rPr lang="ru-RU" dirty="0" smtClean="0"/>
              <a:t>. </a:t>
            </a:r>
            <a:r>
              <a:rPr lang="ru-RU" dirty="0"/>
              <a:t>Кроз разговор и цртање ученици уочавају различите начине за </a:t>
            </a:r>
            <a:r>
              <a:rPr lang="ru-RU" dirty="0" smtClean="0"/>
              <a:t>задовољавање </a:t>
            </a:r>
            <a:r>
              <a:rPr lang="ru-RU" dirty="0"/>
              <a:t>потреба и жеља и постају свесни могућности </a:t>
            </a:r>
            <a:r>
              <a:rPr lang="ru-RU" dirty="0" smtClean="0"/>
              <a:t>избора</a:t>
            </a:r>
            <a:r>
              <a:rPr lang="sr-Latn-RS" dirty="0" smtClean="0"/>
              <a:t>.</a:t>
            </a:r>
            <a:endParaRPr lang="ru-RU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77952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4. tema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Развијање </a:t>
            </a:r>
            <a:r>
              <a:rPr lang="ru-RU" dirty="0"/>
              <a:t>комуникативне способности, невербалне и вербалне </a:t>
            </a:r>
            <a:r>
              <a:rPr lang="ru-RU" dirty="0" smtClean="0"/>
              <a:t>комуникације</a:t>
            </a:r>
            <a:r>
              <a:rPr lang="ru-RU" dirty="0"/>
              <a:t>, вештина ненасилне </a:t>
            </a:r>
            <a:r>
              <a:rPr lang="ru-RU" dirty="0" smtClean="0"/>
              <a:t>комуникације.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Како да </a:t>
            </a:r>
            <a:r>
              <a:rPr lang="ru-RU" dirty="0" smtClean="0">
                <a:solidFill>
                  <a:srgbClr val="C00000"/>
                </a:solidFill>
              </a:rPr>
              <a:t>кажем</a:t>
            </a:r>
            <a:r>
              <a:rPr lang="ru-RU" dirty="0" smtClean="0"/>
              <a:t>. </a:t>
            </a:r>
            <a:r>
              <a:rPr lang="ru-RU" dirty="0"/>
              <a:t>Кроз игру и размену ученици упознају разлике између </a:t>
            </a:r>
            <a:r>
              <a:rPr lang="ru-RU" dirty="0" smtClean="0"/>
              <a:t>насилног </a:t>
            </a:r>
            <a:r>
              <a:rPr lang="ru-RU" dirty="0"/>
              <a:t>и ненасилног изражавања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Слушање и </a:t>
            </a:r>
            <a:r>
              <a:rPr lang="ru-RU" dirty="0" smtClean="0">
                <a:solidFill>
                  <a:srgbClr val="C00000"/>
                </a:solidFill>
              </a:rPr>
              <a:t>неслушање</a:t>
            </a:r>
            <a:r>
              <a:rPr lang="ru-RU" dirty="0" smtClean="0"/>
              <a:t>. </a:t>
            </a:r>
            <a:r>
              <a:rPr lang="ru-RU" dirty="0"/>
              <a:t>Ученици пролазе кроз искуство неуспешне </a:t>
            </a:r>
            <a:r>
              <a:rPr lang="ru-RU" dirty="0" smtClean="0"/>
              <a:t>комуникације </a:t>
            </a:r>
            <a:r>
              <a:rPr lang="ru-RU" dirty="0"/>
              <a:t>изазване неслушањем и упознају се са техником активног слушања </a:t>
            </a:r>
            <a:r>
              <a:rPr lang="ru-RU" dirty="0" smtClean="0"/>
              <a:t>као </a:t>
            </a:r>
            <a:r>
              <a:rPr lang="ru-RU" dirty="0"/>
              <a:t>начином на који се може побољшати узајамна комуникација и ту технику </a:t>
            </a:r>
            <a:r>
              <a:rPr lang="ru-RU" dirty="0" smtClean="0"/>
              <a:t>испробавају </a:t>
            </a:r>
            <a:r>
              <a:rPr lang="ru-RU" dirty="0"/>
              <a:t>у краћим симулацијама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Да ли се </a:t>
            </a:r>
            <a:r>
              <a:rPr lang="ru-RU" dirty="0" smtClean="0">
                <a:solidFill>
                  <a:srgbClr val="C00000"/>
                </a:solidFill>
              </a:rPr>
              <a:t>чујемо</a:t>
            </a:r>
            <a:r>
              <a:rPr lang="ru-RU" dirty="0" smtClean="0"/>
              <a:t>. </a:t>
            </a:r>
            <a:r>
              <a:rPr lang="ru-RU" dirty="0"/>
              <a:t>Ученици се упознају са различитим начинима на које можемо </a:t>
            </a:r>
            <a:r>
              <a:rPr lang="ru-RU" dirty="0" smtClean="0"/>
              <a:t>слушати </a:t>
            </a:r>
            <a:r>
              <a:rPr lang="ru-RU" dirty="0"/>
              <a:t>и чути себе и друге и различитим исходима у зависности од </a:t>
            </a:r>
            <a:r>
              <a:rPr lang="ru-RU" dirty="0" smtClean="0"/>
              <a:t>изборасаосећајног </a:t>
            </a:r>
            <a:r>
              <a:rPr lang="ru-RU" dirty="0"/>
              <a:t>и несаосећајног слушања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Чујем ти </a:t>
            </a:r>
            <a:r>
              <a:rPr lang="ru-RU" dirty="0" smtClean="0">
                <a:solidFill>
                  <a:srgbClr val="C00000"/>
                </a:solidFill>
              </a:rPr>
              <a:t>срце</a:t>
            </a:r>
            <a:r>
              <a:rPr lang="ru-RU" dirty="0" smtClean="0"/>
              <a:t>. </a:t>
            </a:r>
            <a:r>
              <a:rPr lang="ru-RU" dirty="0"/>
              <a:t>Ученици уче да примене жирафине уши (саосећајно слушање) </a:t>
            </a:r>
            <a:r>
              <a:rPr lang="ru-RU" dirty="0" smtClean="0"/>
              <a:t>у </a:t>
            </a:r>
            <a:r>
              <a:rPr lang="ru-RU" dirty="0"/>
              <a:t>ситуацијама када се саговорник изражава </a:t>
            </a:r>
            <a:r>
              <a:rPr lang="ru-RU" dirty="0" smtClean="0"/>
              <a:t>насилно</a:t>
            </a:r>
            <a:r>
              <a:rPr lang="sr-Latn-RS" dirty="0" smtClean="0"/>
              <a:t>.</a:t>
            </a:r>
            <a:endParaRPr lang="ru-RU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5190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5. tema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Оспособљавање </a:t>
            </a:r>
            <a:r>
              <a:rPr lang="ru-RU" dirty="0"/>
              <a:t>ученика за примену вештина ненасилне </a:t>
            </a:r>
            <a:r>
              <a:rPr lang="ru-RU" dirty="0" smtClean="0"/>
              <a:t>комуникације </a:t>
            </a:r>
            <a:r>
              <a:rPr lang="ru-RU" dirty="0"/>
              <a:t>у решавању сукоба и </a:t>
            </a:r>
            <a:r>
              <a:rPr lang="ru-RU" dirty="0" smtClean="0"/>
              <a:t>вршњачком </a:t>
            </a:r>
            <a:r>
              <a:rPr lang="ru-RU" dirty="0"/>
              <a:t>посредовању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Кад ја </a:t>
            </a:r>
            <a:r>
              <a:rPr lang="ru-RU" dirty="0" smtClean="0">
                <a:solidFill>
                  <a:srgbClr val="C00000"/>
                </a:solidFill>
              </a:rPr>
              <a:t>нећу</a:t>
            </a:r>
            <a:r>
              <a:rPr lang="ru-RU" dirty="0" smtClean="0"/>
              <a:t>. </a:t>
            </a:r>
            <a:r>
              <a:rPr lang="ru-RU" dirty="0"/>
              <a:t>Ученици уче да препознају зашто говоре нећу" и да уместо </a:t>
            </a:r>
            <a:r>
              <a:rPr lang="ru-RU" dirty="0" smtClean="0"/>
              <a:t>"</a:t>
            </a:r>
            <a:r>
              <a:rPr lang="ru-RU" dirty="0"/>
              <a:t>нећу" говоре шта је то што желе а што их спречава да прихвате захтев одраслог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Посредовање у сукобу између дечака и </a:t>
            </a:r>
            <a:r>
              <a:rPr lang="ru-RU" dirty="0" smtClean="0">
                <a:solidFill>
                  <a:srgbClr val="C00000"/>
                </a:solidFill>
              </a:rPr>
              <a:t>девојчица</a:t>
            </a:r>
            <a:r>
              <a:rPr lang="ru-RU" dirty="0" smtClean="0"/>
              <a:t>. </a:t>
            </a:r>
            <a:r>
              <a:rPr lang="ru-RU" dirty="0"/>
              <a:t>На примерима типичних </a:t>
            </a:r>
            <a:r>
              <a:rPr lang="ru-RU" dirty="0" smtClean="0"/>
              <a:t>дечијих сукоба </a:t>
            </a:r>
            <a:r>
              <a:rPr lang="ru-RU" dirty="0"/>
              <a:t>у школи, ученици се уче да разлуче факте, осећања и потребе </a:t>
            </a:r>
            <a:r>
              <a:rPr lang="ru-RU" dirty="0" smtClean="0"/>
              <a:t>сукобљених </a:t>
            </a:r>
            <a:r>
              <a:rPr lang="ru-RU" dirty="0"/>
              <a:t>страна и да посредују у налажењу конструктивног решења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Посредовање у сукобу између ученика истог </a:t>
            </a:r>
            <a:r>
              <a:rPr lang="ru-RU" dirty="0" smtClean="0">
                <a:solidFill>
                  <a:srgbClr val="C00000"/>
                </a:solidFill>
              </a:rPr>
              <a:t>пола</a:t>
            </a:r>
            <a:r>
              <a:rPr lang="ru-RU" dirty="0" smtClean="0"/>
              <a:t>. </a:t>
            </a:r>
            <a:r>
              <a:rPr lang="ru-RU" dirty="0"/>
              <a:t>На примерима типичних </a:t>
            </a:r>
            <a:r>
              <a:rPr lang="ru-RU" dirty="0" smtClean="0"/>
              <a:t>дечјих </a:t>
            </a:r>
            <a:r>
              <a:rPr lang="ru-RU" dirty="0"/>
              <a:t>сукоба у школи, ученици се уче да разлуче </a:t>
            </a:r>
            <a:r>
              <a:rPr lang="ru-RU" dirty="0" smtClean="0"/>
              <a:t>факте</a:t>
            </a:r>
            <a:r>
              <a:rPr lang="ru-RU" dirty="0"/>
              <a:t>, осећања и потребе </a:t>
            </a:r>
            <a:r>
              <a:rPr lang="ru-RU" dirty="0" smtClean="0"/>
              <a:t>сукобљених </a:t>
            </a:r>
            <a:r>
              <a:rPr lang="ru-RU" dirty="0"/>
              <a:t>страна и да посредују у налажењу конструктивног решења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Посредовање у сукобу између родитеља и </a:t>
            </a:r>
            <a:r>
              <a:rPr lang="ru-RU" dirty="0" smtClean="0">
                <a:solidFill>
                  <a:srgbClr val="C00000"/>
                </a:solidFill>
              </a:rPr>
              <a:t>деце</a:t>
            </a:r>
            <a:r>
              <a:rPr lang="ru-RU" dirty="0" smtClean="0"/>
              <a:t>. </a:t>
            </a:r>
            <a:r>
              <a:rPr lang="ru-RU" dirty="0"/>
              <a:t>Кроз игру улога, ученици се </a:t>
            </a:r>
            <a:r>
              <a:rPr lang="ru-RU" dirty="0" smtClean="0"/>
              <a:t>уче </a:t>
            </a:r>
            <a:r>
              <a:rPr lang="ru-RU" dirty="0"/>
              <a:t>да разлуче факте, осећања и потребе сукобљених страна и да посредују у </a:t>
            </a:r>
            <a:r>
              <a:rPr lang="ru-RU" dirty="0" smtClean="0"/>
              <a:t>налажењу конструктивног решења</a:t>
            </a:r>
            <a:r>
              <a:rPr lang="sr-Latn-RS" dirty="0" smtClean="0"/>
              <a:t>.</a:t>
            </a:r>
            <a:endParaRPr lang="ru-RU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116510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6. tema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Оспособљавање </a:t>
            </a:r>
            <a:r>
              <a:rPr lang="ru-RU" dirty="0"/>
              <a:t>ученика да упознају непосредно друштвено </a:t>
            </a:r>
            <a:r>
              <a:rPr lang="ru-RU" dirty="0" smtClean="0"/>
              <a:t>окружење </a:t>
            </a:r>
            <a:r>
              <a:rPr lang="ru-RU" dirty="0"/>
              <a:t>и сопствено место у њему, и да активно доприносе развоју школе по мери </a:t>
            </a:r>
            <a:r>
              <a:rPr lang="ru-RU" dirty="0" smtClean="0"/>
              <a:t>детета.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Породично </a:t>
            </a:r>
            <a:r>
              <a:rPr lang="ru-RU" dirty="0" smtClean="0">
                <a:solidFill>
                  <a:srgbClr val="C00000"/>
                </a:solidFill>
              </a:rPr>
              <a:t>стабло</a:t>
            </a:r>
            <a:r>
              <a:rPr lang="ru-RU" dirty="0" smtClean="0"/>
              <a:t>. </a:t>
            </a:r>
            <a:r>
              <a:rPr lang="ru-RU" dirty="0"/>
              <a:t>Кроз цртање и размену о томе деца уче о родбинским </a:t>
            </a:r>
            <a:r>
              <a:rPr lang="ru-RU" dirty="0" smtClean="0"/>
              <a:t>везама </a:t>
            </a:r>
            <a:r>
              <a:rPr lang="ru-RU" dirty="0"/>
              <a:t>и </a:t>
            </a:r>
            <a:r>
              <a:rPr lang="ru-RU" dirty="0" smtClean="0"/>
              <a:t>видовима </a:t>
            </a:r>
            <a:r>
              <a:rPr lang="ru-RU" dirty="0"/>
              <a:t>понашања који могу да их ојачају или ослабе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Жирафе у </a:t>
            </a:r>
            <a:r>
              <a:rPr lang="ru-RU" dirty="0" smtClean="0">
                <a:solidFill>
                  <a:srgbClr val="C00000"/>
                </a:solidFill>
              </a:rPr>
              <a:t>учионици</a:t>
            </a:r>
            <a:r>
              <a:rPr lang="ru-RU" dirty="0" smtClean="0"/>
              <a:t>. </a:t>
            </a:r>
            <a:r>
              <a:rPr lang="ru-RU" dirty="0"/>
              <a:t>Кроз размену и драматизацију ученици се упознају са </a:t>
            </a:r>
            <a:r>
              <a:rPr lang="ru-RU" dirty="0" smtClean="0"/>
              <a:t>ефектима </a:t>
            </a:r>
            <a:r>
              <a:rPr lang="ru-RU" dirty="0"/>
              <a:t>наредби и захтева, и разликама у осећањима када нешто раде из позитивне </a:t>
            </a:r>
            <a:r>
              <a:rPr lang="ru-RU" dirty="0" smtClean="0"/>
              <a:t>односно </a:t>
            </a:r>
            <a:r>
              <a:rPr lang="ru-RU" dirty="0"/>
              <a:t>негативне мотивације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Шта се коме </a:t>
            </a:r>
            <a:r>
              <a:rPr lang="ru-RU" dirty="0" smtClean="0">
                <a:solidFill>
                  <a:srgbClr val="C00000"/>
                </a:solidFill>
              </a:rPr>
              <a:t>допада</a:t>
            </a:r>
            <a:r>
              <a:rPr lang="ru-RU" dirty="0" smtClean="0"/>
              <a:t>. Ученици </a:t>
            </a:r>
            <a:r>
              <a:rPr lang="ru-RU" dirty="0"/>
              <a:t>се уче да артикулишу јасне захтеве у вези са </a:t>
            </a:r>
            <a:r>
              <a:rPr lang="ru-RU" dirty="0" smtClean="0"/>
              <a:t>оним </a:t>
            </a:r>
            <a:r>
              <a:rPr lang="ru-RU" dirty="0"/>
              <a:t>што би волели да промене у школи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Шта можемо да </a:t>
            </a:r>
            <a:r>
              <a:rPr lang="ru-RU" dirty="0" smtClean="0">
                <a:solidFill>
                  <a:srgbClr val="C00000"/>
                </a:solidFill>
              </a:rPr>
              <a:t>урадимо</a:t>
            </a:r>
            <a:r>
              <a:rPr lang="ru-RU" dirty="0" smtClean="0"/>
              <a:t>. </a:t>
            </a:r>
            <a:r>
              <a:rPr lang="ru-RU" dirty="0"/>
              <a:t>Кроз игру ученици разматрају различите акције </a:t>
            </a:r>
            <a:r>
              <a:rPr lang="ru-RU" dirty="0" smtClean="0"/>
              <a:t>које </a:t>
            </a:r>
            <a:r>
              <a:rPr lang="ru-RU" dirty="0"/>
              <a:t>би могли сами да предузму да живот у школи учине лепшим и себи и другима.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4995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7. tema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Оспособљавање </a:t>
            </a:r>
            <a:r>
              <a:rPr lang="ru-RU" dirty="0"/>
              <a:t>ученика да упознају и уважавају дечја права и да </a:t>
            </a:r>
            <a:r>
              <a:rPr lang="ru-RU" dirty="0" smtClean="0"/>
              <a:t>буду </a:t>
            </a:r>
            <a:r>
              <a:rPr lang="ru-RU" dirty="0"/>
              <a:t>способни да активно учествују у њиховом остваривању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Дечја </a:t>
            </a:r>
            <a:r>
              <a:rPr lang="ru-RU" dirty="0" smtClean="0">
                <a:solidFill>
                  <a:srgbClr val="C00000"/>
                </a:solidFill>
              </a:rPr>
              <a:t>права</a:t>
            </a:r>
            <a:r>
              <a:rPr lang="ru-RU" dirty="0" smtClean="0"/>
              <a:t>. </a:t>
            </a:r>
            <a:r>
              <a:rPr lang="ru-RU" dirty="0"/>
              <a:t>Ученици се упознају са Конвенцијом о дечјим правима и бирају </a:t>
            </a:r>
            <a:r>
              <a:rPr lang="ru-RU" dirty="0" smtClean="0"/>
              <a:t>и </a:t>
            </a:r>
            <a:r>
              <a:rPr lang="ru-RU" dirty="0"/>
              <a:t>рангирају права по важности за њих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Моја </a:t>
            </a:r>
            <a:r>
              <a:rPr lang="ru-RU" dirty="0" smtClean="0">
                <a:solidFill>
                  <a:srgbClr val="C00000"/>
                </a:solidFill>
              </a:rPr>
              <a:t>одговорност</a:t>
            </a:r>
            <a:r>
              <a:rPr lang="ru-RU" dirty="0" smtClean="0"/>
              <a:t>. Ученициуче </a:t>
            </a:r>
            <a:r>
              <a:rPr lang="ru-RU" dirty="0"/>
              <a:t>да препознају везу између права и </a:t>
            </a:r>
            <a:r>
              <a:rPr lang="ru-RU" dirty="0" smtClean="0"/>
              <a:t>одговорности </a:t>
            </a:r>
            <a:r>
              <a:rPr lang="ru-RU" dirty="0"/>
              <a:t>и кроз размену артикулишу за шта су деца одговорна у породици и у </a:t>
            </a:r>
            <a:r>
              <a:rPr lang="ru-RU" dirty="0" smtClean="0"/>
              <a:t>школи;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Кад деца крше дечја </a:t>
            </a:r>
            <a:r>
              <a:rPr lang="ru-RU" dirty="0" smtClean="0">
                <a:solidFill>
                  <a:srgbClr val="C00000"/>
                </a:solidFill>
              </a:rPr>
              <a:t>права</a:t>
            </a:r>
            <a:r>
              <a:rPr lang="ru-RU" dirty="0" smtClean="0"/>
              <a:t>. </a:t>
            </a:r>
            <a:r>
              <a:rPr lang="ru-RU" dirty="0"/>
              <a:t>Ученици евоцирају различите ситуације </a:t>
            </a:r>
            <a:r>
              <a:rPr lang="ru-RU" dirty="0" smtClean="0"/>
              <a:t>злостављања</a:t>
            </a:r>
            <a:r>
              <a:rPr lang="ru-RU" dirty="0"/>
              <a:t>, ругања, насиља међу децом, уче да разумеју зашто </a:t>
            </a:r>
            <a:r>
              <a:rPr lang="ru-RU" dirty="0" smtClean="0"/>
              <a:t>сето </a:t>
            </a:r>
            <a:r>
              <a:rPr lang="ru-RU" dirty="0"/>
              <a:t>дешава, и </a:t>
            </a:r>
            <a:r>
              <a:rPr lang="ru-RU" dirty="0" smtClean="0"/>
              <a:t>начине </a:t>
            </a:r>
            <a:r>
              <a:rPr lang="ru-RU" dirty="0"/>
              <a:t>како да се заштите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Кад родитељи крше дечја </a:t>
            </a:r>
            <a:r>
              <a:rPr lang="ru-RU" dirty="0" smtClean="0">
                <a:solidFill>
                  <a:srgbClr val="C00000"/>
                </a:solidFill>
              </a:rPr>
              <a:t>права</a:t>
            </a:r>
            <a:r>
              <a:rPr lang="ru-RU" dirty="0" smtClean="0"/>
              <a:t>. </a:t>
            </a:r>
            <a:r>
              <a:rPr lang="ru-RU" dirty="0"/>
              <a:t>Ученици евоцирају различите ситуације </a:t>
            </a:r>
            <a:r>
              <a:rPr lang="ru-RU" dirty="0" smtClean="0"/>
              <a:t>злостављања</a:t>
            </a:r>
            <a:r>
              <a:rPr lang="ru-RU" dirty="0"/>
              <a:t>, насиља родитеља према деци, уче да разумеју зашто се то дешава, и </a:t>
            </a:r>
            <a:r>
              <a:rPr lang="ru-RU" dirty="0" smtClean="0"/>
              <a:t>начине </a:t>
            </a:r>
            <a:r>
              <a:rPr lang="ru-RU" dirty="0"/>
              <a:t>како да се заштите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Кад одрасли у школи крше дечја </a:t>
            </a:r>
            <a:r>
              <a:rPr lang="ru-RU" dirty="0" smtClean="0">
                <a:solidFill>
                  <a:srgbClr val="C00000"/>
                </a:solidFill>
              </a:rPr>
              <a:t>права</a:t>
            </a:r>
            <a:r>
              <a:rPr lang="ru-RU" dirty="0" smtClean="0"/>
              <a:t>. </a:t>
            </a:r>
            <a:r>
              <a:rPr lang="ru-RU" dirty="0"/>
              <a:t>Ученици евоцирају различите </a:t>
            </a:r>
            <a:r>
              <a:rPr lang="ru-RU" dirty="0" smtClean="0"/>
              <a:t>ситуације </a:t>
            </a:r>
            <a:r>
              <a:rPr lang="ru-RU" dirty="0"/>
              <a:t>злостављања, насиља одраслих који раде у школи према деци, уче да </a:t>
            </a:r>
            <a:r>
              <a:rPr lang="ru-RU" dirty="0" smtClean="0"/>
              <a:t>разумеју </a:t>
            </a:r>
            <a:r>
              <a:rPr lang="ru-RU" dirty="0"/>
              <a:t>зашто се то дешава, и начине како да се заштите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Различити смо али су нам права </a:t>
            </a:r>
            <a:r>
              <a:rPr lang="ru-RU" dirty="0" smtClean="0">
                <a:solidFill>
                  <a:srgbClr val="C00000"/>
                </a:solidFill>
              </a:rPr>
              <a:t>иста</a:t>
            </a:r>
            <a:r>
              <a:rPr lang="ru-RU" dirty="0" smtClean="0"/>
              <a:t>. </a:t>
            </a:r>
            <a:r>
              <a:rPr lang="ru-RU" dirty="0"/>
              <a:t>Ученици уче да препознају негативне </a:t>
            </a:r>
            <a:r>
              <a:rPr lang="ru-RU" dirty="0" smtClean="0"/>
              <a:t>стереотипе</a:t>
            </a:r>
            <a:r>
              <a:rPr lang="ru-RU" dirty="0"/>
              <a:t>, </a:t>
            </a:r>
            <a:r>
              <a:rPr lang="ru-RU" dirty="0" smtClean="0"/>
              <a:t>ситуације </a:t>
            </a:r>
            <a:r>
              <a:rPr lang="ru-RU" dirty="0"/>
              <a:t>у којима су нека деца неприхваћена у групи јер долазе </a:t>
            </a:r>
            <a:r>
              <a:rPr lang="ru-RU" dirty="0" smtClean="0"/>
              <a:t>из</a:t>
            </a:r>
            <a:r>
              <a:rPr lang="sr-Latn-RS" dirty="0" smtClean="0"/>
              <a:t> </a:t>
            </a:r>
            <a:r>
              <a:rPr lang="sr-Cyrl-RS" dirty="0" smtClean="0"/>
              <a:t>неповољних средина.</a:t>
            </a:r>
            <a:r>
              <a:rPr lang="ru-RU" dirty="0" smtClean="0"/>
              <a:t> </a:t>
            </a:r>
            <a:endParaRPr lang="ru-RU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42773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1324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Građansko vaspitanje 10</vt:lpstr>
      <vt:lpstr>Cilj predmeta</vt:lpstr>
      <vt:lpstr>Zadaci</vt:lpstr>
      <vt:lpstr>Sadržaj GV2</vt:lpstr>
      <vt:lpstr>3. tema</vt:lpstr>
      <vt:lpstr>4. tema</vt:lpstr>
      <vt:lpstr>5. tema</vt:lpstr>
      <vt:lpstr>6. tema</vt:lpstr>
      <vt:lpstr>7. tema</vt:lpstr>
      <vt:lpstr>8. тема и 9. тема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 vaspitanje 10</dc:title>
  <dc:creator>User</dc:creator>
  <cp:lastModifiedBy>User</cp:lastModifiedBy>
  <cp:revision>3</cp:revision>
  <dcterms:created xsi:type="dcterms:W3CDTF">2014-04-16T10:31:29Z</dcterms:created>
  <dcterms:modified xsi:type="dcterms:W3CDTF">2014-04-16T10:57:19Z</dcterms:modified>
</cp:coreProperties>
</file>