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7" r:id="rId2"/>
    <p:sldId id="258" r:id="rId3"/>
    <p:sldId id="260" r:id="rId4"/>
    <p:sldId id="261" r:id="rId5"/>
    <p:sldId id="263" r:id="rId6"/>
    <p:sldId id="265" r:id="rId7"/>
    <p:sldId id="267" r:id="rId8"/>
    <p:sldId id="270" r:id="rId9"/>
    <p:sldId id="271" r:id="rId10"/>
    <p:sldId id="272" r:id="rId11"/>
    <p:sldId id="274" r:id="rId12"/>
    <p:sldId id="275" r:id="rId13"/>
    <p:sldId id="276" r:id="rId14"/>
    <p:sldId id="287" r:id="rId15"/>
    <p:sldId id="288" r:id="rId16"/>
    <p:sldId id="289" r:id="rId17"/>
    <p:sldId id="290" r:id="rId18"/>
    <p:sldId id="292" r:id="rId19"/>
    <p:sldId id="295" r:id="rId20"/>
    <p:sldId id="298" r:id="rId21"/>
    <p:sldId id="299" r:id="rId22"/>
    <p:sldId id="300" r:id="rId23"/>
    <p:sldId id="301" r:id="rId24"/>
    <p:sldId id="302" r:id="rId25"/>
    <p:sldId id="304" r:id="rId26"/>
    <p:sldId id="306" r:id="rId27"/>
    <p:sldId id="307" r:id="rId28"/>
    <p:sldId id="308" r:id="rId29"/>
    <p:sldId id="310" r:id="rId30"/>
    <p:sldId id="311" r:id="rId31"/>
    <p:sldId id="314" r:id="rId32"/>
    <p:sldId id="315" r:id="rId33"/>
    <p:sldId id="317" r:id="rId34"/>
    <p:sldId id="318" r:id="rId35"/>
    <p:sldId id="320" r:id="rId36"/>
    <p:sldId id="322" r:id="rId37"/>
    <p:sldId id="323" r:id="rId38"/>
    <p:sldId id="325" r:id="rId39"/>
    <p:sldId id="327" r:id="rId4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C7590FF-0D8D-4004-B76C-B5A1A1210E08}" type="datetimeFigureOut">
              <a:rPr lang="en-US" smtClean="0"/>
              <a:pPr/>
              <a:t>1/31/2011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1F01A7C-2CC2-437B-A384-874EE5C6BF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C7590FF-0D8D-4004-B76C-B5A1A1210E08}" type="datetimeFigureOut">
              <a:rPr lang="en-US" smtClean="0"/>
              <a:pPr/>
              <a:t>1/31/2011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F01A7C-2CC2-437B-A384-874EE5C6BF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C7590FF-0D8D-4004-B76C-B5A1A1210E08}" type="datetimeFigureOut">
              <a:rPr lang="en-US" smtClean="0"/>
              <a:pPr/>
              <a:t>1/31/2011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F01A7C-2CC2-437B-A384-874EE5C6BF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C7590FF-0D8D-4004-B76C-B5A1A1210E08}" type="datetimeFigureOut">
              <a:rPr lang="en-US" smtClean="0"/>
              <a:pPr/>
              <a:t>1/31/2011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F01A7C-2CC2-437B-A384-874EE5C6BFD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C7590FF-0D8D-4004-B76C-B5A1A1210E08}" type="datetimeFigureOut">
              <a:rPr lang="en-US" smtClean="0"/>
              <a:pPr/>
              <a:t>1/31/2011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F01A7C-2CC2-437B-A384-874EE5C6BFD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C7590FF-0D8D-4004-B76C-B5A1A1210E08}" type="datetimeFigureOut">
              <a:rPr lang="en-US" smtClean="0"/>
              <a:pPr/>
              <a:t>1/31/2011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F01A7C-2CC2-437B-A384-874EE5C6BFD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C7590FF-0D8D-4004-B76C-B5A1A1210E08}" type="datetimeFigureOut">
              <a:rPr lang="en-US" smtClean="0"/>
              <a:pPr/>
              <a:t>1/31/2011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F01A7C-2CC2-437B-A384-874EE5C6BF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C7590FF-0D8D-4004-B76C-B5A1A1210E08}" type="datetimeFigureOut">
              <a:rPr lang="en-US" smtClean="0"/>
              <a:pPr/>
              <a:t>1/31/2011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F01A7C-2CC2-437B-A384-874EE5C6BFD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C7590FF-0D8D-4004-B76C-B5A1A1210E08}" type="datetimeFigureOut">
              <a:rPr lang="en-US" smtClean="0"/>
              <a:pPr/>
              <a:t>1/31/2011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F01A7C-2CC2-437B-A384-874EE5C6BF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6C7590FF-0D8D-4004-B76C-B5A1A1210E08}" type="datetimeFigureOut">
              <a:rPr lang="en-US" smtClean="0"/>
              <a:pPr/>
              <a:t>1/31/2011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F01A7C-2CC2-437B-A384-874EE5C6BF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C7590FF-0D8D-4004-B76C-B5A1A1210E08}" type="datetimeFigureOut">
              <a:rPr lang="en-US" smtClean="0"/>
              <a:pPr/>
              <a:t>1/31/2011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1F01A7C-2CC2-437B-A384-874EE5C6BFD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6C7590FF-0D8D-4004-B76C-B5A1A1210E08}" type="datetimeFigureOut">
              <a:rPr lang="en-US" smtClean="0"/>
              <a:pPr/>
              <a:t>1/31/2011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11F01A7C-2CC2-437B-A384-874EE5C6BFD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4348" y="1000108"/>
            <a:ext cx="7772400" cy="1829761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sr-Cyrl-CS" dirty="0" smtClean="0"/>
              <a:t>МЕТОДИКА РАЗВОЈА ГОВОРА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14282" y="5929330"/>
            <a:ext cx="32861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CS" dirty="0" smtClean="0"/>
              <a:t>Доц</a:t>
            </a:r>
            <a:r>
              <a:rPr lang="en-US" dirty="0" smtClean="0"/>
              <a:t>. </a:t>
            </a:r>
            <a:r>
              <a:rPr lang="sr-Cyrl-CS" dirty="0" smtClean="0"/>
              <a:t>др</a:t>
            </a:r>
            <a:r>
              <a:rPr lang="en-US" dirty="0" smtClean="0"/>
              <a:t> </a:t>
            </a:r>
            <a:r>
              <a:rPr lang="sr-Cyrl-CS" dirty="0" smtClean="0"/>
              <a:t>Мара</a:t>
            </a:r>
            <a:r>
              <a:rPr lang="en-US" dirty="0" smtClean="0"/>
              <a:t> </a:t>
            </a:r>
            <a:r>
              <a:rPr lang="sr-Cyrl-CS" dirty="0" smtClean="0"/>
              <a:t>Кнежевић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r-Cyrl-CS" dirty="0" smtClean="0"/>
              <a:t> Глас, реч и реченица су основни елементи говора. </a:t>
            </a:r>
          </a:p>
          <a:p>
            <a:r>
              <a:rPr lang="sr-Cyrl-CS" dirty="0" smtClean="0"/>
              <a:t>Компоненте говора су:</a:t>
            </a:r>
          </a:p>
          <a:p>
            <a:pPr>
              <a:buNone/>
            </a:pPr>
            <a:r>
              <a:rPr lang="sr-Cyrl-CS" dirty="0" smtClean="0"/>
              <a:t>    - гласовне особине (звучност-безвучност, јачина, висина, боја регистар гласа, обим гласа),</a:t>
            </a:r>
          </a:p>
          <a:p>
            <a:pPr>
              <a:buNone/>
            </a:pPr>
            <a:r>
              <a:rPr lang="sr-Cyrl-CS" dirty="0" smtClean="0"/>
              <a:t>     - дикција (артикулација, акцентуација, дисање, ритам, темпо и паузе),</a:t>
            </a:r>
          </a:p>
          <a:p>
            <a:pPr>
              <a:buNone/>
            </a:pPr>
            <a:r>
              <a:rPr lang="sr-Cyrl-CS" dirty="0" smtClean="0"/>
              <a:t>     -  интонација (кретање и трајање тона, висина и јачина тона, снага говора, висина и акценат говора), </a:t>
            </a:r>
          </a:p>
          <a:p>
            <a:pPr>
              <a:buNone/>
            </a:pPr>
            <a:r>
              <a:rPr lang="sr-Cyrl-CS" dirty="0" smtClean="0"/>
              <a:t>     - говор тела. 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r-Cyrl-CS" dirty="0" smtClean="0"/>
              <a:t>ОСНОВНИ ЕЛЕМЕНТИ ГОВОРА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sr-Cyrl-CS" dirty="0" smtClean="0"/>
              <a:t>Особине доброг говора су:</a:t>
            </a:r>
          </a:p>
          <a:p>
            <a:pPr eaLnBrk="1" hangingPunct="1">
              <a:buFont typeface="Wingdings 2" pitchFamily="18" charset="2"/>
              <a:buNone/>
            </a:pPr>
            <a:r>
              <a:rPr lang="sr-Cyrl-CS" dirty="0" smtClean="0"/>
              <a:t>     1. осмишљеност и логичност казивања,</a:t>
            </a:r>
          </a:p>
          <a:p>
            <a:pPr eaLnBrk="1" hangingPunct="1">
              <a:buFont typeface="Wingdings 2" pitchFamily="18" charset="2"/>
              <a:buNone/>
            </a:pPr>
            <a:r>
              <a:rPr lang="sr-Cyrl-CS" dirty="0" smtClean="0"/>
              <a:t>     2. сврсисходност и циљ говора,</a:t>
            </a:r>
          </a:p>
          <a:p>
            <a:pPr eaLnBrk="1" hangingPunct="1">
              <a:buFont typeface="Wingdings 2" pitchFamily="18" charset="2"/>
              <a:buNone/>
            </a:pPr>
            <a:r>
              <a:rPr lang="sr-Cyrl-CS" dirty="0" smtClean="0"/>
              <a:t>     3. правилност говора,</a:t>
            </a:r>
          </a:p>
          <a:p>
            <a:pPr eaLnBrk="1" hangingPunct="1">
              <a:buFont typeface="Wingdings 2" pitchFamily="18" charset="2"/>
              <a:buNone/>
            </a:pPr>
            <a:r>
              <a:rPr lang="sr-Cyrl-CS" dirty="0" smtClean="0"/>
              <a:t>     4. живост излагања,</a:t>
            </a:r>
          </a:p>
          <a:p>
            <a:pPr eaLnBrk="1" hangingPunct="1">
              <a:buFont typeface="Wingdings 2" pitchFamily="18" charset="2"/>
              <a:buNone/>
            </a:pPr>
            <a:r>
              <a:rPr lang="sr-Cyrl-CS" dirty="0" smtClean="0"/>
              <a:t>     5. гласност и јасност говора,</a:t>
            </a:r>
          </a:p>
          <a:p>
            <a:pPr eaLnBrk="1" hangingPunct="1">
              <a:buFont typeface="Wingdings 2" pitchFamily="18" charset="2"/>
              <a:buNone/>
            </a:pPr>
            <a:r>
              <a:rPr lang="sr-Cyrl-CS" dirty="0" smtClean="0"/>
              <a:t>     6. течност и тачност изражавања,</a:t>
            </a:r>
          </a:p>
          <a:p>
            <a:pPr eaLnBrk="1" hangingPunct="1">
              <a:buFont typeface="Wingdings 2" pitchFamily="18" charset="2"/>
              <a:buNone/>
            </a:pPr>
            <a:r>
              <a:rPr lang="sr-Cyrl-CS" dirty="0" smtClean="0"/>
              <a:t>     7. разумљивост и разговетност,</a:t>
            </a:r>
          </a:p>
          <a:p>
            <a:pPr eaLnBrk="1" hangingPunct="1">
              <a:buFont typeface="Wingdings 2" pitchFamily="18" charset="2"/>
              <a:buNone/>
            </a:pPr>
            <a:r>
              <a:rPr lang="sr-Cyrl-CS" dirty="0" smtClean="0"/>
              <a:t>     8. изражајност.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r-Cyrl-CS" dirty="0" smtClean="0"/>
              <a:t>ОСОБИНЕ ДОБРОГ ГОВОРА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sr-Cyrl-CS" dirty="0" smtClean="0"/>
              <a:t>Језичко разумевање подразумева све оно што човек (дете) зна, схвата и разуме кад му се говори.</a:t>
            </a:r>
          </a:p>
          <a:p>
            <a:pPr eaLnBrk="1" hangingPunct="1"/>
            <a:endParaRPr lang="sr-Cyrl-CS" dirty="0" smtClean="0"/>
          </a:p>
          <a:p>
            <a:pPr eaLnBrk="1" hangingPunct="1"/>
            <a:r>
              <a:rPr lang="sr-Cyrl-CS" dirty="0" smtClean="0"/>
              <a:t>Језичко изражавање обухвата само оно што човек (дете) својим говором може да изрази. 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sr-Cyrl-CS" dirty="0" smtClean="0"/>
              <a:t>ЈЕЗИЧКО РАЗУМЕВАЊЕ И ЈЕЗИЧКО ИЗРАЖАВАЊЕ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sr-Cyrl-CS" dirty="0" smtClean="0"/>
              <a:t>Говор наглувог детета најчешће испољава следеће недостатке:</a:t>
            </a:r>
          </a:p>
          <a:p>
            <a:pPr eaLnBrk="1" hangingPunct="1">
              <a:buFont typeface="Wingdings 2" pitchFamily="18" charset="2"/>
              <a:buNone/>
            </a:pPr>
            <a:r>
              <a:rPr lang="sr-Cyrl-CS" dirty="0" smtClean="0"/>
              <a:t>     - закаснели развој говора,</a:t>
            </a:r>
          </a:p>
          <a:p>
            <a:pPr eaLnBrk="1" hangingPunct="1">
              <a:buFont typeface="Wingdings 2" pitchFamily="18" charset="2"/>
              <a:buNone/>
            </a:pPr>
            <a:r>
              <a:rPr lang="sr-Cyrl-CS" dirty="0" smtClean="0"/>
              <a:t>     - неправилност изговора гласова и речи,</a:t>
            </a:r>
          </a:p>
          <a:p>
            <a:pPr eaLnBrk="1" hangingPunct="1">
              <a:buFont typeface="Wingdings 2" pitchFamily="18" charset="2"/>
              <a:buNone/>
            </a:pPr>
            <a:r>
              <a:rPr lang="sr-Cyrl-CS" dirty="0" smtClean="0"/>
              <a:t>     - неразвијен, скучен и сиромашан речник,</a:t>
            </a:r>
          </a:p>
          <a:p>
            <a:pPr eaLnBrk="1" hangingPunct="1">
              <a:buFont typeface="Wingdings 2" pitchFamily="18" charset="2"/>
              <a:buNone/>
            </a:pPr>
            <a:r>
              <a:rPr lang="sr-Cyrl-CS" dirty="0" smtClean="0"/>
              <a:t>     - аграматизам,</a:t>
            </a:r>
          </a:p>
          <a:p>
            <a:pPr eaLnBrk="1" hangingPunct="1">
              <a:buFont typeface="Wingdings 2" pitchFamily="18" charset="2"/>
              <a:buNone/>
            </a:pPr>
            <a:r>
              <a:rPr lang="sr-Cyrl-CS" dirty="0" smtClean="0"/>
              <a:t>     - примитивна реченица,</a:t>
            </a:r>
          </a:p>
          <a:p>
            <a:pPr eaLnBrk="1" hangingPunct="1">
              <a:buFont typeface="Wingdings 2" pitchFamily="18" charset="2"/>
              <a:buNone/>
            </a:pPr>
            <a:r>
              <a:rPr lang="sr-Cyrl-CS" dirty="0" smtClean="0"/>
              <a:t>     - недостаци интонације.</a:t>
            </a:r>
            <a:endParaRPr lang="en-US" dirty="0" smtClean="0">
              <a:latin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sr-Cyrl-CS" dirty="0" smtClean="0"/>
              <a:t>СЛУХ И ГОВОР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3"/>
          <p:cNvSpPr>
            <a:spLocks noGrp="1"/>
          </p:cNvSpPr>
          <p:nvPr>
            <p:ph idx="1"/>
          </p:nvPr>
        </p:nvSpPr>
        <p:spPr>
          <a:xfrm>
            <a:off x="468313" y="1844675"/>
            <a:ext cx="8229600" cy="4608513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None/>
            </a:pPr>
            <a:r>
              <a:rPr lang="sr-Cyrl-CS" dirty="0" smtClean="0"/>
              <a:t>Програмски садржаји су условљени узрастом деце, начином њиховог збрињавања до поласка у школу, законитостима и закономерношћу појаве и развоја деце. 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sr-Cyrl-CS" dirty="0" smtClean="0"/>
              <a:t> Различити су програми рада на развоју говора за јаслице, за рад са децом 3 - 7 година, за рад у припремним школским групама. </a:t>
            </a:r>
            <a:endParaRPr lang="en-US" dirty="0" smtClean="0"/>
          </a:p>
        </p:txBody>
      </p:sp>
      <p:sp>
        <p:nvSpPr>
          <p:cNvPr id="47106" name="Rectangle 2"/>
          <p:cNvSpPr>
            <a:spLocks noGrp="1"/>
          </p:cNvSpPr>
          <p:nvPr>
            <p:ph type="title"/>
          </p:nvPr>
        </p:nvSpPr>
        <p:spPr bwMode="auto">
          <a:xfrm>
            <a:off x="428596" y="285728"/>
            <a:ext cx="8229600" cy="1143000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pPr algn="ctr" eaLnBrk="1" hangingPunct="1">
              <a:defRPr/>
            </a:pPr>
            <a:r>
              <a:rPr lang="sr-Cyrl-CS" sz="3700" dirty="0" smtClean="0">
                <a:ln>
                  <a:noFill/>
                </a:ln>
                <a:solidFill>
                  <a:schemeClr val="accent1"/>
                </a:solidFill>
                <a:effectLst/>
              </a:rPr>
              <a:t>ЗАДАЦИ И ПРОГРАМСКИ САДРЖАЈИ РАДА НА РАЗВОЈУ ГОВОРА ДЕЦЕ</a:t>
            </a:r>
            <a:endParaRPr lang="en-US" sz="3700" dirty="0" smtClean="0">
              <a:ln>
                <a:noFill/>
              </a:ln>
              <a:solidFill>
                <a:schemeClr val="accent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69925" indent="-533400" eaLnBrk="1" hangingPunct="1">
              <a:lnSpc>
                <a:spcPct val="90000"/>
              </a:lnSpc>
              <a:buNone/>
            </a:pPr>
            <a:r>
              <a:rPr lang="sr-Cyrl-CS" dirty="0" smtClean="0"/>
              <a:t>Облици рада на развоју говора деце су:</a:t>
            </a:r>
          </a:p>
          <a:p>
            <a:pPr marL="669925" indent="-533400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sr-Cyrl-CS" dirty="0" smtClean="0"/>
              <a:t>     - индивидуални рад,</a:t>
            </a:r>
          </a:p>
          <a:p>
            <a:pPr marL="669925" indent="-533400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sr-Cyrl-CS" dirty="0" smtClean="0"/>
              <a:t>     - групни рад и</a:t>
            </a:r>
          </a:p>
          <a:p>
            <a:pPr marL="669925" indent="-533400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sr-Cyrl-CS" dirty="0" smtClean="0"/>
              <a:t>     - фронтални облик рада.</a:t>
            </a:r>
          </a:p>
          <a:p>
            <a:pPr marL="669925" indent="-533400" eaLnBrk="1" hangingPunct="1">
              <a:lnSpc>
                <a:spcPct val="90000"/>
              </a:lnSpc>
              <a:buNone/>
            </a:pPr>
            <a:r>
              <a:rPr lang="sr-Cyrl-CS" dirty="0" smtClean="0"/>
              <a:t>Према начину активирања деце, облици рада у вртићу су:</a:t>
            </a:r>
          </a:p>
          <a:p>
            <a:pPr marL="669925" indent="-533400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sr-Cyrl-CS" dirty="0" smtClean="0"/>
              <a:t>     - игра,</a:t>
            </a:r>
          </a:p>
          <a:p>
            <a:pPr marL="669925" indent="-533400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sr-Cyrl-CS" dirty="0" smtClean="0"/>
              <a:t>     - усмерене активности и</a:t>
            </a:r>
          </a:p>
          <a:p>
            <a:pPr marL="669925" indent="-533400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sr-Cyrl-CS" dirty="0" smtClean="0"/>
              <a:t>     - слободне активности.</a:t>
            </a:r>
          </a:p>
          <a:p>
            <a:pPr marL="669925" indent="-533400" eaLnBrk="1" hangingPunct="1">
              <a:lnSpc>
                <a:spcPct val="90000"/>
              </a:lnSpc>
            </a:pPr>
            <a:endParaRPr lang="en-US" dirty="0" smtClean="0"/>
          </a:p>
        </p:txBody>
      </p:sp>
      <p:sp>
        <p:nvSpPr>
          <p:cNvPr id="43010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pPr algn="ctr" eaLnBrk="1" hangingPunct="1">
              <a:defRPr/>
            </a:pPr>
            <a:r>
              <a:rPr lang="sr-Cyrl-CS" sz="3700" dirty="0" smtClean="0">
                <a:ln>
                  <a:noFill/>
                </a:ln>
                <a:solidFill>
                  <a:schemeClr val="accent1"/>
                </a:solidFill>
                <a:effectLst/>
              </a:rPr>
              <a:t>ОБЛИЦИ РАДА НА РАЗВОЈУ ГОВОРА ДЕЦЕ</a:t>
            </a:r>
            <a:endParaRPr lang="en-US" sz="3700" dirty="0" smtClean="0">
              <a:ln>
                <a:noFill/>
              </a:ln>
              <a:solidFill>
                <a:schemeClr val="accent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Rectangle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None/>
            </a:pPr>
            <a:r>
              <a:rPr lang="sr-Cyrl-CS" dirty="0" smtClean="0"/>
              <a:t>О корелацији се може говорити са више аспеката:</a:t>
            </a:r>
          </a:p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sr-Cyrl-CS" dirty="0" smtClean="0"/>
              <a:t>     - васпитач,</a:t>
            </a:r>
          </a:p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sr-Cyrl-CS" dirty="0" smtClean="0"/>
              <a:t>     - дете,</a:t>
            </a:r>
          </a:p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sr-Cyrl-CS" dirty="0" smtClean="0"/>
              <a:t>     - говор,</a:t>
            </a:r>
          </a:p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sr-Cyrl-CS" dirty="0" smtClean="0"/>
              <a:t>     - област- подручје рада са децом,</a:t>
            </a:r>
          </a:p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sr-Cyrl-CS" dirty="0" smtClean="0"/>
              <a:t>     - облици рада,</a:t>
            </a:r>
          </a:p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sr-Cyrl-CS" dirty="0" smtClean="0"/>
              <a:t>     - принцип повезаности садржаја рада,</a:t>
            </a:r>
          </a:p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sr-Cyrl-CS" dirty="0" smtClean="0"/>
              <a:t>     - радно-игровна средства,</a:t>
            </a:r>
          </a:p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sr-Cyrl-CS" dirty="0" smtClean="0"/>
              <a:t>     - тематско планирање.</a:t>
            </a:r>
            <a:endParaRPr lang="en-US" dirty="0" smtClean="0"/>
          </a:p>
        </p:txBody>
      </p:sp>
      <p:sp>
        <p:nvSpPr>
          <p:cNvPr id="44034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sr-Cyrl-CS" sz="3700" smtClean="0">
                <a:ln>
                  <a:noFill/>
                </a:ln>
                <a:solidFill>
                  <a:schemeClr val="accent1"/>
                </a:solidFill>
                <a:effectLst/>
              </a:rPr>
              <a:t>КОРЕЛАЦИЈА У РАДУ СА ДЕЦОМ</a:t>
            </a:r>
            <a:endParaRPr lang="en-US" sz="3700" smtClean="0">
              <a:ln>
                <a:noFill/>
              </a:ln>
              <a:solidFill>
                <a:schemeClr val="accent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buNone/>
            </a:pPr>
            <a:r>
              <a:rPr lang="sr-Cyrl-CS" u="sng" dirty="0" smtClean="0">
                <a:latin typeface="+mj-lt"/>
              </a:rPr>
              <a:t>Упознавање околине</a:t>
            </a:r>
            <a:r>
              <a:rPr lang="sr-Cyrl-CS" dirty="0" smtClean="0">
                <a:latin typeface="+mj-lt"/>
              </a:rPr>
              <a:t> је полазна област за примену корелације.</a:t>
            </a:r>
          </a:p>
          <a:p>
            <a:pPr eaLnBrk="1" hangingPunct="1">
              <a:buNone/>
            </a:pPr>
            <a:r>
              <a:rPr lang="sr-Cyrl-CS" dirty="0" smtClean="0">
                <a:latin typeface="+mj-lt"/>
              </a:rPr>
              <a:t> Корелација је погодна у информисању о својој личности, о својим родитељима, о месту становања и сл.</a:t>
            </a:r>
          </a:p>
          <a:p>
            <a:pPr>
              <a:buNone/>
            </a:pPr>
            <a:r>
              <a:rPr lang="sr-Cyrl-CS" dirty="0" smtClean="0">
                <a:latin typeface="+mj-lt"/>
              </a:rPr>
              <a:t>Виши ступањ корелације јесте разговор са децом у циљу развијања структуре њихове реченице и вежби запажања и изражавања. </a:t>
            </a:r>
          </a:p>
          <a:p>
            <a:pPr>
              <a:buNone/>
            </a:pPr>
            <a:r>
              <a:rPr lang="sr-Cyrl-CS" dirty="0" smtClean="0">
                <a:latin typeface="+mj-lt"/>
              </a:rPr>
              <a:t>Корелација се  врши и са математиком (математички појмови), ликовним васпитањем (ликовно изражавање), физичким васпитањем (покрет), музичким васпитањем.</a:t>
            </a:r>
            <a:endParaRPr lang="en-US" dirty="0" smtClean="0">
              <a:latin typeface="+mj-lt"/>
            </a:endParaRPr>
          </a:p>
          <a:p>
            <a:pPr eaLnBrk="1" hangingPunct="1">
              <a:buNone/>
            </a:pPr>
            <a:endParaRPr lang="en-US" dirty="0" smtClean="0">
              <a:latin typeface="+mj-lt"/>
            </a:endParaRPr>
          </a:p>
        </p:txBody>
      </p:sp>
      <p:sp>
        <p:nvSpPr>
          <p:cNvPr id="53250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sr-Cyrl-CS" sz="3700" smtClean="0">
                <a:ln>
                  <a:noFill/>
                </a:ln>
                <a:solidFill>
                  <a:schemeClr val="accent1"/>
                </a:solidFill>
                <a:effectLst/>
              </a:rPr>
              <a:t>КОРЕЛАЦИЈА У РАДУ СА ДЕЦОМ</a:t>
            </a:r>
            <a:endParaRPr lang="en-US" sz="3700" smtClean="0">
              <a:ln>
                <a:noFill/>
              </a:ln>
              <a:solidFill>
                <a:schemeClr val="accent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3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sr-Cyrl-CS" dirty="0" smtClean="0"/>
              <a:t>Планирање рада на развоју деце до поласка у школу, мора обухватити све врсте и облике наших контаката с децом.</a:t>
            </a:r>
          </a:p>
          <a:p>
            <a:pPr>
              <a:buNone/>
            </a:pPr>
            <a:r>
              <a:rPr lang="sr-Cyrl-CS" dirty="0" smtClean="0"/>
              <a:t> Планирање је осмишљено пројектовање рада и садржи:</a:t>
            </a:r>
          </a:p>
          <a:p>
            <a:pPr eaLnBrk="1" hangingPunct="1">
              <a:buFont typeface="Wingdings 2" pitchFamily="18" charset="2"/>
              <a:buNone/>
            </a:pPr>
            <a:r>
              <a:rPr lang="sr-Cyrl-CS" dirty="0" smtClean="0"/>
              <a:t>     - временски редослед обраде програмских садржаја,</a:t>
            </a:r>
          </a:p>
          <a:p>
            <a:pPr eaLnBrk="1" hangingPunct="1">
              <a:buFont typeface="Wingdings 2" pitchFamily="18" charset="2"/>
              <a:buNone/>
            </a:pPr>
            <a:r>
              <a:rPr lang="sr-Cyrl-CS" dirty="0" smtClean="0"/>
              <a:t>     - методе и облике рада,</a:t>
            </a:r>
          </a:p>
          <a:p>
            <a:pPr eaLnBrk="1" hangingPunct="1">
              <a:buFont typeface="Wingdings 2" pitchFamily="18" charset="2"/>
              <a:buNone/>
            </a:pPr>
            <a:r>
              <a:rPr lang="sr-Cyrl-CS" dirty="0" smtClean="0"/>
              <a:t>     - радно-игровна средства,</a:t>
            </a:r>
          </a:p>
          <a:p>
            <a:pPr eaLnBrk="1" hangingPunct="1">
              <a:buFont typeface="Wingdings 2" pitchFamily="18" charset="2"/>
              <a:buNone/>
            </a:pPr>
            <a:r>
              <a:rPr lang="sr-Cyrl-CS" dirty="0" smtClean="0"/>
              <a:t>     - корелацију,</a:t>
            </a:r>
          </a:p>
          <a:p>
            <a:pPr eaLnBrk="1" hangingPunct="1">
              <a:buFont typeface="Wingdings 2" pitchFamily="18" charset="2"/>
              <a:buNone/>
            </a:pPr>
            <a:r>
              <a:rPr lang="sr-Cyrl-CS" dirty="0" smtClean="0"/>
              <a:t>     - коришћење уџбеника и приручника,</a:t>
            </a:r>
          </a:p>
          <a:p>
            <a:pPr>
              <a:buNone/>
            </a:pPr>
            <a:r>
              <a:rPr lang="sr-Cyrl-CS" dirty="0" smtClean="0"/>
              <a:t>     - планирање прослава и празника.</a:t>
            </a:r>
          </a:p>
          <a:p>
            <a:pPr>
              <a:buNone/>
            </a:pPr>
            <a:r>
              <a:rPr lang="sr-Cyrl-CS" dirty="0" smtClean="0"/>
              <a:t> Годишњи план рада подразумева и планирање на зимовању, летовању, за време летњег распуста.</a:t>
            </a:r>
          </a:p>
          <a:p>
            <a:pPr eaLnBrk="1" hangingPunct="1">
              <a:buFont typeface="Wingdings 2" pitchFamily="18" charset="2"/>
              <a:buNone/>
            </a:pPr>
            <a:endParaRPr lang="en-US" dirty="0" smtClean="0"/>
          </a:p>
        </p:txBody>
      </p:sp>
      <p:sp>
        <p:nvSpPr>
          <p:cNvPr id="48130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 eaLnBrk="1" hangingPunct="1">
              <a:defRPr/>
            </a:pPr>
            <a:r>
              <a:rPr lang="sr-Cyrl-CS" dirty="0" smtClean="0">
                <a:ln>
                  <a:noFill/>
                </a:ln>
                <a:solidFill>
                  <a:schemeClr val="accent1"/>
                </a:solidFill>
                <a:effectLst/>
              </a:rPr>
              <a:t>ПЛАНИРАЊЕ РАДА</a:t>
            </a:r>
            <a:endParaRPr lang="en-US" dirty="0" smtClean="0">
              <a:ln>
                <a:noFill/>
              </a:ln>
              <a:solidFill>
                <a:schemeClr val="accent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Rectangle 3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sr-Cyrl-CS" dirty="0" smtClean="0">
                <a:latin typeface="Arial" charset="0"/>
              </a:rPr>
              <a:t> </a:t>
            </a:r>
          </a:p>
          <a:p>
            <a:r>
              <a:rPr lang="sr-Cyrl-CS" sz="2500" dirty="0" smtClean="0">
                <a:latin typeface="+mj-lt"/>
              </a:rPr>
              <a:t>Радно-игровна средства могу бити:</a:t>
            </a:r>
          </a:p>
          <a:p>
            <a:pPr>
              <a:buNone/>
            </a:pPr>
            <a:r>
              <a:rPr lang="sr-Cyrl-CS" sz="2500" dirty="0" smtClean="0">
                <a:latin typeface="+mj-lt"/>
              </a:rPr>
              <a:t>     - визуелна , </a:t>
            </a:r>
          </a:p>
          <a:p>
            <a:pPr>
              <a:buNone/>
            </a:pPr>
            <a:r>
              <a:rPr lang="sr-Cyrl-CS" sz="2500" dirty="0" smtClean="0">
                <a:latin typeface="+mj-lt"/>
              </a:rPr>
              <a:t>     - аудитивна,  </a:t>
            </a:r>
          </a:p>
          <a:p>
            <a:pPr>
              <a:buNone/>
            </a:pPr>
            <a:r>
              <a:rPr lang="sr-Cyrl-CS" sz="2500" dirty="0" smtClean="0">
                <a:latin typeface="+mj-lt"/>
              </a:rPr>
              <a:t>     - аудио-визуелна,</a:t>
            </a:r>
          </a:p>
          <a:p>
            <a:pPr>
              <a:buNone/>
            </a:pPr>
            <a:r>
              <a:rPr lang="sr-Cyrl-CS" sz="2500" dirty="0" smtClean="0">
                <a:latin typeface="+mj-lt"/>
              </a:rPr>
              <a:t>     -  кинетичко-моторичка.</a:t>
            </a:r>
          </a:p>
          <a:p>
            <a:pPr>
              <a:buNone/>
            </a:pPr>
            <a:r>
              <a:rPr lang="sr-Cyrl-CS" sz="2500" dirty="0" smtClean="0">
                <a:latin typeface="+mj-lt"/>
              </a:rPr>
              <a:t> Радно - средства која се користе у предшколским установама су: играчке, слике, дијапозитиви, апликације, књиге, сликовнице, лутке и др.</a:t>
            </a:r>
            <a:endParaRPr lang="en-US" sz="2500" dirty="0" smtClean="0">
              <a:latin typeface="+mj-lt"/>
            </a:endParaRPr>
          </a:p>
          <a:p>
            <a:pPr>
              <a:buNone/>
            </a:pPr>
            <a:endParaRPr lang="sr-Cyrl-CS" sz="2500" dirty="0" smtClean="0">
              <a:latin typeface="+mj-lt"/>
            </a:endParaRPr>
          </a:p>
          <a:p>
            <a:pPr>
              <a:buNone/>
            </a:pPr>
            <a:r>
              <a:rPr lang="sr-Cyrl-CS" sz="2500" dirty="0" smtClean="0">
                <a:latin typeface="+mj-lt"/>
              </a:rPr>
              <a:t> </a:t>
            </a:r>
            <a:endParaRPr lang="en-US" sz="2500" dirty="0" smtClean="0">
              <a:latin typeface="+mj-lt"/>
            </a:endParaRPr>
          </a:p>
        </p:txBody>
      </p:sp>
      <p:sp>
        <p:nvSpPr>
          <p:cNvPr id="49154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sr-Cyrl-CS" smtClean="0">
                <a:ln>
                  <a:noFill/>
                </a:ln>
                <a:solidFill>
                  <a:schemeClr val="accent1"/>
                </a:solidFill>
                <a:effectLst/>
              </a:rPr>
              <a:t>РАДНО-ИГРОВНА СРЕДСТВА</a:t>
            </a:r>
            <a:endParaRPr lang="en-US" smtClean="0">
              <a:ln>
                <a:noFill/>
              </a:ln>
              <a:solidFill>
                <a:schemeClr val="accent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/>
            <a:endParaRPr lang="en-US" dirty="0" smtClean="0"/>
          </a:p>
          <a:p>
            <a:pPr lvl="2"/>
            <a:r>
              <a:rPr lang="sr-Cyrl-CS" sz="2400" dirty="0" smtClean="0"/>
              <a:t>Предмет Методике развоја говора је изучавање законитости развоја говора деце, као и подстицање на његов развој.</a:t>
            </a:r>
            <a:endParaRPr lang="en-US" sz="2400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sr-Cyrl-CS" dirty="0" smtClean="0"/>
              <a:t>ПРЕДМЕТ И ЗАДАЦИ МЕТОДИКЕ РАЗВОЈА ГОВОРА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785786" y="2643182"/>
            <a:ext cx="7643866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sr-Cyrl-CS" dirty="0" smtClean="0"/>
          </a:p>
          <a:p>
            <a:r>
              <a:rPr lang="sr-Cyrl-CS" dirty="0" smtClean="0"/>
              <a:t>	</a:t>
            </a:r>
            <a:endParaRPr lang="en-US" dirty="0" smtClean="0"/>
          </a:p>
          <a:p>
            <a:r>
              <a:rPr lang="sr-Cyrl-CS" sz="2400" dirty="0" smtClean="0"/>
              <a:t>Основни задатак Методике развоја говора је образовање студената – васпитача како  да децу оспособе за правилно говорно коришћење језика.</a:t>
            </a:r>
            <a:endParaRPr lang="en-US" sz="2400" dirty="0" smtClean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Rectangle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buNone/>
            </a:pPr>
            <a:r>
              <a:rPr lang="sr-Cyrl-CS" sz="2400" dirty="0" smtClean="0">
                <a:latin typeface="+mj-lt"/>
              </a:rPr>
              <a:t>Метода игре представља низ поступака којима се игром вежба слушање, артикулација гласова, речник и реченица деце.</a:t>
            </a:r>
          </a:p>
          <a:p>
            <a:pPr eaLnBrk="1" hangingPunct="1">
              <a:buNone/>
            </a:pPr>
            <a:endParaRPr lang="sr-Cyrl-CS" sz="2400" dirty="0" smtClean="0">
              <a:latin typeface="+mj-lt"/>
            </a:endParaRPr>
          </a:p>
          <a:p>
            <a:pPr eaLnBrk="1" hangingPunct="1">
              <a:buNone/>
            </a:pPr>
            <a:r>
              <a:rPr lang="sr-Cyrl-CS" sz="2400" dirty="0" smtClean="0">
                <a:latin typeface="+mj-lt"/>
              </a:rPr>
              <a:t>Садржај игре треба да обезбеди реализовање васпитно - образовних задатака.</a:t>
            </a:r>
            <a:endParaRPr lang="en-US" sz="2400" dirty="0" smtClean="0">
              <a:latin typeface="+mj-lt"/>
            </a:endParaRPr>
          </a:p>
        </p:txBody>
      </p:sp>
      <p:sp>
        <p:nvSpPr>
          <p:cNvPr id="50178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 eaLnBrk="1" hangingPunct="1">
              <a:defRPr/>
            </a:pPr>
            <a:r>
              <a:rPr lang="sr-Cyrl-CS" dirty="0" smtClean="0">
                <a:ln>
                  <a:noFill/>
                </a:ln>
                <a:solidFill>
                  <a:schemeClr val="accent1"/>
                </a:solidFill>
                <a:effectLst/>
              </a:rPr>
              <a:t>МЕТОДА ИГРЕ</a:t>
            </a:r>
            <a:endParaRPr lang="en-US" dirty="0" smtClean="0">
              <a:ln>
                <a:noFill/>
              </a:ln>
              <a:solidFill>
                <a:schemeClr val="accent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buNone/>
            </a:pPr>
            <a:r>
              <a:rPr lang="sr-Cyrl-CS" dirty="0" smtClean="0">
                <a:latin typeface="Arial" charset="0"/>
              </a:rPr>
              <a:t> 	</a:t>
            </a:r>
            <a:r>
              <a:rPr lang="sr-Cyrl-CS" sz="2400" dirty="0" smtClean="0">
                <a:latin typeface="+mj-lt"/>
              </a:rPr>
              <a:t>Метода разговора  има свој циљ и ток, садржај, предмет и тему разговора, време трајања као и начин коришћења радно-игровних средстава. </a:t>
            </a:r>
          </a:p>
          <a:p>
            <a:pPr>
              <a:buNone/>
            </a:pPr>
            <a:r>
              <a:rPr lang="sr-Cyrl-CS" sz="2400" dirty="0" smtClean="0">
                <a:latin typeface="+mj-lt"/>
              </a:rPr>
              <a:t>Разликујемо:</a:t>
            </a:r>
          </a:p>
          <a:p>
            <a:pPr>
              <a:buNone/>
            </a:pPr>
            <a:r>
              <a:rPr lang="sr-Cyrl-CS" sz="2400" dirty="0" smtClean="0">
                <a:latin typeface="+mj-lt"/>
              </a:rPr>
              <a:t>обичан, </a:t>
            </a:r>
          </a:p>
          <a:p>
            <a:pPr>
              <a:buNone/>
            </a:pPr>
            <a:r>
              <a:rPr lang="sr-Cyrl-CS" sz="2400" dirty="0" smtClean="0">
                <a:latin typeface="+mj-lt"/>
              </a:rPr>
              <a:t>неприпремљен разговор,</a:t>
            </a:r>
          </a:p>
          <a:p>
            <a:pPr>
              <a:buNone/>
            </a:pPr>
            <a:r>
              <a:rPr lang="sr-Cyrl-CS" sz="2400" dirty="0" smtClean="0">
                <a:latin typeface="+mj-lt"/>
              </a:rPr>
              <a:t> припремљен разговор.</a:t>
            </a:r>
          </a:p>
          <a:p>
            <a:pPr eaLnBrk="1" hangingPunct="1"/>
            <a:endParaRPr lang="en-US" sz="2400" dirty="0" smtClean="0">
              <a:latin typeface="+mj-lt"/>
            </a:endParaRPr>
          </a:p>
        </p:txBody>
      </p:sp>
      <p:sp>
        <p:nvSpPr>
          <p:cNvPr id="59394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 eaLnBrk="1" hangingPunct="1">
              <a:defRPr/>
            </a:pPr>
            <a:r>
              <a:rPr lang="sr-Cyrl-CS" dirty="0" smtClean="0">
                <a:ln>
                  <a:noFill/>
                </a:ln>
                <a:solidFill>
                  <a:schemeClr val="accent1"/>
                </a:solidFill>
                <a:effectLst/>
              </a:rPr>
              <a:t>МЕТОДА РАЗГОВОРА</a:t>
            </a:r>
            <a:endParaRPr lang="en-US" dirty="0" smtClean="0">
              <a:ln>
                <a:noFill/>
              </a:ln>
              <a:solidFill>
                <a:schemeClr val="accent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7" name="Rectangle 3"/>
          <p:cNvSpPr>
            <a:spLocks noGrp="1"/>
          </p:cNvSpPr>
          <p:nvPr>
            <p:ph idx="1"/>
          </p:nvPr>
        </p:nvSpPr>
        <p:spPr>
          <a:xfrm>
            <a:off x="571472" y="1428736"/>
            <a:ext cx="8229600" cy="4525963"/>
          </a:xfrm>
        </p:spPr>
        <p:txBody>
          <a:bodyPr>
            <a:normAutofit/>
          </a:bodyPr>
          <a:lstStyle/>
          <a:p>
            <a:pPr eaLnBrk="1" hangingPunct="1">
              <a:buNone/>
            </a:pPr>
            <a:r>
              <a:rPr lang="sr-Cyrl-CS" sz="2400" dirty="0" smtClean="0">
                <a:latin typeface="+mj-lt"/>
              </a:rPr>
              <a:t>Методу разговора користимо:</a:t>
            </a:r>
          </a:p>
          <a:p>
            <a:pPr eaLnBrk="1" hangingPunct="1">
              <a:buFont typeface="Wingdings 2" pitchFamily="18" charset="2"/>
              <a:buNone/>
            </a:pPr>
            <a:r>
              <a:rPr lang="sr-Cyrl-CS" sz="2400" dirty="0" smtClean="0">
                <a:latin typeface="+mj-lt"/>
              </a:rPr>
              <a:t>     - за вежбање речника,</a:t>
            </a:r>
          </a:p>
          <a:p>
            <a:pPr eaLnBrk="1" hangingPunct="1">
              <a:buFont typeface="Wingdings 2" pitchFamily="18" charset="2"/>
              <a:buNone/>
            </a:pPr>
            <a:r>
              <a:rPr lang="sr-Cyrl-CS" sz="2400" dirty="0" smtClean="0">
                <a:latin typeface="+mj-lt"/>
              </a:rPr>
              <a:t>      -  учтивих фраза,</a:t>
            </a:r>
          </a:p>
          <a:p>
            <a:pPr eaLnBrk="1" hangingPunct="1">
              <a:buFont typeface="Wingdings 2" pitchFamily="18" charset="2"/>
              <a:buNone/>
            </a:pPr>
            <a:r>
              <a:rPr lang="sr-Cyrl-CS" sz="2400" dirty="0" smtClean="0">
                <a:latin typeface="+mj-lt"/>
              </a:rPr>
              <a:t>     - за богаћење дечјег речника,</a:t>
            </a:r>
          </a:p>
          <a:p>
            <a:pPr eaLnBrk="1" hangingPunct="1">
              <a:buFont typeface="Wingdings 2" pitchFamily="18" charset="2"/>
              <a:buNone/>
            </a:pPr>
            <a:r>
              <a:rPr lang="sr-Cyrl-CS" sz="2400" dirty="0" smtClean="0">
                <a:latin typeface="+mj-lt"/>
              </a:rPr>
              <a:t>     - за неговање културног понашања,</a:t>
            </a:r>
          </a:p>
          <a:p>
            <a:pPr eaLnBrk="1" hangingPunct="1">
              <a:buFont typeface="Wingdings 2" pitchFamily="18" charset="2"/>
              <a:buNone/>
            </a:pPr>
            <a:r>
              <a:rPr lang="sr-Cyrl-CS" sz="2400" dirty="0" smtClean="0">
                <a:latin typeface="+mj-lt"/>
              </a:rPr>
              <a:t>     -  за разне врсте разговора,</a:t>
            </a:r>
          </a:p>
          <a:p>
            <a:pPr eaLnBrk="1" hangingPunct="1">
              <a:buFont typeface="Wingdings 2" pitchFamily="18" charset="2"/>
              <a:buNone/>
            </a:pPr>
            <a:r>
              <a:rPr lang="sr-Cyrl-CS" sz="2400" dirty="0" smtClean="0">
                <a:latin typeface="+mj-lt"/>
              </a:rPr>
              <a:t>     - за испитивање стања језика деце,</a:t>
            </a:r>
          </a:p>
          <a:p>
            <a:pPr eaLnBrk="1" hangingPunct="1">
              <a:buFont typeface="Wingdings 2" pitchFamily="18" charset="2"/>
              <a:buNone/>
            </a:pPr>
            <a:r>
              <a:rPr lang="sr-Cyrl-CS" sz="2400" dirty="0" smtClean="0">
                <a:latin typeface="+mj-lt"/>
              </a:rPr>
              <a:t>     - за подстицање говорног стваралаштва код деце.</a:t>
            </a:r>
            <a:endParaRPr lang="en-US" sz="2400" dirty="0" smtClean="0">
              <a:latin typeface="+mj-lt"/>
            </a:endParaRPr>
          </a:p>
        </p:txBody>
      </p:sp>
      <p:sp>
        <p:nvSpPr>
          <p:cNvPr id="68610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 eaLnBrk="1" hangingPunct="1">
              <a:defRPr/>
            </a:pPr>
            <a:r>
              <a:rPr lang="sr-Cyrl-CS" dirty="0" smtClean="0">
                <a:ln>
                  <a:noFill/>
                </a:ln>
                <a:solidFill>
                  <a:schemeClr val="accent1"/>
                </a:solidFill>
                <a:effectLst/>
              </a:rPr>
              <a:t> МЕТОДА РАЗГОВОРА</a:t>
            </a:r>
            <a:endParaRPr lang="en-US" dirty="0" smtClean="0">
              <a:ln>
                <a:noFill/>
              </a:ln>
              <a:solidFill>
                <a:schemeClr val="accent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Rectangle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69925" indent="-533400" eaLnBrk="1" hangingPunct="1">
              <a:lnSpc>
                <a:spcPct val="90000"/>
              </a:lnSpc>
            </a:pPr>
            <a:r>
              <a:rPr lang="sr-Cyrl-CS" sz="2400" dirty="0" smtClean="0">
                <a:latin typeface="+mj-lt"/>
              </a:rPr>
              <a:t>Методу разговора чине:</a:t>
            </a:r>
          </a:p>
          <a:p>
            <a:pPr marL="669925" indent="-533400" eaLnBrk="1" hangingPunct="1">
              <a:lnSpc>
                <a:spcPct val="90000"/>
              </a:lnSpc>
              <a:buFont typeface="Wingdings 2" pitchFamily="18" charset="2"/>
              <a:buAutoNum type="arabicPeriod"/>
            </a:pPr>
            <a:r>
              <a:rPr lang="sr-Cyrl-CS" sz="2400" dirty="0" smtClean="0">
                <a:latin typeface="+mj-lt"/>
              </a:rPr>
              <a:t>Тема,</a:t>
            </a:r>
          </a:p>
          <a:p>
            <a:pPr marL="669925" indent="-533400" eaLnBrk="1" hangingPunct="1">
              <a:lnSpc>
                <a:spcPct val="90000"/>
              </a:lnSpc>
              <a:buFont typeface="Wingdings 2" pitchFamily="18" charset="2"/>
              <a:buAutoNum type="arabicPeriod"/>
            </a:pPr>
            <a:r>
              <a:rPr lang="sr-Cyrl-CS" sz="2400" dirty="0" smtClean="0">
                <a:latin typeface="+mj-lt"/>
              </a:rPr>
              <a:t>Предмет,</a:t>
            </a:r>
          </a:p>
          <a:p>
            <a:pPr marL="669925" indent="-533400" eaLnBrk="1" hangingPunct="1">
              <a:lnSpc>
                <a:spcPct val="90000"/>
              </a:lnSpc>
              <a:buFont typeface="Wingdings 2" pitchFamily="18" charset="2"/>
              <a:buAutoNum type="arabicPeriod"/>
            </a:pPr>
            <a:r>
              <a:rPr lang="sr-Cyrl-CS" sz="2400" dirty="0" smtClean="0">
                <a:latin typeface="+mj-lt"/>
              </a:rPr>
              <a:t>Садржај,</a:t>
            </a:r>
          </a:p>
          <a:p>
            <a:pPr marL="669925" indent="-533400" eaLnBrk="1" hangingPunct="1">
              <a:lnSpc>
                <a:spcPct val="90000"/>
              </a:lnSpc>
              <a:buFont typeface="Wingdings 2" pitchFamily="18" charset="2"/>
              <a:buAutoNum type="arabicPeriod"/>
            </a:pPr>
            <a:r>
              <a:rPr lang="sr-Cyrl-CS" sz="2400" dirty="0" smtClean="0">
                <a:latin typeface="+mj-lt"/>
              </a:rPr>
              <a:t>Образовно-васпитни циљ разговора,</a:t>
            </a:r>
          </a:p>
          <a:p>
            <a:pPr marL="669925" indent="-533400" eaLnBrk="1" hangingPunct="1">
              <a:lnSpc>
                <a:spcPct val="90000"/>
              </a:lnSpc>
              <a:buFont typeface="Wingdings 2" pitchFamily="18" charset="2"/>
              <a:buAutoNum type="arabicPeriod"/>
            </a:pPr>
            <a:r>
              <a:rPr lang="sr-Cyrl-CS" sz="2400" dirty="0" smtClean="0">
                <a:latin typeface="+mj-lt"/>
              </a:rPr>
              <a:t>Ток разговора,</a:t>
            </a:r>
          </a:p>
          <a:p>
            <a:pPr marL="669925" indent="-533400" eaLnBrk="1" hangingPunct="1">
              <a:lnSpc>
                <a:spcPct val="90000"/>
              </a:lnSpc>
              <a:buFont typeface="Wingdings 2" pitchFamily="18" charset="2"/>
              <a:buAutoNum type="arabicPeriod"/>
            </a:pPr>
            <a:r>
              <a:rPr lang="sr-Cyrl-CS" sz="2400" dirty="0" smtClean="0">
                <a:latin typeface="+mj-lt"/>
              </a:rPr>
              <a:t>Поступак разговора,</a:t>
            </a:r>
          </a:p>
          <a:p>
            <a:pPr marL="669925" indent="-533400" eaLnBrk="1" hangingPunct="1">
              <a:lnSpc>
                <a:spcPct val="90000"/>
              </a:lnSpc>
              <a:buFont typeface="Wingdings 2" pitchFamily="18" charset="2"/>
              <a:buAutoNum type="arabicPeriod"/>
            </a:pPr>
            <a:r>
              <a:rPr lang="sr-Cyrl-CS" sz="2400" dirty="0" smtClean="0">
                <a:latin typeface="+mj-lt"/>
              </a:rPr>
              <a:t>Радно-игровна средства,</a:t>
            </a:r>
          </a:p>
          <a:p>
            <a:pPr marL="669925" indent="-533400" eaLnBrk="1" hangingPunct="1">
              <a:lnSpc>
                <a:spcPct val="90000"/>
              </a:lnSpc>
              <a:buFont typeface="Wingdings 2" pitchFamily="18" charset="2"/>
              <a:buAutoNum type="arabicPeriod"/>
            </a:pPr>
            <a:r>
              <a:rPr lang="sr-Cyrl-CS" sz="2400" dirty="0" smtClean="0">
                <a:latin typeface="+mj-lt"/>
              </a:rPr>
              <a:t>Место и време разговора,</a:t>
            </a:r>
          </a:p>
          <a:p>
            <a:pPr marL="669925" indent="-533400" eaLnBrk="1" hangingPunct="1">
              <a:lnSpc>
                <a:spcPct val="90000"/>
              </a:lnSpc>
              <a:buFont typeface="Wingdings 2" pitchFamily="18" charset="2"/>
              <a:buAutoNum type="arabicPeriod"/>
            </a:pPr>
            <a:r>
              <a:rPr lang="sr-Cyrl-CS" sz="2400" dirty="0" smtClean="0">
                <a:latin typeface="+mj-lt"/>
              </a:rPr>
              <a:t>Корелација са другим методама рада.</a:t>
            </a:r>
            <a:endParaRPr lang="en-US" sz="2400" dirty="0" smtClean="0">
              <a:latin typeface="+mj-lt"/>
            </a:endParaRPr>
          </a:p>
        </p:txBody>
      </p:sp>
      <p:sp>
        <p:nvSpPr>
          <p:cNvPr id="69634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 eaLnBrk="1" hangingPunct="1">
              <a:defRPr/>
            </a:pPr>
            <a:r>
              <a:rPr lang="sr-Cyrl-CS" dirty="0" smtClean="0">
                <a:ln>
                  <a:noFill/>
                </a:ln>
                <a:solidFill>
                  <a:schemeClr val="accent1"/>
                </a:solidFill>
                <a:effectLst/>
              </a:rPr>
              <a:t>МЕТОДА РАЗГОВОРА</a:t>
            </a:r>
            <a:endParaRPr lang="en-US" dirty="0" smtClean="0">
              <a:ln>
                <a:noFill/>
              </a:ln>
              <a:solidFill>
                <a:schemeClr val="accent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Rectangle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69925" indent="-533400"/>
            <a:r>
              <a:rPr lang="sr-Cyrl-CS" sz="2400" dirty="0" smtClean="0">
                <a:latin typeface="+mj-lt"/>
              </a:rPr>
              <a:t>Метода причања је припремљено и осмишљено усмено излагање васпитача у намери да се реализује неки образовно-васпитни циљ. </a:t>
            </a:r>
          </a:p>
          <a:p>
            <a:pPr marL="669925" indent="-533400"/>
            <a:r>
              <a:rPr lang="sr-Cyrl-CS" sz="2400" dirty="0" smtClean="0">
                <a:latin typeface="+mj-lt"/>
              </a:rPr>
              <a:t>Причање може бити:</a:t>
            </a:r>
          </a:p>
          <a:p>
            <a:pPr marL="669925" indent="-533400">
              <a:buFont typeface="Wingdings 2" pitchFamily="18" charset="2"/>
              <a:buAutoNum type="arabicPeriod"/>
            </a:pPr>
            <a:r>
              <a:rPr lang="sr-Cyrl-CS" sz="2400" dirty="0" smtClean="0">
                <a:latin typeface="+mj-lt"/>
              </a:rPr>
              <a:t>стварно (фактично) причање,</a:t>
            </a:r>
          </a:p>
          <a:p>
            <a:pPr marL="669925" indent="-533400">
              <a:buFont typeface="Wingdings 2" pitchFamily="18" charset="2"/>
              <a:buAutoNum type="arabicPeriod"/>
            </a:pPr>
            <a:r>
              <a:rPr lang="sr-Cyrl-CS" sz="2400" dirty="0" smtClean="0">
                <a:latin typeface="+mj-lt"/>
              </a:rPr>
              <a:t>описивање,</a:t>
            </a:r>
          </a:p>
          <a:p>
            <a:pPr marL="669925" indent="-533400">
              <a:buFont typeface="Wingdings 2" pitchFamily="18" charset="2"/>
              <a:buAutoNum type="arabicPeriod"/>
            </a:pPr>
            <a:r>
              <a:rPr lang="sr-Cyrl-CS" sz="2400" dirty="0" smtClean="0">
                <a:latin typeface="+mj-lt"/>
              </a:rPr>
              <a:t>казивање прича,</a:t>
            </a:r>
          </a:p>
          <a:p>
            <a:pPr marL="669925" indent="-533400">
              <a:buFont typeface="Wingdings 2" pitchFamily="18" charset="2"/>
              <a:buAutoNum type="arabicPeriod"/>
            </a:pPr>
            <a:r>
              <a:rPr lang="sr-Cyrl-CS" sz="2400" dirty="0" smtClean="0">
                <a:latin typeface="+mj-lt"/>
              </a:rPr>
              <a:t>стваралачко причање (по машти и фантазији),</a:t>
            </a:r>
          </a:p>
          <a:p>
            <a:pPr marL="669925" indent="-533400">
              <a:buFont typeface="Wingdings 2" pitchFamily="18" charset="2"/>
              <a:buAutoNum type="arabicPeriod"/>
            </a:pPr>
            <a:r>
              <a:rPr lang="sr-Cyrl-CS" sz="2400" dirty="0" smtClean="0">
                <a:latin typeface="+mj-lt"/>
              </a:rPr>
              <a:t>самоговор.</a:t>
            </a:r>
          </a:p>
          <a:p>
            <a:pPr eaLnBrk="1" hangingPunct="1"/>
            <a:endParaRPr lang="en-US" dirty="0" smtClean="0">
              <a:latin typeface="Arial" charset="0"/>
            </a:endParaRPr>
          </a:p>
        </p:txBody>
      </p:sp>
      <p:sp>
        <p:nvSpPr>
          <p:cNvPr id="51202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 eaLnBrk="1" hangingPunct="1">
              <a:defRPr/>
            </a:pPr>
            <a:r>
              <a:rPr lang="sr-Cyrl-CS" dirty="0" smtClean="0">
                <a:ln>
                  <a:noFill/>
                </a:ln>
                <a:solidFill>
                  <a:schemeClr val="accent1"/>
                </a:solidFill>
                <a:effectLst/>
              </a:rPr>
              <a:t>МЕТОДА ПРИЧАЊА</a:t>
            </a:r>
            <a:endParaRPr lang="en-US" dirty="0" smtClean="0">
              <a:ln>
                <a:noFill/>
              </a:ln>
              <a:solidFill>
                <a:schemeClr val="accent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3" name="Rectangle 3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669925" indent="-533400"/>
            <a:r>
              <a:rPr lang="sr-Cyrl-CS" sz="2600" dirty="0" smtClean="0">
                <a:latin typeface="+mj-lt"/>
              </a:rPr>
              <a:t>Описивање је врста стварног и стваралачког причања. То је повезано излагање запажених особина и одлика при посматрању или замишљању оног о чему се разговара. Методика разликује следеће описе:</a:t>
            </a:r>
          </a:p>
          <a:p>
            <a:pPr marL="669925" indent="-533400">
              <a:buFont typeface="Wingdings 2" pitchFamily="18" charset="2"/>
              <a:buAutoNum type="arabicPeriod"/>
            </a:pPr>
            <a:r>
              <a:rPr lang="sr-Cyrl-CS" sz="2600" dirty="0" smtClean="0">
                <a:latin typeface="+mj-lt"/>
              </a:rPr>
              <a:t>субјективан,</a:t>
            </a:r>
          </a:p>
          <a:p>
            <a:pPr marL="669925" indent="-533400">
              <a:buFont typeface="Wingdings 2" pitchFamily="18" charset="2"/>
              <a:buAutoNum type="arabicPeriod"/>
            </a:pPr>
            <a:r>
              <a:rPr lang="sr-Cyrl-CS" sz="2600" dirty="0" smtClean="0">
                <a:latin typeface="+mj-lt"/>
              </a:rPr>
              <a:t>потпун,</a:t>
            </a:r>
          </a:p>
          <a:p>
            <a:pPr marL="669925" indent="-533400">
              <a:buFont typeface="Wingdings 2" pitchFamily="18" charset="2"/>
              <a:buAutoNum type="arabicPeriod"/>
            </a:pPr>
            <a:r>
              <a:rPr lang="sr-Cyrl-CS" sz="2600" dirty="0" smtClean="0">
                <a:latin typeface="+mj-lt"/>
              </a:rPr>
              <a:t>сиромашан / богат,</a:t>
            </a:r>
          </a:p>
          <a:p>
            <a:pPr marL="669925" indent="-533400">
              <a:buFont typeface="Wingdings 2" pitchFamily="18" charset="2"/>
              <a:buAutoNum type="arabicPeriod"/>
            </a:pPr>
            <a:r>
              <a:rPr lang="sr-Cyrl-CS" sz="2600" dirty="0" smtClean="0">
                <a:latin typeface="+mj-lt"/>
              </a:rPr>
              <a:t>интелектуални / емоционални,</a:t>
            </a:r>
          </a:p>
          <a:p>
            <a:pPr marL="669925" indent="-533400">
              <a:buFont typeface="Wingdings 2" pitchFamily="18" charset="2"/>
              <a:buAutoNum type="arabicPeriod"/>
            </a:pPr>
            <a:r>
              <a:rPr lang="sr-Cyrl-CS" sz="2600" dirty="0" smtClean="0">
                <a:latin typeface="+mj-lt"/>
              </a:rPr>
              <a:t>стваран / логичан,</a:t>
            </a:r>
          </a:p>
          <a:p>
            <a:pPr marL="669925" indent="-533400">
              <a:buFont typeface="Wingdings 2" pitchFamily="18" charset="2"/>
              <a:buAutoNum type="arabicPeriod"/>
            </a:pPr>
            <a:r>
              <a:rPr lang="sr-Cyrl-CS" sz="2600" dirty="0" smtClean="0">
                <a:latin typeface="+mj-lt"/>
              </a:rPr>
              <a:t>продуктиван / репродуктиван.</a:t>
            </a:r>
          </a:p>
          <a:p>
            <a:pPr eaLnBrk="1" hangingPunct="1"/>
            <a:endParaRPr lang="en-US" dirty="0" smtClean="0">
              <a:latin typeface="Arial" charset="0"/>
            </a:endParaRPr>
          </a:p>
        </p:txBody>
      </p:sp>
      <p:sp>
        <p:nvSpPr>
          <p:cNvPr id="52226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 eaLnBrk="1" hangingPunct="1">
              <a:defRPr/>
            </a:pPr>
            <a:r>
              <a:rPr lang="sr-Cyrl-CS" dirty="0" smtClean="0">
                <a:ln>
                  <a:noFill/>
                </a:ln>
                <a:solidFill>
                  <a:schemeClr val="accent1"/>
                </a:solidFill>
                <a:effectLst/>
              </a:rPr>
              <a:t>МЕТОДА ОПИСИВАЊА</a:t>
            </a:r>
            <a:endParaRPr lang="en-US" dirty="0" smtClean="0">
              <a:ln>
                <a:noFill/>
              </a:ln>
              <a:solidFill>
                <a:schemeClr val="accent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1" name="Rectangle 3"/>
          <p:cNvSpPr>
            <a:spLocks noGrp="1"/>
          </p:cNvSpPr>
          <p:nvPr>
            <p:ph idx="1"/>
          </p:nvPr>
        </p:nvSpPr>
        <p:spPr>
          <a:xfrm>
            <a:off x="457200" y="1773238"/>
            <a:ext cx="8229600" cy="4535487"/>
          </a:xfrm>
        </p:spPr>
        <p:txBody>
          <a:bodyPr>
            <a:normAutofit/>
          </a:bodyPr>
          <a:lstStyle/>
          <a:p>
            <a:pPr eaLnBrk="1" hangingPunct="1"/>
            <a:r>
              <a:rPr lang="sr-Cyrl-CS" sz="2400" dirty="0" smtClean="0">
                <a:latin typeface="+mj-lt"/>
              </a:rPr>
              <a:t>Приликом избора текстова водимо рачуна да текст одговара узрасту деце, да буде одговарајуће дужине, да се тематски уклапа у годишњи план рада.</a:t>
            </a:r>
            <a:endParaRPr lang="en-US" sz="2400" dirty="0" smtClean="0">
              <a:latin typeface="+mj-lt"/>
            </a:endParaRPr>
          </a:p>
        </p:txBody>
      </p:sp>
      <p:sp>
        <p:nvSpPr>
          <p:cNvPr id="60418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pPr algn="ctr" eaLnBrk="1" hangingPunct="1">
              <a:defRPr/>
            </a:pPr>
            <a:r>
              <a:rPr lang="sr-Cyrl-CS" sz="3700" dirty="0" smtClean="0">
                <a:ln>
                  <a:noFill/>
                </a:ln>
                <a:solidFill>
                  <a:schemeClr val="accent1"/>
                </a:solidFill>
                <a:effectLst/>
              </a:rPr>
              <a:t>МЕТОДА КОРИШЋЕЊА ТЕКСТОВА ДЕЧЈЕ КЊИЖЕВНОСТИ</a:t>
            </a:r>
            <a:endParaRPr lang="en-US" sz="3700" dirty="0" smtClean="0">
              <a:ln>
                <a:noFill/>
              </a:ln>
              <a:solidFill>
                <a:schemeClr val="accent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5" name="Rectangle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sr-Cyrl-CS" sz="2400" dirty="0" smtClean="0">
                <a:latin typeface="+mj-lt"/>
              </a:rPr>
              <a:t>То је начин рада који се заснива на показивању оног што се изводи и о чему се говори.  </a:t>
            </a:r>
          </a:p>
          <a:p>
            <a:pPr eaLnBrk="1" hangingPunct="1">
              <a:buFont typeface="Wingdings 2" pitchFamily="18" charset="2"/>
              <a:buNone/>
            </a:pPr>
            <a:endParaRPr lang="sr-Cyrl-CS" sz="2400" dirty="0" smtClean="0">
              <a:latin typeface="+mj-lt"/>
            </a:endParaRPr>
          </a:p>
          <a:p>
            <a:pPr eaLnBrk="1" hangingPunct="1"/>
            <a:r>
              <a:rPr lang="sr-Cyrl-CS" sz="2400" dirty="0" smtClean="0">
                <a:latin typeface="+mj-lt"/>
              </a:rPr>
              <a:t>Демонстрирање и илустровање праћено је посматрањем, опажањем и вербалним изражавањем тога.</a:t>
            </a:r>
            <a:endParaRPr lang="en-US" sz="2400" dirty="0" smtClean="0">
              <a:latin typeface="+mj-lt"/>
            </a:endParaRPr>
          </a:p>
        </p:txBody>
      </p:sp>
      <p:sp>
        <p:nvSpPr>
          <p:cNvPr id="61442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pPr algn="ctr" eaLnBrk="1" hangingPunct="1">
              <a:defRPr/>
            </a:pPr>
            <a:r>
              <a:rPr lang="sr-Cyrl-CS" sz="3700" dirty="0" smtClean="0">
                <a:ln>
                  <a:noFill/>
                </a:ln>
                <a:solidFill>
                  <a:schemeClr val="accent1"/>
                </a:solidFill>
                <a:effectLst/>
              </a:rPr>
              <a:t>МЕТОДА ДЕМОНСТРАЦИЈЕ И ИЛУСТРАЦИЈЕ</a:t>
            </a:r>
            <a:endParaRPr lang="en-US" sz="3700" dirty="0" smtClean="0">
              <a:ln>
                <a:noFill/>
              </a:ln>
              <a:solidFill>
                <a:schemeClr val="accent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9" name="Rectangle 3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endParaRPr lang="sr-Cyrl-CS" dirty="0" smtClean="0">
              <a:latin typeface="Arial" charset="0"/>
            </a:endParaRPr>
          </a:p>
          <a:p>
            <a:pPr>
              <a:buNone/>
            </a:pPr>
            <a:r>
              <a:rPr lang="sr-Cyrl-CS" sz="3100" dirty="0" smtClean="0">
                <a:latin typeface="+mj-lt"/>
              </a:rPr>
              <a:t>Упоређивање (асоцијативно-компаративна метода) је активност којом доводимо у везу два или више предмета, или појава. </a:t>
            </a:r>
          </a:p>
          <a:p>
            <a:endParaRPr lang="sr-Cyrl-CS" sz="2800" dirty="0" smtClean="0">
              <a:solidFill>
                <a:schemeClr val="accent1"/>
              </a:solidFill>
              <a:latin typeface="Arial" charset="0"/>
            </a:endParaRPr>
          </a:p>
          <a:p>
            <a:pPr>
              <a:buNone/>
            </a:pPr>
            <a:r>
              <a:rPr lang="sr-Cyrl-CS" sz="2800" dirty="0" smtClean="0">
                <a:solidFill>
                  <a:schemeClr val="accent1"/>
                </a:solidFill>
              </a:rPr>
              <a:t>МЕТОДА ПРАКТИЧНИХ РАДОВА</a:t>
            </a:r>
          </a:p>
          <a:p>
            <a:pPr>
              <a:buNone/>
            </a:pPr>
            <a:endParaRPr lang="sr-Cyrl-CS" sz="2800" dirty="0" smtClean="0">
              <a:solidFill>
                <a:schemeClr val="accent1"/>
              </a:solidFill>
              <a:latin typeface="Arial" charset="0"/>
            </a:endParaRPr>
          </a:p>
          <a:p>
            <a:pPr>
              <a:buNone/>
            </a:pPr>
            <a:r>
              <a:rPr lang="sr-Cyrl-CS" sz="3400" dirty="0" smtClean="0">
                <a:latin typeface="+mj-lt"/>
              </a:rPr>
              <a:t>Практични радови који могу да се изводе у вртићу су следећи: припремање и распремање просторија за игру, импровизација кухиње и спремање у њој, неговање цвећа и сл.</a:t>
            </a:r>
            <a:endParaRPr lang="en-US" sz="3400" dirty="0" smtClean="0">
              <a:latin typeface="+mj-lt"/>
            </a:endParaRPr>
          </a:p>
          <a:p>
            <a:endParaRPr lang="sr-Cyrl-CS" dirty="0" smtClean="0">
              <a:latin typeface="Arial" charset="0"/>
            </a:endParaRPr>
          </a:p>
          <a:p>
            <a:endParaRPr lang="sr-Cyrl-CS" dirty="0" smtClean="0">
              <a:latin typeface="Arial" charset="0"/>
            </a:endParaRPr>
          </a:p>
          <a:p>
            <a:r>
              <a:rPr lang="sr-Cyrl-CS" dirty="0" smtClean="0">
                <a:latin typeface="Arial" charset="0"/>
              </a:rPr>
              <a:t> </a:t>
            </a:r>
            <a:endParaRPr lang="en-US" dirty="0" smtClean="0">
              <a:latin typeface="Arial" charset="0"/>
            </a:endParaRPr>
          </a:p>
          <a:p>
            <a:pPr eaLnBrk="1" hangingPunct="1"/>
            <a:r>
              <a:rPr lang="sr-Cyrl-CS" dirty="0" smtClean="0">
                <a:latin typeface="Arial" charset="0"/>
              </a:rPr>
              <a:t> </a:t>
            </a:r>
            <a:endParaRPr lang="en-US" dirty="0" smtClean="0">
              <a:latin typeface="Arial" charset="0"/>
            </a:endParaRPr>
          </a:p>
        </p:txBody>
      </p:sp>
      <p:sp>
        <p:nvSpPr>
          <p:cNvPr id="62466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 eaLnBrk="1" hangingPunct="1">
              <a:defRPr/>
            </a:pPr>
            <a:r>
              <a:rPr lang="sr-Cyrl-CS" sz="3700" dirty="0" smtClean="0">
                <a:ln>
                  <a:noFill/>
                </a:ln>
                <a:solidFill>
                  <a:schemeClr val="accent1"/>
                </a:solidFill>
                <a:effectLst/>
              </a:rPr>
              <a:t>МЕТОДА УПОРЕЂИВАЊА </a:t>
            </a:r>
            <a:r>
              <a:rPr lang="sr-Cyrl-CS" sz="3200" dirty="0" smtClean="0">
                <a:ln>
                  <a:noFill/>
                </a:ln>
                <a:solidFill>
                  <a:schemeClr val="accent1"/>
                </a:solidFill>
                <a:effectLst/>
              </a:rPr>
              <a:t>(КОМПАРАТИВНО-АСОЦИЈАТИВНА)</a:t>
            </a:r>
            <a:endParaRPr lang="en-US" sz="3200" dirty="0" smtClean="0">
              <a:ln>
                <a:noFill/>
              </a:ln>
              <a:solidFill>
                <a:schemeClr val="accent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7" name="Rectangle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buNone/>
            </a:pPr>
            <a:r>
              <a:rPr lang="sr-Cyrl-CS" sz="2400" dirty="0" smtClean="0">
                <a:latin typeface="+mj-lt"/>
              </a:rPr>
              <a:t>Говорне игре су:</a:t>
            </a:r>
          </a:p>
          <a:p>
            <a:pPr eaLnBrk="1" hangingPunct="1">
              <a:buNone/>
            </a:pPr>
            <a:r>
              <a:rPr lang="sr-Cyrl-CS" sz="2400" dirty="0" smtClean="0">
                <a:latin typeface="+mj-lt"/>
              </a:rPr>
              <a:t> игре гласовима (фонолошке игре), </a:t>
            </a:r>
          </a:p>
          <a:p>
            <a:pPr eaLnBrk="1" hangingPunct="1">
              <a:buNone/>
            </a:pPr>
            <a:r>
              <a:rPr lang="sr-Cyrl-CS" sz="2400" dirty="0" smtClean="0">
                <a:latin typeface="+mj-lt"/>
              </a:rPr>
              <a:t>речима (лексичке игре), </a:t>
            </a:r>
          </a:p>
          <a:p>
            <a:pPr eaLnBrk="1" hangingPunct="1">
              <a:buNone/>
            </a:pPr>
            <a:r>
              <a:rPr lang="sr-Cyrl-CS" sz="2400" dirty="0" smtClean="0">
                <a:latin typeface="+mj-lt"/>
              </a:rPr>
              <a:t>изразима, реченицама (синтаксичке игре), </a:t>
            </a:r>
          </a:p>
          <a:p>
            <a:pPr eaLnBrk="1" hangingPunct="1">
              <a:buNone/>
            </a:pPr>
            <a:r>
              <a:rPr lang="sr-Cyrl-CS" sz="2400" dirty="0" smtClean="0">
                <a:latin typeface="+mj-lt"/>
              </a:rPr>
              <a:t>игре причања, </a:t>
            </a:r>
          </a:p>
          <a:p>
            <a:pPr eaLnBrk="1" hangingPunct="1">
              <a:buNone/>
            </a:pPr>
            <a:r>
              <a:rPr lang="sr-Cyrl-CS" sz="2400" dirty="0" smtClean="0">
                <a:latin typeface="+mj-lt"/>
              </a:rPr>
              <a:t>игре грађења стихова и приповедака.  </a:t>
            </a:r>
          </a:p>
        </p:txBody>
      </p:sp>
      <p:sp>
        <p:nvSpPr>
          <p:cNvPr id="64514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  <a:normAutofit/>
          </a:bodyPr>
          <a:lstStyle/>
          <a:p>
            <a:pPr algn="ctr" eaLnBrk="1" hangingPunct="1">
              <a:defRPr/>
            </a:pPr>
            <a:r>
              <a:rPr lang="sr-Cyrl-CS" sz="3700" dirty="0" smtClean="0">
                <a:ln>
                  <a:noFill/>
                </a:ln>
                <a:solidFill>
                  <a:schemeClr val="accent1"/>
                </a:solidFill>
                <a:effectLst/>
              </a:rPr>
              <a:t>ГОВОРНЕ ИГРЕ  </a:t>
            </a:r>
            <a:endParaRPr lang="en-US" sz="3700" dirty="0" smtClean="0">
              <a:ln>
                <a:noFill/>
              </a:ln>
              <a:solidFill>
                <a:schemeClr val="accent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457200" y="1785938"/>
            <a:ext cx="8229600" cy="4522787"/>
          </a:xfrm>
        </p:spPr>
        <p:txBody>
          <a:bodyPr>
            <a:normAutofit/>
          </a:bodyPr>
          <a:lstStyle/>
          <a:p>
            <a:pPr lvl="1" eaLnBrk="1" hangingPunct="1">
              <a:buNone/>
            </a:pPr>
            <a:r>
              <a:rPr lang="sr-Cyrl-CS" dirty="0" smtClean="0"/>
              <a:t>	Невербална комуникација са дететом (осмех, поглед, додир, мимика, гримасе, гестови, вокализација)</a:t>
            </a:r>
          </a:p>
          <a:p>
            <a:pPr lvl="1" eaLnBrk="1" hangingPunct="1"/>
            <a:r>
              <a:rPr lang="sr-Cyrl-CS" dirty="0" smtClean="0"/>
              <a:t>Непосредна емоционална комуникација помоћу невербалних средстава</a:t>
            </a:r>
          </a:p>
          <a:p>
            <a:pPr lvl="1" eaLnBrk="1" hangingPunct="1"/>
            <a:r>
              <a:rPr lang="sr-Cyrl-CS" dirty="0" smtClean="0"/>
              <a:t>Реаговање на вокализацију детета</a:t>
            </a:r>
          </a:p>
          <a:p>
            <a:pPr lvl="1" eaLnBrk="1" hangingPunct="1"/>
            <a:r>
              <a:rPr lang="sr-Cyrl-CS" dirty="0" smtClean="0"/>
              <a:t>Учење значења стереотипних фраза</a:t>
            </a:r>
          </a:p>
          <a:p>
            <a:pPr lvl="1" eaLnBrk="1" hangingPunct="1"/>
            <a:r>
              <a:rPr lang="sr-Cyrl-CS" dirty="0" smtClean="0"/>
              <a:t>Развијање спонтаних говорних игара</a:t>
            </a:r>
          </a:p>
          <a:p>
            <a:pPr lvl="1" eaLnBrk="1" hangingPunct="1">
              <a:buFont typeface="Wingdings 2" pitchFamily="18" charset="2"/>
              <a:buNone/>
            </a:pPr>
            <a:r>
              <a:rPr lang="sr-Cyrl-CS" dirty="0" smtClean="0"/>
              <a:t>   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sr-Cyrl-CS" sz="2800" dirty="0" smtClean="0"/>
              <a:t/>
            </a:r>
            <a:br>
              <a:rPr lang="sr-Cyrl-CS" sz="2800" dirty="0" smtClean="0"/>
            </a:br>
            <a:r>
              <a:rPr lang="sr-Cyrl-CS" sz="2800" dirty="0" smtClean="0"/>
              <a:t>РАЗВОЈ ГОВОРА НА УЗРАСТУ ОД 6 ДО 12 МЕСЕЦИ </a:t>
            </a:r>
            <a:br>
              <a:rPr lang="sr-Cyrl-CS" sz="2800" dirty="0" smtClean="0"/>
            </a:br>
            <a:r>
              <a:rPr lang="sr-Cyrl-CS" sz="2800" dirty="0" smtClean="0"/>
              <a:t> </a:t>
            </a:r>
            <a:endParaRPr lang="en-US" sz="2800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1" name="Rectangle 3"/>
          <p:cNvSpPr>
            <a:spLocks noGrp="1"/>
          </p:cNvSpPr>
          <p:nvPr>
            <p:ph idx="1"/>
          </p:nvPr>
        </p:nvSpPr>
        <p:spPr>
          <a:xfrm>
            <a:off x="457200" y="1785938"/>
            <a:ext cx="8229600" cy="452278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sr-Cyrl-CS" sz="2400" dirty="0" smtClean="0">
                <a:latin typeface="+mj-lt"/>
              </a:rPr>
              <a:t>Језичко стваралаштво обухвата све врсте дечјих говорних игара у којима до изражаја долази дечје стваралаштво</a:t>
            </a:r>
            <a:r>
              <a:rPr lang="en-US" sz="2400" dirty="0" smtClean="0">
                <a:latin typeface="+mj-lt"/>
              </a:rPr>
              <a:t>.</a:t>
            </a:r>
            <a:r>
              <a:rPr lang="sr-Cyrl-CS" sz="2400" dirty="0" smtClean="0">
                <a:latin typeface="+mj-lt"/>
              </a:rPr>
              <a:t> </a:t>
            </a:r>
          </a:p>
          <a:p>
            <a:pPr>
              <a:buNone/>
            </a:pPr>
            <a:r>
              <a:rPr lang="sr-Cyrl-CS" dirty="0" smtClean="0">
                <a:solidFill>
                  <a:schemeClr val="accent1"/>
                </a:solidFill>
              </a:rPr>
              <a:t>ГОВОРНЕ ВЕЖБЕ</a:t>
            </a:r>
            <a:endParaRPr lang="sr-Cyrl-CS" dirty="0" smtClean="0">
              <a:latin typeface="Arial" charset="0"/>
            </a:endParaRPr>
          </a:p>
          <a:p>
            <a:pPr>
              <a:buNone/>
            </a:pPr>
            <a:r>
              <a:rPr lang="sr-Cyrl-CS" sz="2400" dirty="0" smtClean="0">
                <a:latin typeface="+mj-lt"/>
              </a:rPr>
              <a:t>Говорне вежбе представљају плански организован рад васпитача на реализацији програмских садржаја из развоја говора.</a:t>
            </a:r>
          </a:p>
          <a:p>
            <a:pPr>
              <a:buNone/>
            </a:pPr>
            <a:r>
              <a:rPr lang="sr-Cyrl-CS" sz="2400" dirty="0" smtClean="0">
                <a:latin typeface="+mj-lt"/>
              </a:rPr>
              <a:t>Оне се предвиђају глобалним годишњим планом.</a:t>
            </a:r>
          </a:p>
          <a:p>
            <a:endParaRPr lang="sr-Cyrl-CS" dirty="0" smtClean="0">
              <a:latin typeface="Arial" charset="0"/>
            </a:endParaRPr>
          </a:p>
          <a:p>
            <a:pPr eaLnBrk="1" hangingPunct="1"/>
            <a:endParaRPr lang="sr-Cyrl-CS" dirty="0" smtClean="0">
              <a:latin typeface="Arial" charset="0"/>
            </a:endParaRPr>
          </a:p>
        </p:txBody>
      </p:sp>
      <p:sp>
        <p:nvSpPr>
          <p:cNvPr id="72706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pPr algn="ctr" eaLnBrk="1" hangingPunct="1">
              <a:defRPr/>
            </a:pPr>
            <a:r>
              <a:rPr lang="sr-Cyrl-CS" sz="3700" dirty="0" smtClean="0">
                <a:ln>
                  <a:noFill/>
                </a:ln>
                <a:solidFill>
                  <a:schemeClr val="accent1"/>
                </a:solidFill>
                <a:effectLst/>
              </a:rPr>
              <a:t>ГОВОРНЕ ИГРЕ И ЈЕЗИЧКО СТВАРАЛАШТВО ДЕЦЕ</a:t>
            </a:r>
            <a:endParaRPr lang="en-US" sz="3700" dirty="0" smtClean="0">
              <a:ln>
                <a:noFill/>
              </a:ln>
              <a:solidFill>
                <a:schemeClr val="accent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3" name="Rectangle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buNone/>
            </a:pPr>
            <a:r>
              <a:rPr lang="sr-Cyrl-CS" sz="2400" dirty="0" smtClean="0"/>
              <a:t>У прва три месеца јављају се неартикулисани гласови код детета.</a:t>
            </a:r>
          </a:p>
          <a:p>
            <a:pPr eaLnBrk="1" hangingPunct="1">
              <a:buNone/>
            </a:pPr>
            <a:r>
              <a:rPr lang="sr-Cyrl-CS" sz="2400" dirty="0" smtClean="0"/>
              <a:t>У четвртом месецу мешају се гукање са брбљањем.</a:t>
            </a:r>
          </a:p>
          <a:p>
            <a:pPr eaLnBrk="1" hangingPunct="1">
              <a:buNone/>
            </a:pPr>
            <a:r>
              <a:rPr lang="sr-Cyrl-CS" sz="2400" dirty="0" smtClean="0"/>
              <a:t>У шестом месецу дете почиње да тепа.</a:t>
            </a:r>
          </a:p>
          <a:p>
            <a:pPr eaLnBrk="1" hangingPunct="1">
              <a:buNone/>
            </a:pPr>
            <a:r>
              <a:rPr lang="sr-Cyrl-CS" sz="2400" dirty="0" smtClean="0"/>
              <a:t>При крају прве године живота говорни органи детета треба да буду оспособљени и спремни за изговарање артикулисаних гласова.</a:t>
            </a:r>
          </a:p>
          <a:p>
            <a:pPr eaLnBrk="1" hangingPunct="1">
              <a:buFont typeface="Wingdings 2" pitchFamily="18" charset="2"/>
              <a:buNone/>
            </a:pPr>
            <a:r>
              <a:rPr lang="sr-Cyrl-CS" sz="2400" dirty="0" smtClean="0"/>
              <a:t>  </a:t>
            </a:r>
            <a:endParaRPr lang="en-US" sz="2400" dirty="0" smtClean="0"/>
          </a:p>
        </p:txBody>
      </p:sp>
      <p:sp>
        <p:nvSpPr>
          <p:cNvPr id="66562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pPr algn="ctr" eaLnBrk="1" hangingPunct="1">
              <a:defRPr/>
            </a:pPr>
            <a:r>
              <a:rPr lang="sr-Cyrl-CS" sz="3700" dirty="0" smtClean="0">
                <a:ln>
                  <a:noFill/>
                </a:ln>
                <a:solidFill>
                  <a:schemeClr val="accent1"/>
                </a:solidFill>
                <a:effectLst/>
              </a:rPr>
              <a:t>РАЗВОЈ ГЛАСОВНЕ СТРАНЕ ГОВОРА И АРТИКУЛАЦИЈЕ</a:t>
            </a:r>
            <a:endParaRPr lang="en-US" sz="3700" dirty="0" smtClean="0">
              <a:ln>
                <a:noFill/>
              </a:ln>
              <a:solidFill>
                <a:schemeClr val="accent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7" name="Rectangle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buNone/>
            </a:pPr>
            <a:r>
              <a:rPr lang="sr-Cyrl-CS" sz="2400" dirty="0" smtClean="0"/>
              <a:t>Прве речи у говору детета јављају се између 9 и 15 месеци.</a:t>
            </a:r>
          </a:p>
          <a:p>
            <a:pPr eaLnBrk="1" hangingPunct="1">
              <a:buNone/>
            </a:pPr>
            <a:r>
              <a:rPr lang="sr-Cyrl-CS" sz="2400" dirty="0" smtClean="0"/>
              <a:t>Нагло богаћење дечјег речника врши се током друге и треће године живота.</a:t>
            </a:r>
          </a:p>
          <a:p>
            <a:pPr eaLnBrk="1" hangingPunct="1">
              <a:buNone/>
            </a:pPr>
            <a:r>
              <a:rPr lang="sr-Cyrl-CS" sz="2400" dirty="0" smtClean="0"/>
              <a:t>Шестогодишње дете може имати фонд од 3 до 6 хиљада речи активног речника.</a:t>
            </a:r>
            <a:endParaRPr lang="en-US" sz="2400" dirty="0" smtClean="0"/>
          </a:p>
        </p:txBody>
      </p:sp>
      <p:sp>
        <p:nvSpPr>
          <p:cNvPr id="67586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  <a:normAutofit/>
          </a:bodyPr>
          <a:lstStyle/>
          <a:p>
            <a:pPr eaLnBrk="1" hangingPunct="1">
              <a:defRPr/>
            </a:pPr>
            <a:r>
              <a:rPr lang="sr-Cyrl-CS" sz="3700" dirty="0" smtClean="0">
                <a:ln>
                  <a:noFill/>
                </a:ln>
                <a:solidFill>
                  <a:schemeClr val="accent1"/>
                </a:solidFill>
                <a:effectLst/>
              </a:rPr>
              <a:t>         РАЗВОЈ РЕЧНИКА  </a:t>
            </a:r>
            <a:endParaRPr lang="en-US" sz="3700" dirty="0" smtClean="0">
              <a:ln>
                <a:noFill/>
              </a:ln>
              <a:solidFill>
                <a:schemeClr val="accent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5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sr-Cyrl-CS" sz="2400" dirty="0" smtClean="0"/>
              <a:t>Пред крај прве године реченица детета може да се састоји из две речи.</a:t>
            </a:r>
          </a:p>
          <a:p>
            <a:pPr>
              <a:buNone/>
            </a:pPr>
            <a:r>
              <a:rPr lang="sr-Cyrl-CS" sz="2400" dirty="0" smtClean="0"/>
              <a:t>До краја друге године реченице постају богатије и дуже за једну реч.</a:t>
            </a:r>
          </a:p>
          <a:p>
            <a:pPr>
              <a:buNone/>
            </a:pPr>
            <a:r>
              <a:rPr lang="sr-Cyrl-CS" sz="2400" dirty="0" smtClean="0"/>
              <a:t>Све до четврте године реченица детета има просту структуру.</a:t>
            </a:r>
          </a:p>
          <a:p>
            <a:pPr>
              <a:buNone/>
            </a:pPr>
            <a:r>
              <a:rPr lang="sr-Cyrl-CS" sz="2400" dirty="0" smtClean="0"/>
              <a:t>У петој години реченица прераста у сложену.</a:t>
            </a:r>
          </a:p>
          <a:p>
            <a:pPr>
              <a:buNone/>
            </a:pPr>
            <a:r>
              <a:rPr lang="sr-Cyrl-CS" sz="2400" dirty="0" smtClean="0"/>
              <a:t>У шестој и седмој години дете може да користи сваку врсту реченице.</a:t>
            </a:r>
            <a:endParaRPr lang="en-US" sz="2400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sr-Cyrl-CS" dirty="0" smtClean="0"/>
              <a:t>РАЗВОЈ РЕЧЕНИЦЕ КОД ДЕЦЕ</a:t>
            </a:r>
            <a:endParaRPr lang="en-US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9" name="Content Placeholder 2"/>
          <p:cNvSpPr>
            <a:spLocks noGrp="1"/>
          </p:cNvSpPr>
          <p:nvPr>
            <p:ph idx="1"/>
          </p:nvPr>
        </p:nvSpPr>
        <p:spPr>
          <a:xfrm>
            <a:off x="457200" y="1785938"/>
            <a:ext cx="8229600" cy="4522787"/>
          </a:xfrm>
        </p:spPr>
        <p:txBody>
          <a:bodyPr/>
          <a:lstStyle/>
          <a:p>
            <a:r>
              <a:rPr lang="sr-Cyrl-CS" sz="2400" dirty="0" smtClean="0"/>
              <a:t>Говорно стваралаштво је свеобухватно и може се користити за рад на свим елементима говора, његовим компонентама и особинама доброг говор. </a:t>
            </a:r>
          </a:p>
          <a:p>
            <a:r>
              <a:rPr lang="sr-Cyrl-CS" sz="2400" dirty="0" smtClean="0"/>
              <a:t>Говорно стваралаштво је оригинално коришћење гласова и слогова, стварање нових речи и исказа, римовање речи и измишљање стихова, скраћивање или проширивање приче</a:t>
            </a:r>
            <a:r>
              <a:rPr lang="sr-Cyrl-CS" dirty="0" smtClean="0"/>
              <a:t>.</a:t>
            </a:r>
            <a:endParaRPr lang="en-US" dirty="0" smtClean="0"/>
          </a:p>
          <a:p>
            <a:endParaRPr lang="sr-Cyrl-C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sr-Cyrl-CS" dirty="0" smtClean="0"/>
              <a:t>ГОВОРНО СТВАРАЛАШТВО</a:t>
            </a:r>
            <a:endParaRPr lang="en-US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sr-Cyrl-CS" sz="2400" dirty="0" smtClean="0"/>
              <a:t>Постоје две врсте ових игара:</a:t>
            </a:r>
          </a:p>
          <a:p>
            <a:pPr>
              <a:buFont typeface="Wingdings 2" pitchFamily="18" charset="2"/>
              <a:buNone/>
            </a:pPr>
            <a:r>
              <a:rPr lang="sr-Cyrl-CS" sz="2400" dirty="0" smtClean="0"/>
              <a:t>- оне које деца сама изводе као слободне игре </a:t>
            </a:r>
          </a:p>
          <a:p>
            <a:pPr>
              <a:buNone/>
            </a:pPr>
            <a:r>
              <a:rPr lang="sr-Cyrl-CS" sz="2400" dirty="0" smtClean="0"/>
              <a:t>- оне које васпитач са децом организује као усмерене активности.</a:t>
            </a:r>
          </a:p>
          <a:p>
            <a:pPr>
              <a:buNone/>
            </a:pPr>
            <a:r>
              <a:rPr lang="sr-Cyrl-CS" sz="2400" dirty="0" smtClean="0"/>
              <a:t> Игре по улогама могу бити: </a:t>
            </a:r>
          </a:p>
          <a:p>
            <a:pPr>
              <a:buNone/>
            </a:pPr>
            <a:r>
              <a:rPr lang="sr-Cyrl-CS" sz="2400" dirty="0" smtClean="0"/>
              <a:t>   покретне игре, игре импровизација као врсте говора, драматизација текстова, драмски текстови, драмско стваралаштво деце, прославе, празници, свечаности, приредбе и сл.</a:t>
            </a:r>
            <a:endParaRPr lang="en-US" sz="2400" dirty="0" smtClean="0"/>
          </a:p>
          <a:p>
            <a:pPr>
              <a:buFont typeface="Wingdings 2" pitchFamily="18" charset="2"/>
              <a:buNone/>
            </a:pPr>
            <a:endParaRPr lang="en-US" sz="2400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sr-Cyrl-CS" dirty="0" smtClean="0"/>
              <a:t>ГОВОР У ИГРАМА ПО УЛОГАМА</a:t>
            </a:r>
            <a:endParaRPr lang="en-US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5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sr-Cyrl-CS" sz="2400" dirty="0" smtClean="0"/>
              <a:t>Друге активности деце су: </a:t>
            </a:r>
          </a:p>
          <a:p>
            <a:pPr>
              <a:buNone/>
            </a:pPr>
            <a:r>
              <a:rPr lang="sr-Cyrl-CS" sz="2400" dirty="0" smtClean="0"/>
              <a:t>јутарње активности, слободне дечје активности, слободне дечје игре, послеподневне активности, прославе, празници, свечаности, приредбе, свакодневне животне ситуације у вртићу, посебне животне ситуације, изузетне животне ситуације, гледање ТВ емисија за децу, одржавање баште или акваријума и др.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>
              <a:defRPr/>
            </a:pPr>
            <a:r>
              <a:rPr lang="sr-Cyrl-CS" dirty="0" smtClean="0"/>
              <a:t>ДРУГЕ АКТИВНОСТИ ДЕЦЕ</a:t>
            </a:r>
            <a:br>
              <a:rPr lang="sr-Cyrl-CS" dirty="0" smtClean="0"/>
            </a:br>
            <a:r>
              <a:rPr lang="sr-Cyrl-CS" dirty="0" smtClean="0"/>
              <a:t> (СЕМ УСМЕРЕНИХ)</a:t>
            </a:r>
            <a:endParaRPr lang="en-US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9" name="Content Placeholder 2"/>
          <p:cNvSpPr>
            <a:spLocks noGrp="1"/>
          </p:cNvSpPr>
          <p:nvPr>
            <p:ph idx="1"/>
          </p:nvPr>
        </p:nvSpPr>
        <p:spPr>
          <a:xfrm>
            <a:off x="457200" y="1714500"/>
            <a:ext cx="8229600" cy="4594225"/>
          </a:xfrm>
        </p:spPr>
        <p:txBody>
          <a:bodyPr>
            <a:normAutofit/>
          </a:bodyPr>
          <a:lstStyle/>
          <a:p>
            <a:r>
              <a:rPr lang="sr-Cyrl-CS" sz="2400" dirty="0" smtClean="0"/>
              <a:t>Испитивање језичког статуса подразумева испитивање предзнања и способности у говору ради конкретнијег оперативног планирања рада и каснијег праћења успеха у раду. </a:t>
            </a:r>
          </a:p>
          <a:p>
            <a:r>
              <a:rPr lang="sr-Cyrl-CS" sz="2400" dirty="0" smtClean="0"/>
              <a:t>Код испитивања језичког статуса врше се испитивање дискриминације, испитивање артикулације акцента и гласова деце, испитивање речника, испитивање реченице, испитивање причања-препричавања деце и откривање говорних грешака, поремећаја и мана.</a:t>
            </a:r>
            <a:endParaRPr lang="en-US" sz="2400" dirty="0" smtClean="0"/>
          </a:p>
          <a:p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sr-Cyrl-CS" dirty="0" smtClean="0"/>
              <a:t>ИСПИТИВАЊЕ ЈЕЗИЧКОГ СТАТУСА</a:t>
            </a:r>
            <a:endParaRPr lang="en-US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sr-Cyrl-CS" sz="2400" dirty="0" smtClean="0"/>
              <a:t>Вежбе говорних органа се изводе да би се поспешио њихов нормалан развој, да се деца припреме на правилну артикулацију, дикцију, интонацију, темпо, ритам, висину и јачину гласа. </a:t>
            </a:r>
          </a:p>
          <a:p>
            <a:pPr>
              <a:buNone/>
            </a:pPr>
            <a:r>
              <a:rPr lang="sr-Cyrl-CS" sz="2400" dirty="0" smtClean="0"/>
              <a:t>Вежбе говорних органа које се изводе са предшколском децом су:</a:t>
            </a:r>
          </a:p>
          <a:p>
            <a:pPr>
              <a:buFont typeface="Wingdings 2" pitchFamily="18" charset="2"/>
              <a:buNone/>
            </a:pPr>
            <a:r>
              <a:rPr lang="sr-Cyrl-CS" sz="2400" dirty="0" smtClean="0"/>
              <a:t>     - вежбе дисања,</a:t>
            </a:r>
          </a:p>
          <a:p>
            <a:pPr>
              <a:buFont typeface="Wingdings 2" pitchFamily="18" charset="2"/>
              <a:buNone/>
            </a:pPr>
            <a:r>
              <a:rPr lang="sr-Cyrl-CS" sz="2400" dirty="0" smtClean="0"/>
              <a:t>     - вежбе доње вилице,</a:t>
            </a:r>
          </a:p>
          <a:p>
            <a:pPr>
              <a:buFont typeface="Wingdings 2" pitchFamily="18" charset="2"/>
              <a:buNone/>
            </a:pPr>
            <a:r>
              <a:rPr lang="sr-Cyrl-CS" sz="2400" dirty="0" smtClean="0"/>
              <a:t>     - вежбе усни, </a:t>
            </a:r>
          </a:p>
          <a:p>
            <a:pPr>
              <a:buFont typeface="Wingdings 2" pitchFamily="18" charset="2"/>
              <a:buNone/>
            </a:pPr>
            <a:r>
              <a:rPr lang="sr-Cyrl-CS" sz="2400" dirty="0" smtClean="0"/>
              <a:t>     - вежбе језика.</a:t>
            </a:r>
            <a:endParaRPr lang="en-US" sz="2400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sr-Cyrl-CS" dirty="0" smtClean="0"/>
              <a:t>ВЕЖБЕ ГОВОРНИХ ОРГАНА</a:t>
            </a:r>
            <a:endParaRPr lang="en-US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5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endParaRPr lang="sr-Cyrl-CS" dirty="0" smtClean="0"/>
          </a:p>
          <a:p>
            <a:pPr>
              <a:buNone/>
            </a:pPr>
            <a:r>
              <a:rPr lang="sr-Cyrl-CS" sz="2600" dirty="0" smtClean="0"/>
              <a:t>ЛУТКЕ, ГИЊОЛЕ, ПОЗОРИШТЕ СЕНКИ</a:t>
            </a:r>
          </a:p>
          <a:p>
            <a:pPr>
              <a:buNone/>
            </a:pPr>
            <a:r>
              <a:rPr lang="sr-Cyrl-CS" sz="2600" dirty="0" smtClean="0"/>
              <a:t>ДРАМСКЕ ПРЕДСТАВЕ,</a:t>
            </a:r>
          </a:p>
          <a:p>
            <a:pPr>
              <a:buNone/>
            </a:pPr>
            <a:r>
              <a:rPr lang="sr-Cyrl-CS" sz="2600" dirty="0" smtClean="0"/>
              <a:t>СВАЧАНОСТИ,</a:t>
            </a:r>
          </a:p>
          <a:p>
            <a:pPr>
              <a:buNone/>
            </a:pPr>
            <a:r>
              <a:rPr lang="sr-Cyrl-CS" sz="2600" dirty="0" smtClean="0"/>
              <a:t>ОБЕЛЕЖАВАЊЕ ПРАЗНИКА,</a:t>
            </a:r>
          </a:p>
          <a:p>
            <a:pPr>
              <a:buNone/>
            </a:pPr>
            <a:r>
              <a:rPr lang="sr-Cyrl-CS" sz="2600" dirty="0" smtClean="0"/>
              <a:t>АПЛИКАЦИЈЕ,</a:t>
            </a:r>
          </a:p>
          <a:p>
            <a:pPr>
              <a:buNone/>
            </a:pPr>
            <a:r>
              <a:rPr lang="sr-Cyrl-CS" sz="2600" dirty="0" smtClean="0"/>
              <a:t>ПЛАКАТИ, </a:t>
            </a:r>
          </a:p>
          <a:p>
            <a:pPr>
              <a:buNone/>
            </a:pPr>
            <a:r>
              <a:rPr lang="sr-Cyrl-CS" sz="2600" dirty="0" smtClean="0"/>
              <a:t>ОБРАЗОВНИ СОФТВЕР, </a:t>
            </a:r>
          </a:p>
          <a:p>
            <a:pPr>
              <a:buNone/>
            </a:pPr>
            <a:r>
              <a:rPr lang="sr-Cyrl-CS" sz="2600" dirty="0" smtClean="0"/>
              <a:t>СЛИКОВНИЦЕ КАО ИГРОВНА СРЕДСТВА,</a:t>
            </a:r>
          </a:p>
          <a:p>
            <a:pPr>
              <a:buNone/>
            </a:pPr>
            <a:r>
              <a:rPr lang="sr-Cyrl-CS" sz="2600" dirty="0" smtClean="0"/>
              <a:t>ГРАФОМОТОРИЧКЕ РАДЊЕ У ПРЕДШКОЛСКОЈ ГРУПИ – ПРИПРЕМНЕ РАДЊЕ ЗА ЧИТАЊЕ И ПИСАЊЕ.</a:t>
            </a:r>
            <a:endParaRPr lang="en-US" sz="2600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>
              <a:defRPr/>
            </a:pPr>
            <a:r>
              <a:rPr lang="sr-Cyrl-CS" dirty="0" smtClean="0"/>
              <a:t> </a:t>
            </a:r>
            <a:r>
              <a:rPr lang="sr-Cyrl-CS" sz="3100" dirty="0" smtClean="0"/>
              <a:t>РАДНО – ИГРОВНА СРЕДСТВА И АКТИВНОСТИ У ПРЕДШКОЛСКОЈ УСТАНОВИ</a:t>
            </a:r>
            <a:endParaRPr lang="en-US" sz="31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457200" y="1785938"/>
            <a:ext cx="8229600" cy="4522787"/>
          </a:xfrm>
        </p:spPr>
        <p:txBody>
          <a:bodyPr/>
          <a:lstStyle/>
          <a:p>
            <a:r>
              <a:rPr lang="sr-Cyrl-CS" sz="2000" dirty="0" smtClean="0"/>
              <a:t>Све активности у које је дете укључено, потребно је пратити говором који се односи на оно што се дешава, а то подразумева именовање предмета, особа, делова тела, описивање радњи које се изводе, давање вербалних налога детету и сл.</a:t>
            </a:r>
            <a:r>
              <a:rPr lang="sr-Cyrl-CS" sz="1400" dirty="0" smtClean="0"/>
              <a:t> </a:t>
            </a:r>
            <a:endParaRPr lang="en-US" sz="1400" dirty="0" smtClean="0"/>
          </a:p>
          <a:p>
            <a:r>
              <a:rPr lang="sr-Cyrl-CS" sz="1400" b="1" dirty="0" smtClean="0"/>
              <a:t>ПРИЧАЊЕ ДЕЦИ И ДРАМАТИЗАЦИЈА</a:t>
            </a:r>
          </a:p>
          <a:p>
            <a:r>
              <a:rPr lang="sr-Cyrl-CS" sz="2000" dirty="0" smtClean="0"/>
              <a:t>У ову сврху користе се дечје играчке са ликовима животиња и људи или лутке рукавице.</a:t>
            </a:r>
          </a:p>
          <a:p>
            <a:r>
              <a:rPr lang="sr-Cyrl-CS" sz="2000" dirty="0" smtClean="0"/>
              <a:t>Покрети тела, кретање боја и гласа морају бити прилагођени лику који тумачимо.</a:t>
            </a:r>
          </a:p>
          <a:p>
            <a:pPr algn="just" eaLnBrk="1" hangingPunct="1">
              <a:buNone/>
            </a:pPr>
            <a:endParaRPr lang="sr-Cyrl-CS" sz="2000" dirty="0" smtClean="0"/>
          </a:p>
          <a:p>
            <a:pPr eaLnBrk="1" hangingPunct="1"/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sr-Cyrl-CS" sz="2800" dirty="0" smtClean="0"/>
              <a:t/>
            </a:r>
            <a:br>
              <a:rPr lang="sr-Cyrl-CS" sz="2800" dirty="0" smtClean="0"/>
            </a:br>
            <a:r>
              <a:rPr lang="sr-Cyrl-CS" sz="2800" dirty="0" smtClean="0"/>
              <a:t>РАЗВОЈ ГОВОРА НА УЗРАСТУ ОД 12 ДО 18 МЕСЕЦИ </a:t>
            </a:r>
            <a:br>
              <a:rPr lang="sr-Cyrl-CS" sz="2800" dirty="0" smtClean="0"/>
            </a:br>
            <a:r>
              <a:rPr lang="sr-Cyrl-CS" sz="2800" dirty="0" smtClean="0"/>
              <a:t> </a:t>
            </a:r>
            <a:endParaRPr lang="en-US" sz="2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457200" y="1785938"/>
            <a:ext cx="8229600" cy="4522787"/>
          </a:xfrm>
        </p:spPr>
        <p:txBody>
          <a:bodyPr>
            <a:normAutofit fontScale="92500" lnSpcReduction="10000"/>
          </a:bodyPr>
          <a:lstStyle/>
          <a:p>
            <a:pPr algn="just" eaLnBrk="1" hangingPunct="1">
              <a:buNone/>
            </a:pPr>
            <a:r>
              <a:rPr lang="sr-Cyrl-CS" sz="2400" dirty="0" smtClean="0"/>
              <a:t>Поред именовања појединих предмета на сликама детету се могу показивати и тематске слике и сликовнице и речима описивати радње приказане на њима. </a:t>
            </a:r>
          </a:p>
          <a:p>
            <a:r>
              <a:rPr lang="sr-Cyrl-CS" sz="2400" dirty="0" smtClean="0"/>
              <a:t>Дете треба да научи своје име, да научи да за себе каже “ја”, да научи неке корисне речи (дај, молим, хоћу). </a:t>
            </a:r>
            <a:endParaRPr lang="en-US" sz="2400" dirty="0" smtClean="0"/>
          </a:p>
          <a:p>
            <a:r>
              <a:rPr lang="sr-Cyrl-CS" sz="2400" dirty="0" smtClean="0"/>
              <a:t>ДРАМАТИЗАЦИЈА</a:t>
            </a:r>
          </a:p>
          <a:p>
            <a:r>
              <a:rPr lang="sr-Cyrl-CS" sz="2400" dirty="0" smtClean="0"/>
              <a:t>Важно је правилно изабрати садржај за драматизацију који ће бити примерен узрасту и стављати децу у активан положај. </a:t>
            </a:r>
          </a:p>
          <a:p>
            <a:r>
              <a:rPr lang="sr-Cyrl-CS" sz="2400" dirty="0" smtClean="0"/>
              <a:t>Садржаји су углавном једноставне ситуације из свакодневног живота. </a:t>
            </a:r>
            <a:endParaRPr lang="en-US" sz="2400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sr-Cyrl-CS" sz="2800" dirty="0" smtClean="0"/>
              <a:t/>
            </a:r>
            <a:br>
              <a:rPr lang="sr-Cyrl-CS" sz="2800" dirty="0" smtClean="0"/>
            </a:br>
            <a:r>
              <a:rPr lang="sr-Cyrl-CS" sz="2800" dirty="0" smtClean="0"/>
              <a:t>РАЗВОЈ ГОВОРА НА УЗРАСТУ ОД 18 ДО 24 МЕСЕЦА </a:t>
            </a:r>
            <a:br>
              <a:rPr lang="sr-Cyrl-CS" sz="2800" dirty="0" smtClean="0"/>
            </a:br>
            <a:r>
              <a:rPr lang="sr-Cyrl-CS" sz="2800" dirty="0" smtClean="0"/>
              <a:t> </a:t>
            </a:r>
            <a:endParaRPr lang="en-US" sz="2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457200" y="1785938"/>
            <a:ext cx="8229600" cy="4522787"/>
          </a:xfrm>
        </p:spPr>
        <p:txBody>
          <a:bodyPr/>
          <a:lstStyle/>
          <a:p>
            <a:pPr eaLnBrk="1" hangingPunct="1">
              <a:buNone/>
            </a:pPr>
            <a:r>
              <a:rPr lang="sr-Cyrl-CS" sz="2400" dirty="0" smtClean="0"/>
              <a:t>Богаћење речника кроз именовање делова тела, предмета.</a:t>
            </a:r>
          </a:p>
          <a:p>
            <a:pPr>
              <a:buNone/>
            </a:pPr>
            <a:r>
              <a:rPr lang="sr-Cyrl-CS" sz="2400" dirty="0" smtClean="0"/>
              <a:t>Разумевање реченица кроз вербализовање једноставних радњи које дете види. ДРАМАТИЗАЦИЈА</a:t>
            </a:r>
          </a:p>
          <a:p>
            <a:pPr>
              <a:buNone/>
            </a:pPr>
            <a:r>
              <a:rPr lang="sr-Cyrl-CS" sz="2400" dirty="0" smtClean="0"/>
              <a:t>Садржаји који се драматизују представљају свакодневне ситуације и догађаје из живота детета, али и кратке приче, рецитације и песме.</a:t>
            </a:r>
            <a:endParaRPr lang="en-US" sz="2400" dirty="0" smtClean="0"/>
          </a:p>
          <a:p>
            <a:pPr eaLnBrk="1" hangingPunct="1"/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sr-Cyrl-CS" sz="2800" dirty="0" smtClean="0"/>
              <a:t>РАЗВОЈ ГОВОРА НА УЗРАСТУ ОД 24 ДО 36 МЕСЕЦИ </a:t>
            </a:r>
            <a:br>
              <a:rPr lang="sr-Cyrl-CS" sz="2800" dirty="0" smtClean="0"/>
            </a:br>
            <a:endParaRPr lang="en-US" sz="2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sr-Cyrl-CS" b="1" dirty="0" smtClean="0"/>
              <a:t>Модел А </a:t>
            </a:r>
            <a:r>
              <a:rPr lang="sr-Cyrl-CS" dirty="0" smtClean="0"/>
              <a:t>је ближи отвореном систему васпитања и акционом развијању програма зависно од интересовања деце. </a:t>
            </a:r>
          </a:p>
          <a:p>
            <a:pPr>
              <a:buNone/>
            </a:pPr>
            <a:r>
              <a:rPr lang="sr-Cyrl-CS" b="1" dirty="0" smtClean="0"/>
              <a:t>Модел Б </a:t>
            </a:r>
            <a:r>
              <a:rPr lang="sr-Cyrl-CS" dirty="0" smtClean="0"/>
              <a:t>има карактеристике когнитивно-развојног програма и разрађене васпитно-образовне циљеве, задатке васпитача и типове активности међу којима васпитач може да бира и разрађује их зависно од потреба, могућности и интересовања деце. </a:t>
            </a:r>
            <a:endParaRPr lang="en-US" dirty="0" smtClean="0"/>
          </a:p>
          <a:p>
            <a:pPr eaLnBrk="1" hangingPunct="1"/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sr-Cyrl-CS" dirty="0" smtClean="0"/>
              <a:t>МОДЕЛИ ПРЕДШКОЛСКОГ ВАСПИТАЊА И ОБРАЗОВАЊА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457200" y="1714500"/>
            <a:ext cx="8229600" cy="4594225"/>
          </a:xfrm>
        </p:spPr>
        <p:txBody>
          <a:bodyPr>
            <a:normAutofit lnSpcReduction="10000"/>
          </a:bodyPr>
          <a:lstStyle/>
          <a:p>
            <a:pPr eaLnBrk="1" hangingPunct="1">
              <a:buNone/>
            </a:pPr>
            <a:r>
              <a:rPr lang="sr-Cyrl-CS" dirty="0" smtClean="0"/>
              <a:t>Развој говора је усмерен на:</a:t>
            </a:r>
          </a:p>
          <a:p>
            <a:pPr eaLnBrk="1" hangingPunct="1">
              <a:buFont typeface="Wingdings 2" pitchFamily="18" charset="2"/>
              <a:buNone/>
            </a:pPr>
            <a:r>
              <a:rPr lang="sr-Cyrl-CS" dirty="0" smtClean="0"/>
              <a:t>     - развој комуникативних способности детета,</a:t>
            </a:r>
          </a:p>
          <a:p>
            <a:pPr eaLnBrk="1" hangingPunct="1">
              <a:buFont typeface="Wingdings 2" pitchFamily="18" charset="2"/>
              <a:buNone/>
            </a:pPr>
            <a:r>
              <a:rPr lang="sr-Cyrl-CS" dirty="0" smtClean="0"/>
              <a:t>     - развијање интересовања и увођење детета у свет писане речи,</a:t>
            </a:r>
          </a:p>
          <a:p>
            <a:pPr eaLnBrk="1" hangingPunct="1">
              <a:buFont typeface="Wingdings 2" pitchFamily="18" charset="2"/>
              <a:buNone/>
            </a:pPr>
            <a:r>
              <a:rPr lang="sr-Cyrl-CS" dirty="0" smtClean="0"/>
              <a:t>     - упознавање и тумачење различитих текстова,</a:t>
            </a:r>
          </a:p>
          <a:p>
            <a:pPr eaLnBrk="1" hangingPunct="1">
              <a:buFont typeface="Wingdings 2" pitchFamily="18" charset="2"/>
              <a:buNone/>
            </a:pPr>
            <a:r>
              <a:rPr lang="sr-Cyrl-CS" dirty="0" smtClean="0"/>
              <a:t>     - графичку припрему на елементарном нивоу,</a:t>
            </a:r>
          </a:p>
          <a:p>
            <a:pPr eaLnBrk="1" hangingPunct="1">
              <a:buFont typeface="Wingdings 2" pitchFamily="18" charset="2"/>
              <a:buNone/>
            </a:pPr>
            <a:r>
              <a:rPr lang="sr-Cyrl-CS" dirty="0" smtClean="0"/>
              <a:t>     - овладавање вештинама коришћења различитих медија.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r-Cyrl-CS" sz="2800" dirty="0" smtClean="0"/>
              <a:t/>
            </a:r>
            <a:br>
              <a:rPr lang="sr-Cyrl-CS" sz="2800" dirty="0" smtClean="0"/>
            </a:br>
            <a:r>
              <a:rPr lang="sr-Cyrl-CS" sz="2800" dirty="0" smtClean="0"/>
              <a:t>МОДЕЛ А ПРИПРЕМНОГ ПРЕДШКОЛСКОГ ПРОГРАМА – РАЗВОЈ ГОВОРА</a:t>
            </a:r>
            <a:br>
              <a:rPr lang="sr-Cyrl-CS" sz="2800" dirty="0" smtClean="0"/>
            </a:br>
            <a:endParaRPr lang="en-US" sz="28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14500"/>
            <a:ext cx="8229600" cy="4594225"/>
          </a:xfrm>
        </p:spPr>
        <p:txBody>
          <a:bodyPr>
            <a:normAutofit fontScale="92500"/>
          </a:bodyPr>
          <a:lstStyle/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sr-Cyrl-CS" dirty="0" smtClean="0"/>
              <a:t>Развој говора је усмерен на: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sr-Cyrl-CS" dirty="0" smtClean="0"/>
              <a:t>     - неговање говорне културе,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sr-Cyrl-CS" dirty="0" smtClean="0"/>
              <a:t>     - богаћење дечјег речника,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sr-Cyrl-CS" dirty="0" smtClean="0"/>
              <a:t>       - неговање граматички правилног говора,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sr-Cyrl-CS" dirty="0" smtClean="0"/>
              <a:t>     - вербално изражавање и комуникацију,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sr-Cyrl-CS" dirty="0" smtClean="0"/>
              <a:t>     - монолошки говор и писање,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sr-Cyrl-CS" dirty="0" smtClean="0"/>
              <a:t>     - упознавање са дечјом књижевношћу,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sr-Cyrl-CS" dirty="0" smtClean="0"/>
              <a:t>     - говорне игре,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sr-Cyrl-CS" dirty="0" smtClean="0"/>
              <a:t>     - почетно читање,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sr-Cyrl-CS" dirty="0" smtClean="0"/>
              <a:t>     - почетно писање.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r-Cyrl-CS" sz="2800" dirty="0" smtClean="0"/>
              <a:t/>
            </a:r>
            <a:br>
              <a:rPr lang="sr-Cyrl-CS" sz="2800" dirty="0" smtClean="0"/>
            </a:br>
            <a:r>
              <a:rPr lang="sr-Cyrl-CS" sz="2800" dirty="0" smtClean="0"/>
              <a:t>МОДЕЛ Б ПРИПРЕМНОГ ПРЕДШКОЛСКОГ ПРОГРАМА – РАЗВОЈ ГОВОРА</a:t>
            </a:r>
            <a:br>
              <a:rPr lang="sr-Cyrl-CS" sz="2800" dirty="0" smtClean="0"/>
            </a:br>
            <a:endParaRPr lang="en-US" sz="28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ustom 10">
      <a:dk1>
        <a:sysClr val="windowText" lastClr="000000"/>
      </a:dk1>
      <a:lt1>
        <a:srgbClr val="C770B4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223</TotalTime>
  <Words>1959</Words>
  <Application>Microsoft Office PowerPoint</Application>
  <PresentationFormat>On-screen Show (4:3)</PresentationFormat>
  <Paragraphs>251</Paragraphs>
  <Slides>39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0" baseType="lpstr">
      <vt:lpstr>Concourse</vt:lpstr>
      <vt:lpstr>МЕТОДИКА РАЗВОЈА ГОВОРА</vt:lpstr>
      <vt:lpstr>ПРЕДМЕТ И ЗАДАЦИ МЕТОДИКЕ РАЗВОЈА ГОВОРА</vt:lpstr>
      <vt:lpstr> РАЗВОЈ ГОВОРА НА УЗРАСТУ ОД 6 ДО 12 МЕСЕЦИ   </vt:lpstr>
      <vt:lpstr> РАЗВОЈ ГОВОРА НА УЗРАСТУ ОД 12 ДО 18 МЕСЕЦИ   </vt:lpstr>
      <vt:lpstr> РАЗВОЈ ГОВОРА НА УЗРАСТУ ОД 18 ДО 24 МЕСЕЦА   </vt:lpstr>
      <vt:lpstr> РАЗВОЈ ГОВОРА НА УЗРАСТУ ОД 24 ДО 36 МЕСЕЦИ  </vt:lpstr>
      <vt:lpstr>МОДЕЛИ ПРЕДШКОЛСКОГ ВАСПИТАЊА И ОБРАЗОВАЊА</vt:lpstr>
      <vt:lpstr> МОДЕЛ А ПРИПРЕМНОГ ПРЕДШКОЛСКОГ ПРОГРАМА – РАЗВОЈ ГОВОРА </vt:lpstr>
      <vt:lpstr> МОДЕЛ Б ПРИПРЕМНОГ ПРЕДШКОЛСКОГ ПРОГРАМА – РАЗВОЈ ГОВОРА </vt:lpstr>
      <vt:lpstr>ОСНОВНИ ЕЛЕМЕНТИ ГОВОРА</vt:lpstr>
      <vt:lpstr>ОСОБИНЕ ДОБРОГ ГОВОРА</vt:lpstr>
      <vt:lpstr>ЈЕЗИЧКО РАЗУМЕВАЊЕ И ЈЕЗИЧКО ИЗРАЖАВАЊЕ</vt:lpstr>
      <vt:lpstr>СЛУХ И ГОВОР</vt:lpstr>
      <vt:lpstr>ЗАДАЦИ И ПРОГРАМСКИ САДРЖАЈИ РАДА НА РАЗВОЈУ ГОВОРА ДЕЦЕ</vt:lpstr>
      <vt:lpstr>ОБЛИЦИ РАДА НА РАЗВОЈУ ГОВОРА ДЕЦЕ</vt:lpstr>
      <vt:lpstr>КОРЕЛАЦИЈА У РАДУ СА ДЕЦОМ</vt:lpstr>
      <vt:lpstr>КОРЕЛАЦИЈА У РАДУ СА ДЕЦОМ</vt:lpstr>
      <vt:lpstr>ПЛАНИРАЊЕ РАДА</vt:lpstr>
      <vt:lpstr>РАДНО-ИГРОВНА СРЕДСТВА</vt:lpstr>
      <vt:lpstr>МЕТОДА ИГРЕ</vt:lpstr>
      <vt:lpstr>МЕТОДА РАЗГОВОРА</vt:lpstr>
      <vt:lpstr> МЕТОДА РАЗГОВОРА</vt:lpstr>
      <vt:lpstr>МЕТОДА РАЗГОВОРА</vt:lpstr>
      <vt:lpstr>МЕТОДА ПРИЧАЊА</vt:lpstr>
      <vt:lpstr>МЕТОДА ОПИСИВАЊА</vt:lpstr>
      <vt:lpstr>МЕТОДА КОРИШЋЕЊА ТЕКСТОВА ДЕЧЈЕ КЊИЖЕВНОСТИ</vt:lpstr>
      <vt:lpstr>МЕТОДА ДЕМОНСТРАЦИЈЕ И ИЛУСТРАЦИЈЕ</vt:lpstr>
      <vt:lpstr>МЕТОДА УПОРЕЂИВАЊА (КОМПАРАТИВНО-АСОЦИЈАТИВНА)</vt:lpstr>
      <vt:lpstr>ГОВОРНЕ ИГРЕ  </vt:lpstr>
      <vt:lpstr>ГОВОРНЕ ИГРЕ И ЈЕЗИЧКО СТВАРАЛАШТВО ДЕЦЕ</vt:lpstr>
      <vt:lpstr>РАЗВОЈ ГЛАСОВНЕ СТРАНЕ ГОВОРА И АРТИКУЛАЦИЈЕ</vt:lpstr>
      <vt:lpstr>         РАЗВОЈ РЕЧНИКА  </vt:lpstr>
      <vt:lpstr>РАЗВОЈ РЕЧЕНИЦЕ КОД ДЕЦЕ</vt:lpstr>
      <vt:lpstr>ГОВОРНО СТВАРАЛАШТВО</vt:lpstr>
      <vt:lpstr>ГОВОР У ИГРАМА ПО УЛОГАМА</vt:lpstr>
      <vt:lpstr>ДРУГЕ АКТИВНОСТИ ДЕЦЕ  (СЕМ УСМЕРЕНИХ)</vt:lpstr>
      <vt:lpstr>ИСПИТИВАЊЕ ЈЕЗИЧКОГ СТАТУСА</vt:lpstr>
      <vt:lpstr>ВЕЖБЕ ГОВОРНИХ ОРГАНА</vt:lpstr>
      <vt:lpstr> РАДНО – ИГРОВНА СРЕДСТВА И АКТИВНОСТИ У ПРЕДШКОЛСКОЈ УСТАНОВИ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МЕТОДИКА РАЗВОЈА ГОВОРА</dc:title>
  <dc:creator>Jezik i knjizevnost</dc:creator>
  <cp:lastModifiedBy>Preparandija</cp:lastModifiedBy>
  <cp:revision>57</cp:revision>
  <dcterms:created xsi:type="dcterms:W3CDTF">2011-01-24T11:31:22Z</dcterms:created>
  <dcterms:modified xsi:type="dcterms:W3CDTF">2011-01-31T09:23:55Z</dcterms:modified>
</cp:coreProperties>
</file>