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71" r:id="rId3"/>
    <p:sldId id="313" r:id="rId4"/>
    <p:sldId id="274" r:id="rId5"/>
    <p:sldId id="262" r:id="rId6"/>
    <p:sldId id="273" r:id="rId7"/>
    <p:sldId id="276" r:id="rId8"/>
    <p:sldId id="270" r:id="rId9"/>
    <p:sldId id="269" r:id="rId10"/>
    <p:sldId id="268" r:id="rId11"/>
    <p:sldId id="314" r:id="rId12"/>
    <p:sldId id="277" r:id="rId13"/>
    <p:sldId id="280" r:id="rId14"/>
    <p:sldId id="281" r:id="rId15"/>
    <p:sldId id="315" r:id="rId16"/>
    <p:sldId id="279" r:id="rId17"/>
    <p:sldId id="283" r:id="rId18"/>
    <p:sldId id="297" r:id="rId19"/>
    <p:sldId id="284" r:id="rId20"/>
    <p:sldId id="298" r:id="rId21"/>
    <p:sldId id="285" r:id="rId22"/>
    <p:sldId id="299" r:id="rId23"/>
    <p:sldId id="300" r:id="rId24"/>
    <p:sldId id="301" r:id="rId25"/>
    <p:sldId id="286" r:id="rId26"/>
    <p:sldId id="287" r:id="rId27"/>
    <p:sldId id="288" r:id="rId28"/>
    <p:sldId id="302" r:id="rId29"/>
    <p:sldId id="289" r:id="rId30"/>
    <p:sldId id="290" r:id="rId31"/>
    <p:sldId id="311" r:id="rId32"/>
    <p:sldId id="291" r:id="rId33"/>
    <p:sldId id="272" r:id="rId34"/>
    <p:sldId id="292" r:id="rId35"/>
    <p:sldId id="296" r:id="rId36"/>
    <p:sldId id="293" r:id="rId37"/>
    <p:sldId id="294" r:id="rId38"/>
    <p:sldId id="305" r:id="rId39"/>
    <p:sldId id="295" r:id="rId40"/>
    <p:sldId id="307" r:id="rId41"/>
    <p:sldId id="306" r:id="rId42"/>
    <p:sldId id="267" r:id="rId43"/>
    <p:sldId id="308" r:id="rId44"/>
    <p:sldId id="309"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B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5226D-8701-40B5-A138-FDC4265B6069}" type="datetimeFigureOut">
              <a:rPr lang="en-BZ" smtClean="0"/>
              <a:t>29/04/2020</a:t>
            </a:fld>
            <a:endParaRPr lang="en-B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B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B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B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3B4BA-30DC-449E-9B90-0A207B60561A}" type="slidenum">
              <a:rPr lang="en-BZ" smtClean="0"/>
              <a:t>‹#›</a:t>
            </a:fld>
            <a:endParaRPr lang="en-BZ"/>
          </a:p>
        </p:txBody>
      </p:sp>
    </p:spTree>
    <p:extLst>
      <p:ext uri="{BB962C8B-B14F-4D97-AF65-F5344CB8AC3E}">
        <p14:creationId xmlns:p14="http://schemas.microsoft.com/office/powerpoint/2010/main" val="89152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Z" dirty="0"/>
          </a:p>
        </p:txBody>
      </p:sp>
      <p:sp>
        <p:nvSpPr>
          <p:cNvPr id="4" name="Slide Number Placeholder 3"/>
          <p:cNvSpPr>
            <a:spLocks noGrp="1"/>
          </p:cNvSpPr>
          <p:nvPr>
            <p:ph type="sldNum" sz="quarter" idx="10"/>
          </p:nvPr>
        </p:nvSpPr>
        <p:spPr/>
        <p:txBody>
          <a:bodyPr/>
          <a:lstStyle/>
          <a:p>
            <a:fld id="{ADC3B4BA-30DC-449E-9B90-0A207B60561A}" type="slidenum">
              <a:rPr lang="en-BZ" smtClean="0"/>
              <a:t>19</a:t>
            </a:fld>
            <a:endParaRPr lang="en-BZ"/>
          </a:p>
        </p:txBody>
      </p:sp>
    </p:spTree>
    <p:extLst>
      <p:ext uri="{BB962C8B-B14F-4D97-AF65-F5344CB8AC3E}">
        <p14:creationId xmlns:p14="http://schemas.microsoft.com/office/powerpoint/2010/main" val="176637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99E8D42-CC0B-4DCA-BFCA-1EDA02496C5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9E8D42-CC0B-4DCA-BFCA-1EDA02496C5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9E8D42-CC0B-4DCA-BFCA-1EDA02496C5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82CC83-EFCB-4360-B36A-36D59415A62E}" type="datetimeFigureOut">
              <a:rPr lang="en-US" smtClean="0"/>
              <a:pPr/>
              <a:t>4/29/2020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9E8D42-CC0B-4DCA-BFCA-1EDA02496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482CC83-EFCB-4360-B36A-36D59415A62E}" type="datetimeFigureOut">
              <a:rPr lang="en-US" smtClean="0"/>
              <a:pPr/>
              <a:t>4/29/2020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99E8D42-CC0B-4DCA-BFCA-1EDA02496C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482CC83-EFCB-4360-B36A-36D59415A62E}" type="datetimeFigureOut">
              <a:rPr lang="en-US" smtClean="0"/>
              <a:pPr/>
              <a:t>4/29/2020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99E8D42-CC0B-4DCA-BFCA-1EDA02496C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sr.wikipedia.org/wiki/%D0%93%D0%B5%D0%BF%D0%B0%D1%80%D0%B4" TargetMode="External"/><Relationship Id="rId3" Type="http://schemas.openxmlformats.org/officeDocument/2006/relationships/hyperlink" Target="https://sr.wikipedia.org/wiki/%D0%97%D0%BC%D0%B8%D1%98%D0%B5" TargetMode="External"/><Relationship Id="rId7" Type="http://schemas.openxmlformats.org/officeDocument/2006/relationships/hyperlink" Target="https://sr.wikipedia.org/wiki/%D0%90%D1%84%D1%80%D0%B8%D1%87%D0%BA%D0%B8_%D0%B4%D0%B8%D0%B2%D1%99%D0%B8_%D0%BF%D0%B0%D1%81" TargetMode="External"/><Relationship Id="rId12" Type="http://schemas.openxmlformats.org/officeDocument/2006/relationships/hyperlink" Target="https://sr.wikipedia.org/wiki/Damani" TargetMode="External"/><Relationship Id="rId2" Type="http://schemas.openxmlformats.org/officeDocument/2006/relationships/hyperlink" Target="https://sr.wikipedia.org/wiki/%D0%A1%D0%BA%D0%BE%D1%80%D0%BF%D0%B8%D1%98%D0%B5" TargetMode="External"/><Relationship Id="rId1" Type="http://schemas.openxmlformats.org/officeDocument/2006/relationships/slideLayout" Target="../slideLayouts/slideLayout2.xml"/><Relationship Id="rId6" Type="http://schemas.openxmlformats.org/officeDocument/2006/relationships/hyperlink" Target="https://sr.wikipedia.org/w/index.php?title=%D0%93%D0%B0%D0%B7%D0%B5%D0%BB%D0%B5&amp;action=edit&amp;redlink=1" TargetMode="External"/><Relationship Id="rId11" Type="http://schemas.openxmlformats.org/officeDocument/2006/relationships/hyperlink" Target="https://sr.wikipedia.org/wiki/%D0%A1%D0%B8%D1%81%D0%B0%D1%80%D0%B8" TargetMode="External"/><Relationship Id="rId5" Type="http://schemas.openxmlformats.org/officeDocument/2006/relationships/hyperlink" Target="https://sr.wikipedia.org/wiki/%D0%90%D0%B4%D0%B0%D0%BA%D1%81_%D0%B0%D0%BD%D1%82%D0%B8%D0%BB%D0%BE%D0%BF%D0%B0" TargetMode="External"/><Relationship Id="rId10" Type="http://schemas.openxmlformats.org/officeDocument/2006/relationships/hyperlink" Target="https://sr.wikipedia.org/wiki/%D0%9F%D1%83%D1%81%D1%82%D0%B8%D1%9A%D1%81%D0%BA%D0%B0_%D0%BB%D0%B8%D1%81%D0%B8%D1%86%D0%B0" TargetMode="External"/><Relationship Id="rId4" Type="http://schemas.openxmlformats.org/officeDocument/2006/relationships/hyperlink" Target="https://sr.wikipedia.org/wiki/%D0%88%D0%B5%D0%B4%D0%BD%D0%BE%D0%B3%D1%80%D0%B1%D0%B0_%D0%BA%D0%B0%D0%BC%D0%B8%D0%BB%D0%B0" TargetMode="External"/><Relationship Id="rId9" Type="http://schemas.openxmlformats.org/officeDocument/2006/relationships/hyperlink" Target="https://sr.wikipedia.org/wiki/%D0%9A%D0%BE%D0%B7%D0%B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429000"/>
            <a:ext cx="7772400" cy="1975104"/>
          </a:xfrm>
        </p:spPr>
        <p:txBody>
          <a:bodyPr/>
          <a:lstStyle/>
          <a:p>
            <a:pPr algn="ctr"/>
            <a:r>
              <a:rPr lang="sr-Cyrl-RS" smtClean="0">
                <a:cs typeface="Times New Roman" pitchFamily="18" charset="0"/>
              </a:rPr>
              <a:t>Биоми тропских и суптропских предела</a:t>
            </a:r>
            <a:r>
              <a:rPr lang="sr-Latn-RS" smtClean="0">
                <a:latin typeface="Times New Roman" pitchFamily="18" charset="0"/>
                <a:cs typeface="Times New Roman" pitchFamily="18" charset="0"/>
              </a:rPr>
              <a:t/>
            </a:r>
            <a:br>
              <a:rPr lang="sr-Latn-RS" smtClean="0">
                <a:latin typeface="Times New Roman" pitchFamily="18" charset="0"/>
                <a:cs typeface="Times New Roman" pitchFamily="18" charset="0"/>
              </a:rPr>
            </a:br>
            <a:endParaRPr lang="en-US"/>
          </a:p>
        </p:txBody>
      </p:sp>
      <p:sp>
        <p:nvSpPr>
          <p:cNvPr id="3" name="Subtitle 2"/>
          <p:cNvSpPr>
            <a:spLocks noGrp="1"/>
          </p:cNvSpPr>
          <p:nvPr>
            <p:ph type="subTitle" idx="1"/>
          </p:nvPr>
        </p:nvSpPr>
        <p:spPr>
          <a:xfrm>
            <a:off x="971600" y="0"/>
            <a:ext cx="7772400" cy="1508760"/>
          </a:xfrm>
        </p:spPr>
        <p:txBody>
          <a:bodyPr>
            <a:normAutofit/>
          </a:bodyPr>
          <a:lstStyle/>
          <a:p>
            <a:pPr algn="ctr"/>
            <a:r>
              <a:rPr lang="sr-Cyrl-RS" sz="3200" smtClean="0"/>
              <a:t>4. предавање</a:t>
            </a:r>
            <a:endParaRPr 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60648"/>
            <a:ext cx="7772400" cy="4572000"/>
          </a:xfrm>
        </p:spPr>
        <p:txBody>
          <a:bodyPr/>
          <a:lstStyle/>
          <a:p>
            <a:r>
              <a:rPr lang="en-US" dirty="0" smtClean="0"/>
              <a:t>http://www2.palomar.edu/users/pdeen/animations/23_weatherpat.swf</a:t>
            </a:r>
            <a:endParaRPr lang="en-US" dirty="0"/>
          </a:p>
        </p:txBody>
      </p:sp>
      <p:sp>
        <p:nvSpPr>
          <p:cNvPr id="4" name="Rectangle 3"/>
          <p:cNvSpPr/>
          <p:nvPr/>
        </p:nvSpPr>
        <p:spPr>
          <a:xfrm>
            <a:off x="467544" y="1412776"/>
            <a:ext cx="8532440" cy="4401205"/>
          </a:xfrm>
          <a:prstGeom prst="rect">
            <a:avLst/>
          </a:prstGeom>
        </p:spPr>
        <p:txBody>
          <a:bodyPr wrap="square">
            <a:spAutoFit/>
          </a:bodyPr>
          <a:lstStyle/>
          <a:p>
            <a:r>
              <a:rPr lang="en-US" sz="2800" dirty="0" smtClean="0"/>
              <a:t> </a:t>
            </a:r>
            <a:r>
              <a:rPr lang="sr-Cyrl-RS" sz="2800" dirty="0" smtClean="0"/>
              <a:t>Услед високих температура у области екватора долази до испаравања воде из океана и са површине копна, што доводи до настанка велике влажности. Велике масе топлог ваздуха богатог воденом паром чије су густина и тежина мање у поређењу са хладним ваздухом, одлазе у више слојеве атмосфере, где након хлађења и кондензације настају обилне кише. Притисак такве атмосфере је низак. Због овог феномена се у овом појасу јављају тропске кишне шуме.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147248" cy="5446840"/>
          </a:xfrm>
        </p:spPr>
        <p:txBody>
          <a:bodyPr>
            <a:normAutofit fontScale="92500" lnSpcReduction="20000"/>
          </a:bodyPr>
          <a:lstStyle/>
          <a:p>
            <a:r>
              <a:rPr lang="sr-Cyrl-RS" sz="3200" dirty="0"/>
              <a:t>У вишим слојевима атмосфере </a:t>
            </a:r>
            <a:r>
              <a:rPr lang="sr-Cyrl-RS" sz="3200" dirty="0" smtClean="0"/>
              <a:t>у пределу изнад екватора хладне </a:t>
            </a:r>
            <a:r>
              <a:rPr lang="sr-Cyrl-RS" sz="3200" dirty="0"/>
              <a:t>ваздушне масе се померају ка северу и југу и спуштају се услед веће густине ка земљи, узрокујући висок ваздушни притисак и недовољно </a:t>
            </a:r>
            <a:r>
              <a:rPr lang="sr-Cyrl-RS" sz="3200" dirty="0" smtClean="0"/>
              <a:t>падавина. Овоме доприносе и неповољни ветрови који у овим појасевима дувају са копна на море. Стога се јавља сувља клима и биоми саванских шума и </a:t>
            </a:r>
            <a:r>
              <a:rPr lang="sr-Cyrl-RS" sz="3200" dirty="0" smtClean="0"/>
              <a:t>пустиња</a:t>
            </a:r>
            <a:r>
              <a:rPr lang="sr-Latn-RS" sz="3200" dirty="0" smtClean="0"/>
              <a:t> (</a:t>
            </a:r>
            <a:r>
              <a:rPr lang="sr-Cyrl-RS" sz="3200" dirty="0" smtClean="0"/>
              <a:t>Сахара). </a:t>
            </a:r>
            <a:endParaRPr lang="sr-Cyrl-RS" sz="3200" dirty="0" smtClean="0"/>
          </a:p>
          <a:p>
            <a:r>
              <a:rPr lang="sr-Cyrl-RS" sz="3200" dirty="0" smtClean="0"/>
              <a:t>Вертикалне циркулације ваздушних маса северно и јужно од екватора називају се </a:t>
            </a:r>
            <a:r>
              <a:rPr lang="sr-Cyrl-RS" sz="3200" dirty="0" smtClean="0">
                <a:solidFill>
                  <a:srgbClr val="FFFF00"/>
                </a:solidFill>
              </a:rPr>
              <a:t>Хедлијеве ћелије</a:t>
            </a:r>
            <a:r>
              <a:rPr lang="sr-Cyrl-RS" sz="3200" dirty="0" smtClean="0"/>
              <a:t>.</a:t>
            </a:r>
            <a:endParaRPr lang="en-BZ" sz="3200" dirty="0"/>
          </a:p>
          <a:p>
            <a:endParaRPr lang="en-BZ" dirty="0"/>
          </a:p>
        </p:txBody>
      </p:sp>
    </p:spTree>
    <p:extLst>
      <p:ext uri="{BB962C8B-B14F-4D97-AF65-F5344CB8AC3E}">
        <p14:creationId xmlns:p14="http://schemas.microsoft.com/office/powerpoint/2010/main" val="250022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676456" cy="914400"/>
          </a:xfrm>
        </p:spPr>
        <p:txBody>
          <a:bodyPr/>
          <a:lstStyle/>
          <a:p>
            <a:pPr algn="ctr"/>
            <a:r>
              <a:rPr lang="sr-Cyrl-RS" sz="3600" smtClean="0"/>
              <a:t>Вегетација тропских кишних шума</a:t>
            </a:r>
            <a:endParaRPr lang="en-US" sz="3600"/>
          </a:p>
        </p:txBody>
      </p:sp>
      <p:sp>
        <p:nvSpPr>
          <p:cNvPr id="3" name="Content Placeholder 2"/>
          <p:cNvSpPr>
            <a:spLocks noGrp="1"/>
          </p:cNvSpPr>
          <p:nvPr>
            <p:ph idx="1"/>
          </p:nvPr>
        </p:nvSpPr>
        <p:spPr>
          <a:xfrm>
            <a:off x="395536" y="1124744"/>
            <a:ext cx="8748464" cy="5230816"/>
          </a:xfrm>
        </p:spPr>
        <p:txBody>
          <a:bodyPr>
            <a:normAutofit lnSpcReduction="10000"/>
          </a:bodyPr>
          <a:lstStyle/>
          <a:p>
            <a:r>
              <a:rPr lang="sr-Cyrl-RS" dirty="0" smtClean="0"/>
              <a:t>Најбујнија вегетација са највећом разноврсношћу услед најповољнијих услова</a:t>
            </a:r>
          </a:p>
          <a:p>
            <a:r>
              <a:rPr lang="sr-Cyrl-RS" dirty="0" smtClean="0"/>
              <a:t>Оптимална влажност (велика количина падавина) и температура током читаве године – нема периода суше</a:t>
            </a:r>
          </a:p>
          <a:p>
            <a:r>
              <a:rPr lang="sr-Cyrl-RS" dirty="0" smtClean="0"/>
              <a:t> Јавља се вечно зелени тип вегетације, велика органска продукција, пуно спратова у шуми, изражена је борба биљака за светлост</a:t>
            </a:r>
          </a:p>
          <a:p>
            <a:r>
              <a:rPr lang="sr-Cyrl-RS" dirty="0"/>
              <a:t>Џиновско дрвеће (до 80</a:t>
            </a:r>
            <a:r>
              <a:rPr lang="sr-Latn-RS" dirty="0"/>
              <a:t>m</a:t>
            </a:r>
            <a:r>
              <a:rPr lang="sr-Cyrl-RS" dirty="0"/>
              <a:t>), палме, дрвенасте папрати, лијане и епифите; биљке месождерке, маховине, лишајеви</a:t>
            </a:r>
          </a:p>
          <a:p>
            <a:endParaRPr lang="sr-Cyrl-RS" dirty="0" smtClean="0"/>
          </a:p>
          <a:p>
            <a:endParaRPr lang="sr-Cyrl-R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mtClean="0"/>
              <a:t>Адаптације биљака </a:t>
            </a:r>
            <a:endParaRPr lang="en-US"/>
          </a:p>
        </p:txBody>
      </p:sp>
      <p:sp>
        <p:nvSpPr>
          <p:cNvPr id="3" name="Content Placeholder 2"/>
          <p:cNvSpPr>
            <a:spLocks noGrp="1"/>
          </p:cNvSpPr>
          <p:nvPr>
            <p:ph idx="1"/>
          </p:nvPr>
        </p:nvSpPr>
        <p:spPr>
          <a:xfrm>
            <a:off x="395536" y="1052736"/>
            <a:ext cx="8748464" cy="5805264"/>
          </a:xfrm>
        </p:spPr>
        <p:txBody>
          <a:bodyPr>
            <a:normAutofit fontScale="85000" lnSpcReduction="20000"/>
          </a:bodyPr>
          <a:lstStyle/>
          <a:p>
            <a:r>
              <a:rPr lang="sr-Cyrl-RS" b="1" dirty="0" smtClean="0">
                <a:solidFill>
                  <a:srgbClr val="FFFF00"/>
                </a:solidFill>
              </a:rPr>
              <a:t>Борба за светлост</a:t>
            </a:r>
            <a:r>
              <a:rPr lang="sr-Cyrl-RS" dirty="0" smtClean="0"/>
              <a:t>: дрвеће је високо и слабо разгранато, изражена је спратовност (различите висине биљака), висока дрва (нпр рода Фикус) имају </a:t>
            </a:r>
            <a:r>
              <a:rPr lang="sr-Cyrl-RS" dirty="0" smtClean="0">
                <a:solidFill>
                  <a:srgbClr val="FFFF00"/>
                </a:solidFill>
              </a:rPr>
              <a:t>даскасте коренове </a:t>
            </a:r>
            <a:r>
              <a:rPr lang="sr-Cyrl-RS" dirty="0" smtClean="0"/>
              <a:t>за лакше спровођење воде до врхова стабала (и до 80</a:t>
            </a:r>
            <a:r>
              <a:rPr lang="sr-Latn-RS" dirty="0" smtClean="0"/>
              <a:t>m)</a:t>
            </a:r>
            <a:r>
              <a:rPr lang="sr-Cyrl-RS" dirty="0" smtClean="0"/>
              <a:t>; пуно врста </a:t>
            </a:r>
            <a:r>
              <a:rPr lang="sr-Cyrl-RS" dirty="0" smtClean="0">
                <a:solidFill>
                  <a:srgbClr val="FFFF00"/>
                </a:solidFill>
              </a:rPr>
              <a:t>лијана </a:t>
            </a:r>
            <a:r>
              <a:rPr lang="sr-Cyrl-RS" dirty="0" smtClean="0"/>
              <a:t>и </a:t>
            </a:r>
            <a:r>
              <a:rPr lang="sr-Cyrl-RS" dirty="0" smtClean="0">
                <a:solidFill>
                  <a:srgbClr val="FFFF00"/>
                </a:solidFill>
              </a:rPr>
              <a:t>епифита</a:t>
            </a:r>
            <a:r>
              <a:rPr lang="sr-Cyrl-RS" dirty="0" smtClean="0"/>
              <a:t> (биљке које расту на другим биљкама, на стаблима и листовима) које тим начином живота лакше долазе до висина и сунчеве светлости</a:t>
            </a:r>
          </a:p>
          <a:p>
            <a:r>
              <a:rPr lang="sr-Cyrl-RS" b="1" dirty="0" smtClean="0">
                <a:solidFill>
                  <a:srgbClr val="00B050"/>
                </a:solidFill>
              </a:rPr>
              <a:t>Висока влажност при тлу</a:t>
            </a:r>
            <a:r>
              <a:rPr lang="sr-Cyrl-RS" dirty="0" smtClean="0"/>
              <a:t>: </a:t>
            </a:r>
            <a:r>
              <a:rPr lang="sr-Cyrl-RS" dirty="0" smtClean="0">
                <a:solidFill>
                  <a:srgbClr val="00B050"/>
                </a:solidFill>
              </a:rPr>
              <a:t>хигрофилне </a:t>
            </a:r>
            <a:r>
              <a:rPr lang="sr-Cyrl-RS" dirty="0" smtClean="0"/>
              <a:t>биљке (прилагођене на високу влажност), неразвијеног корена, неке излучују воду у виду капљица које падају са листова</a:t>
            </a:r>
          </a:p>
          <a:p>
            <a:r>
              <a:rPr lang="sr-Cyrl-RS" b="1" dirty="0" smtClean="0">
                <a:solidFill>
                  <a:srgbClr val="FF0000"/>
                </a:solidFill>
              </a:rPr>
              <a:t>Суви услови на вишим спратовима </a:t>
            </a:r>
            <a:r>
              <a:rPr lang="sr-Cyrl-RS" dirty="0" smtClean="0"/>
              <a:t>(због ветра и сунца): </a:t>
            </a:r>
            <a:r>
              <a:rPr lang="sr-Cyrl-RS" dirty="0" smtClean="0">
                <a:solidFill>
                  <a:srgbClr val="FF0000"/>
                </a:solidFill>
              </a:rPr>
              <a:t>лишће</a:t>
            </a:r>
            <a:r>
              <a:rPr lang="sr-Cyrl-RS" dirty="0" smtClean="0"/>
              <a:t> дрвећа је </a:t>
            </a:r>
            <a:r>
              <a:rPr lang="sr-Cyrl-RS" dirty="0" smtClean="0">
                <a:solidFill>
                  <a:srgbClr val="FF0000"/>
                </a:solidFill>
              </a:rPr>
              <a:t>кожасто, глатко, сјајно</a:t>
            </a:r>
            <a:r>
              <a:rPr lang="sr-Cyrl-RS" dirty="0" smtClean="0"/>
              <a:t>, вертикално постављено – да би се смањила транспирација (одавање воде преко лишћа) и исушивање</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Scy;&amp;rcy;&amp;ocy;&amp;dcy;&amp;ncy;&amp;acy; &amp;scy;&amp;lcy;&amp;icy;&amp;kcy;&amp;acy;"/>
          <p:cNvPicPr>
            <a:picLocks noChangeAspect="1" noChangeArrowheads="1"/>
          </p:cNvPicPr>
          <p:nvPr/>
        </p:nvPicPr>
        <p:blipFill>
          <a:blip r:embed="rId2" cstate="print"/>
          <a:srcRect/>
          <a:stretch>
            <a:fillRect/>
          </a:stretch>
        </p:blipFill>
        <p:spPr bwMode="auto">
          <a:xfrm>
            <a:off x="6762750" y="3276600"/>
            <a:ext cx="2381250" cy="3581400"/>
          </a:xfrm>
          <a:prstGeom prst="rect">
            <a:avLst/>
          </a:prstGeom>
          <a:noFill/>
        </p:spPr>
      </p:pic>
      <p:pic>
        <p:nvPicPr>
          <p:cNvPr id="1028" name="Picture 4" descr="&amp;Rcy;&amp;iecy;&amp;zcy;&amp;ucy;&amp;lcy;&amp;tcy;&amp;acy;&amp;tcy; &amp;scy;&amp;lcy;&amp;icy;&amp;kcy;&amp;acy; &amp;zcy;&amp;acy; rainforest treetops"/>
          <p:cNvPicPr>
            <a:picLocks noChangeAspect="1" noChangeArrowheads="1"/>
          </p:cNvPicPr>
          <p:nvPr/>
        </p:nvPicPr>
        <p:blipFill>
          <a:blip r:embed="rId3" cstate="print"/>
          <a:srcRect/>
          <a:stretch>
            <a:fillRect/>
          </a:stretch>
        </p:blipFill>
        <p:spPr bwMode="auto">
          <a:xfrm>
            <a:off x="3691384" y="0"/>
            <a:ext cx="5452616" cy="3068960"/>
          </a:xfrm>
          <a:prstGeom prst="rect">
            <a:avLst/>
          </a:prstGeom>
          <a:noFill/>
        </p:spPr>
      </p:pic>
      <p:pic>
        <p:nvPicPr>
          <p:cNvPr id="1030" name="Picture 6" descr="&amp;Rcy;&amp;iecy;&amp;zcy;&amp;ucy;&amp;lcy;&amp;tcy;&amp;acy;&amp;tcy; &amp;scy;&amp;lcy;&amp;icy;&amp;kcy;&amp;acy; &amp;zcy;&amp;acy; epiphyta rainforest"/>
          <p:cNvPicPr>
            <a:picLocks noChangeAspect="1" noChangeArrowheads="1"/>
          </p:cNvPicPr>
          <p:nvPr/>
        </p:nvPicPr>
        <p:blipFill>
          <a:blip r:embed="rId4" cstate="print"/>
          <a:srcRect/>
          <a:stretch>
            <a:fillRect/>
          </a:stretch>
        </p:blipFill>
        <p:spPr bwMode="auto">
          <a:xfrm>
            <a:off x="323528" y="3429000"/>
            <a:ext cx="4896544" cy="3253833"/>
          </a:xfrm>
          <a:prstGeom prst="rect">
            <a:avLst/>
          </a:prstGeom>
          <a:noFill/>
        </p:spPr>
      </p:pic>
      <p:sp>
        <p:nvSpPr>
          <p:cNvPr id="7" name="TextBox 6"/>
          <p:cNvSpPr txBox="1"/>
          <p:nvPr/>
        </p:nvSpPr>
        <p:spPr>
          <a:xfrm>
            <a:off x="539552" y="260648"/>
            <a:ext cx="3168352" cy="646331"/>
          </a:xfrm>
          <a:prstGeom prst="rect">
            <a:avLst/>
          </a:prstGeom>
          <a:noFill/>
        </p:spPr>
        <p:txBody>
          <a:bodyPr wrap="square" rtlCol="0">
            <a:spAutoFit/>
          </a:bodyPr>
          <a:lstStyle/>
          <a:p>
            <a:r>
              <a:rPr lang="sr-Cyrl-RS" smtClean="0"/>
              <a:t>Борба за светлост – изражена спратовност</a:t>
            </a:r>
            <a:endParaRPr lang="en-US"/>
          </a:p>
        </p:txBody>
      </p:sp>
      <p:sp>
        <p:nvSpPr>
          <p:cNvPr id="8" name="TextBox 7"/>
          <p:cNvSpPr txBox="1"/>
          <p:nvPr/>
        </p:nvSpPr>
        <p:spPr>
          <a:xfrm>
            <a:off x="683568" y="2708920"/>
            <a:ext cx="1800200" cy="369332"/>
          </a:xfrm>
          <a:prstGeom prst="rect">
            <a:avLst/>
          </a:prstGeom>
          <a:noFill/>
        </p:spPr>
        <p:txBody>
          <a:bodyPr wrap="square" rtlCol="0">
            <a:spAutoFit/>
          </a:bodyPr>
          <a:lstStyle/>
          <a:p>
            <a:r>
              <a:rPr lang="sr-Cyrl-RS" smtClean="0"/>
              <a:t>Епифита</a:t>
            </a:r>
            <a:endParaRPr lang="en-US"/>
          </a:p>
        </p:txBody>
      </p:sp>
      <p:sp>
        <p:nvSpPr>
          <p:cNvPr id="9" name="TextBox 8"/>
          <p:cNvSpPr txBox="1"/>
          <p:nvPr/>
        </p:nvSpPr>
        <p:spPr>
          <a:xfrm>
            <a:off x="5220072" y="5013176"/>
            <a:ext cx="1584176" cy="646331"/>
          </a:xfrm>
          <a:prstGeom prst="rect">
            <a:avLst/>
          </a:prstGeom>
          <a:noFill/>
        </p:spPr>
        <p:txBody>
          <a:bodyPr wrap="square" rtlCol="0">
            <a:spAutoFit/>
          </a:bodyPr>
          <a:lstStyle/>
          <a:p>
            <a:r>
              <a:rPr lang="sr-Cyrl-RS" smtClean="0"/>
              <a:t>Даскасти коренови</a:t>
            </a:r>
            <a:endParaRPr lang="en-US"/>
          </a:p>
        </p:txBody>
      </p:sp>
      <p:sp>
        <p:nvSpPr>
          <p:cNvPr id="10" name="Right Arrow 9"/>
          <p:cNvSpPr/>
          <p:nvPr/>
        </p:nvSpPr>
        <p:spPr>
          <a:xfrm>
            <a:off x="6660232" y="5229200"/>
            <a:ext cx="72008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987523" y="3363059"/>
            <a:ext cx="72008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734"/>
            <a:ext cx="8676456" cy="4561135"/>
          </a:xfrm>
        </p:spPr>
        <p:txBody>
          <a:bodyPr>
            <a:normAutofit fontScale="92500" lnSpcReduction="10000"/>
          </a:bodyPr>
          <a:lstStyle/>
          <a:p>
            <a:pPr marL="68580" indent="0">
              <a:buNone/>
            </a:pPr>
            <a:r>
              <a:rPr lang="sr-Cyrl-RS" dirty="0" smtClean="0"/>
              <a:t>     Представници флоре тропских кишних шума</a:t>
            </a:r>
          </a:p>
          <a:p>
            <a:pPr marL="68580" indent="0">
              <a:buNone/>
            </a:pPr>
            <a:endParaRPr lang="sr-Latn-RS" dirty="0"/>
          </a:p>
          <a:p>
            <a:r>
              <a:rPr lang="sr-Cyrl-RS" dirty="0">
                <a:solidFill>
                  <a:srgbClr val="FFFF00"/>
                </a:solidFill>
              </a:rPr>
              <a:t>У целом тропском појасу</a:t>
            </a:r>
            <a:r>
              <a:rPr lang="sr-Latn-RS" dirty="0"/>
              <a:t>: </a:t>
            </a:r>
            <a:r>
              <a:rPr lang="sr-Cyrl-RS" dirty="0"/>
              <a:t>урма, фикуси (850 врста; смоква је врста фикуса), орхидеје, </a:t>
            </a:r>
            <a:endParaRPr lang="sr-Latn-RS" dirty="0"/>
          </a:p>
          <a:p>
            <a:r>
              <a:rPr lang="sr-Cyrl-RS" dirty="0">
                <a:solidFill>
                  <a:srgbClr val="00B050"/>
                </a:solidFill>
              </a:rPr>
              <a:t>Јужна и централна  Америка</a:t>
            </a:r>
            <a:r>
              <a:rPr lang="sr-Cyrl-RS" dirty="0"/>
              <a:t>: кафа, бромелије, какаовац (1), ванила</a:t>
            </a:r>
            <a:r>
              <a:rPr lang="sr-Latn-RS" dirty="0"/>
              <a:t> – </a:t>
            </a:r>
            <a:r>
              <a:rPr lang="sr-Cyrl-RS" dirty="0"/>
              <a:t>орхидеја (2), </a:t>
            </a:r>
            <a:endParaRPr lang="sr-Cyrl-RS" dirty="0" smtClean="0"/>
          </a:p>
          <a:p>
            <a:r>
              <a:rPr lang="sr-Cyrl-RS" dirty="0" smtClean="0">
                <a:solidFill>
                  <a:schemeClr val="accent2">
                    <a:lumMod val="60000"/>
                    <a:lumOff val="40000"/>
                  </a:schemeClr>
                </a:solidFill>
              </a:rPr>
              <a:t>Африка</a:t>
            </a:r>
            <a:r>
              <a:rPr lang="sr-Cyrl-RS" dirty="0" smtClean="0"/>
              <a:t> – палма уљарица</a:t>
            </a:r>
          </a:p>
          <a:p>
            <a:r>
              <a:rPr lang="sr-Cyrl-RS" dirty="0" smtClean="0">
                <a:solidFill>
                  <a:srgbClr val="00B0F0"/>
                </a:solidFill>
              </a:rPr>
              <a:t>Азија</a:t>
            </a:r>
            <a:r>
              <a:rPr lang="sr-Cyrl-RS" dirty="0"/>
              <a:t>: цимет, </a:t>
            </a:r>
            <a:r>
              <a:rPr lang="sr-Cyrl-RS" dirty="0" smtClean="0"/>
              <a:t>бибер (3), </a:t>
            </a:r>
            <a:r>
              <a:rPr lang="sr-Cyrl-RS" dirty="0"/>
              <a:t>каучуковац, бамбус, хлебно дрво, цвет леш (4) – највећи цвет на свету 1м </a:t>
            </a:r>
            <a:r>
              <a:rPr lang="sr-Cyrl-RS" dirty="0" smtClean="0"/>
              <a:t>                          </a:t>
            </a:r>
            <a:endParaRPr lang="en-US" dirty="0"/>
          </a:p>
          <a:p>
            <a:endParaRPr lang="en-BZ" dirty="0"/>
          </a:p>
        </p:txBody>
      </p:sp>
      <p:pic>
        <p:nvPicPr>
          <p:cNvPr id="4" name="Picture 8" descr="Image result for theobroma cacao"/>
          <p:cNvPicPr>
            <a:picLocks noChangeAspect="1" noChangeArrowheads="1"/>
          </p:cNvPicPr>
          <p:nvPr/>
        </p:nvPicPr>
        <p:blipFill>
          <a:blip r:embed="rId2" cstate="print"/>
          <a:srcRect/>
          <a:stretch>
            <a:fillRect/>
          </a:stretch>
        </p:blipFill>
        <p:spPr bwMode="auto">
          <a:xfrm>
            <a:off x="323528" y="5051034"/>
            <a:ext cx="2764735" cy="1844824"/>
          </a:xfrm>
          <a:prstGeom prst="rect">
            <a:avLst/>
          </a:prstGeom>
          <a:noFill/>
        </p:spPr>
      </p:pic>
      <p:pic>
        <p:nvPicPr>
          <p:cNvPr id="5" name="Picture 6" descr="Vanilla Orchid Rainforest Plant"/>
          <p:cNvPicPr>
            <a:picLocks noChangeAspect="1" noChangeArrowheads="1"/>
          </p:cNvPicPr>
          <p:nvPr/>
        </p:nvPicPr>
        <p:blipFill>
          <a:blip r:embed="rId3" cstate="print"/>
          <a:srcRect r="43673"/>
          <a:stretch>
            <a:fillRect/>
          </a:stretch>
        </p:blipFill>
        <p:spPr bwMode="auto">
          <a:xfrm>
            <a:off x="3088263" y="5051034"/>
            <a:ext cx="1855608" cy="1844824"/>
          </a:xfrm>
          <a:prstGeom prst="rect">
            <a:avLst/>
          </a:prstGeom>
          <a:noFill/>
        </p:spPr>
      </p:pic>
      <p:pic>
        <p:nvPicPr>
          <p:cNvPr id="6" name="Picture 2" descr="Rafflesia Arnoldii"/>
          <p:cNvPicPr>
            <a:picLocks noChangeAspect="1" noChangeArrowheads="1"/>
          </p:cNvPicPr>
          <p:nvPr/>
        </p:nvPicPr>
        <p:blipFill>
          <a:blip r:embed="rId4" cstate="print"/>
          <a:srcRect/>
          <a:stretch>
            <a:fillRect/>
          </a:stretch>
        </p:blipFill>
        <p:spPr bwMode="auto">
          <a:xfrm>
            <a:off x="6732240" y="5051034"/>
            <a:ext cx="2411760" cy="1806965"/>
          </a:xfrm>
          <a:prstGeom prst="rect">
            <a:avLst/>
          </a:prstGeom>
          <a:noFill/>
        </p:spPr>
      </p:pic>
      <p:pic>
        <p:nvPicPr>
          <p:cNvPr id="7" name="Picture 2" descr="Black Pepper Plants for Sale – FastGrowingTrees.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5045" y="5071273"/>
            <a:ext cx="1766485" cy="17664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6833" y="4557401"/>
            <a:ext cx="1728192" cy="369332"/>
          </a:xfrm>
          <a:prstGeom prst="rect">
            <a:avLst/>
          </a:prstGeom>
          <a:noFill/>
        </p:spPr>
        <p:txBody>
          <a:bodyPr wrap="square" rtlCol="0">
            <a:spAutoFit/>
          </a:bodyPr>
          <a:lstStyle/>
          <a:p>
            <a:r>
              <a:rPr lang="sr-Cyrl-RS" dirty="0" smtClean="0"/>
              <a:t>     какаовац</a:t>
            </a:r>
            <a:endParaRPr lang="en-BZ" dirty="0"/>
          </a:p>
        </p:txBody>
      </p:sp>
      <p:sp>
        <p:nvSpPr>
          <p:cNvPr id="10" name="TextBox 9"/>
          <p:cNvSpPr txBox="1"/>
          <p:nvPr/>
        </p:nvSpPr>
        <p:spPr>
          <a:xfrm>
            <a:off x="3353035" y="4557401"/>
            <a:ext cx="1555745" cy="369332"/>
          </a:xfrm>
          <a:prstGeom prst="rect">
            <a:avLst/>
          </a:prstGeom>
          <a:noFill/>
        </p:spPr>
        <p:txBody>
          <a:bodyPr wrap="square" rtlCol="0">
            <a:spAutoFit/>
          </a:bodyPr>
          <a:lstStyle/>
          <a:p>
            <a:r>
              <a:rPr lang="sr-Cyrl-RS" dirty="0" smtClean="0"/>
              <a:t>   ванила</a:t>
            </a:r>
            <a:endParaRPr lang="en-BZ" dirty="0"/>
          </a:p>
        </p:txBody>
      </p:sp>
      <p:sp>
        <p:nvSpPr>
          <p:cNvPr id="11" name="TextBox 10"/>
          <p:cNvSpPr txBox="1"/>
          <p:nvPr/>
        </p:nvSpPr>
        <p:spPr>
          <a:xfrm>
            <a:off x="5231716" y="4559062"/>
            <a:ext cx="1253139" cy="369332"/>
          </a:xfrm>
          <a:prstGeom prst="rect">
            <a:avLst/>
          </a:prstGeom>
          <a:noFill/>
        </p:spPr>
        <p:txBody>
          <a:bodyPr wrap="square" rtlCol="0">
            <a:spAutoFit/>
          </a:bodyPr>
          <a:lstStyle/>
          <a:p>
            <a:r>
              <a:rPr lang="sr-Cyrl-RS" dirty="0" smtClean="0"/>
              <a:t>   бибер</a:t>
            </a:r>
            <a:endParaRPr lang="en-BZ" dirty="0"/>
          </a:p>
        </p:txBody>
      </p:sp>
      <p:sp>
        <p:nvSpPr>
          <p:cNvPr id="12" name="TextBox 11"/>
          <p:cNvSpPr txBox="1"/>
          <p:nvPr/>
        </p:nvSpPr>
        <p:spPr>
          <a:xfrm>
            <a:off x="6948264" y="4559062"/>
            <a:ext cx="2326278" cy="369332"/>
          </a:xfrm>
          <a:prstGeom prst="rect">
            <a:avLst/>
          </a:prstGeom>
          <a:noFill/>
        </p:spPr>
        <p:txBody>
          <a:bodyPr wrap="none" rtlCol="0">
            <a:spAutoFit/>
          </a:bodyPr>
          <a:lstStyle/>
          <a:p>
            <a:r>
              <a:rPr lang="sr-Latn-RS" dirty="0" smtClean="0"/>
              <a:t>Rafflesia – </a:t>
            </a:r>
            <a:r>
              <a:rPr lang="sr-Cyrl-RS" dirty="0" smtClean="0"/>
              <a:t>цвет леш</a:t>
            </a:r>
            <a:endParaRPr lang="en-BZ" dirty="0"/>
          </a:p>
        </p:txBody>
      </p:sp>
    </p:spTree>
    <p:extLst>
      <p:ext uri="{BB962C8B-B14F-4D97-AF65-F5344CB8AC3E}">
        <p14:creationId xmlns:p14="http://schemas.microsoft.com/office/powerpoint/2010/main" val="293420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72400" cy="914400"/>
          </a:xfrm>
        </p:spPr>
        <p:txBody>
          <a:bodyPr/>
          <a:lstStyle/>
          <a:p>
            <a:pPr algn="ctr"/>
            <a:r>
              <a:rPr lang="sr-Cyrl-RS" sz="3600" smtClean="0"/>
              <a:t>Фауна тропских кишних шума</a:t>
            </a:r>
            <a:endParaRPr lang="en-US" sz="3600"/>
          </a:p>
        </p:txBody>
      </p:sp>
      <p:sp>
        <p:nvSpPr>
          <p:cNvPr id="3" name="Content Placeholder 2"/>
          <p:cNvSpPr>
            <a:spLocks noGrp="1"/>
          </p:cNvSpPr>
          <p:nvPr>
            <p:ph idx="1"/>
          </p:nvPr>
        </p:nvSpPr>
        <p:spPr>
          <a:xfrm>
            <a:off x="395536" y="980728"/>
            <a:ext cx="8748464" cy="5877272"/>
          </a:xfrm>
        </p:spPr>
        <p:txBody>
          <a:bodyPr>
            <a:normAutofit fontScale="77500" lnSpcReduction="20000"/>
          </a:bodyPr>
          <a:lstStyle/>
          <a:p>
            <a:r>
              <a:rPr lang="sr-Cyrl-RS" smtClean="0"/>
              <a:t>Богат и разноврстан животињски свет.</a:t>
            </a:r>
          </a:p>
          <a:p>
            <a:r>
              <a:rPr lang="sr-Cyrl-RS" b="1" smtClean="0">
                <a:solidFill>
                  <a:srgbClr val="00B0F0"/>
                </a:solidFill>
              </a:rPr>
              <a:t>При тлу врсте прилагођене на велику влажност </a:t>
            </a:r>
            <a:r>
              <a:rPr lang="sr-Cyrl-RS" smtClean="0"/>
              <a:t>– </a:t>
            </a:r>
            <a:r>
              <a:rPr lang="sr-Cyrl-RS" b="1" smtClean="0">
                <a:solidFill>
                  <a:srgbClr val="FF0000"/>
                </a:solidFill>
              </a:rPr>
              <a:t>хигрофилне животиње</a:t>
            </a:r>
            <a:r>
              <a:rPr lang="sr-Cyrl-RS" smtClean="0"/>
              <a:t>, пијавице, ларве инсеката, жабе полажу јаја у барице на лишћу или тлу </a:t>
            </a:r>
          </a:p>
          <a:p>
            <a:r>
              <a:rPr lang="sr-Cyrl-RS" b="1" smtClean="0">
                <a:solidFill>
                  <a:srgbClr val="FFFF00"/>
                </a:solidFill>
              </a:rPr>
              <a:t>Живот у крошњама дрвећа – адаптације</a:t>
            </a:r>
            <a:r>
              <a:rPr lang="sr-Cyrl-RS" smtClean="0"/>
              <a:t>: кукасте канџе (лењивци), ноге за хватање са супротстављеним прстима (мајмуни, камелеони), пијавке на прстима (полумајмун тарзијус, жабе крекетуше), реп за хватање (мајмуни, опосум, глодари), творевине које функционишу као падобран (летећи лемур, гуштер Драко, жаба </a:t>
            </a:r>
            <a:r>
              <a:rPr lang="sr-Latn-RS" smtClean="0"/>
              <a:t>Rhacophorus)</a:t>
            </a:r>
            <a:endParaRPr lang="sr-Cyrl-RS" smtClean="0"/>
          </a:p>
          <a:p>
            <a:r>
              <a:rPr lang="sr-Cyrl-RS" smtClean="0"/>
              <a:t>Богат свет птица (детлићи, папагаји, тукани, хоацин) и инсеката</a:t>
            </a:r>
          </a:p>
          <a:p>
            <a:r>
              <a:rPr lang="sr-Cyrl-RS" smtClean="0"/>
              <a:t>Мрави и термити праве мравињаке и термитњаке на стаблима доносећи земљу и распаднуто лишће, што поспешује раст епифита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352928" cy="914400"/>
          </a:xfrm>
        </p:spPr>
        <p:txBody>
          <a:bodyPr/>
          <a:lstStyle/>
          <a:p>
            <a:pPr algn="ctr"/>
            <a:r>
              <a:rPr lang="sr-Cyrl-RS" sz="3600" smtClean="0"/>
              <a:t>Тропске кишне шуме Јужне Америке - врсте </a:t>
            </a:r>
            <a:endParaRPr lang="en-US" sz="3600"/>
          </a:p>
        </p:txBody>
      </p:sp>
      <p:sp>
        <p:nvSpPr>
          <p:cNvPr id="3" name="Content Placeholder 2"/>
          <p:cNvSpPr>
            <a:spLocks noGrp="1"/>
          </p:cNvSpPr>
          <p:nvPr>
            <p:ph idx="1"/>
          </p:nvPr>
        </p:nvSpPr>
        <p:spPr>
          <a:xfrm>
            <a:off x="395536" y="1340768"/>
            <a:ext cx="8748464" cy="5517232"/>
          </a:xfrm>
        </p:spPr>
        <p:txBody>
          <a:bodyPr>
            <a:normAutofit fontScale="92500" lnSpcReduction="10000"/>
          </a:bodyPr>
          <a:lstStyle/>
          <a:p>
            <a:r>
              <a:rPr lang="sr-Cyrl-RS" dirty="0" smtClean="0">
                <a:solidFill>
                  <a:srgbClr val="00B050"/>
                </a:solidFill>
              </a:rPr>
              <a:t>Слив </a:t>
            </a:r>
            <a:r>
              <a:rPr lang="sr-Cyrl-RS" dirty="0" smtClean="0">
                <a:solidFill>
                  <a:srgbClr val="00B050"/>
                </a:solidFill>
              </a:rPr>
              <a:t>Амазона, (Перу, Еквадор, Колумбија, Венецуела, Бразил, Боливија, Гвајана, Суринам, Француска Гвајана),</a:t>
            </a:r>
            <a:r>
              <a:rPr lang="en-US" dirty="0" smtClean="0">
                <a:solidFill>
                  <a:srgbClr val="00B050"/>
                </a:solidFill>
              </a:rPr>
              <a:t> </a:t>
            </a:r>
            <a:r>
              <a:rPr lang="sr-Cyrl-RS" dirty="0" smtClean="0">
                <a:solidFill>
                  <a:srgbClr val="00B050"/>
                </a:solidFill>
              </a:rPr>
              <a:t>Централна Америка – Белизе, Костарика, Ел Салвадор, Панама, Гватемала, Хондурас, Никарагва</a:t>
            </a:r>
          </a:p>
          <a:p>
            <a:r>
              <a:rPr lang="sr-Cyrl-RS" dirty="0" smtClean="0"/>
              <a:t>Мноштво врста инсеката (мрави секачи лишћа, лептири, тврдокрилци), водоземаца (</a:t>
            </a:r>
            <a:r>
              <a:rPr lang="sr-Cyrl-RS" dirty="0" smtClean="0">
                <a:solidFill>
                  <a:srgbClr val="FF0000"/>
                </a:solidFill>
              </a:rPr>
              <a:t>отровне жабе</a:t>
            </a:r>
            <a:r>
              <a:rPr lang="sr-Cyrl-RS" dirty="0" smtClean="0"/>
              <a:t>) гмизаваца (</a:t>
            </a:r>
            <a:r>
              <a:rPr lang="sr-Cyrl-RS" dirty="0" smtClean="0">
                <a:solidFill>
                  <a:srgbClr val="FF0000"/>
                </a:solidFill>
              </a:rPr>
              <a:t>анаконда</a:t>
            </a:r>
            <a:r>
              <a:rPr lang="sr-Cyrl-RS" dirty="0" smtClean="0"/>
              <a:t>), птица </a:t>
            </a:r>
            <a:r>
              <a:rPr lang="sr-Latn-RS" dirty="0" smtClean="0"/>
              <a:t>(</a:t>
            </a:r>
            <a:r>
              <a:rPr lang="sr-Latn-RS" dirty="0" smtClean="0">
                <a:solidFill>
                  <a:srgbClr val="FF0000"/>
                </a:solidFill>
              </a:rPr>
              <a:t>a</a:t>
            </a:r>
            <a:r>
              <a:rPr lang="sr-Cyrl-RS" dirty="0" smtClean="0">
                <a:solidFill>
                  <a:srgbClr val="FF0000"/>
                </a:solidFill>
              </a:rPr>
              <a:t>ра папагаји, тукани, колибри</a:t>
            </a:r>
            <a:r>
              <a:rPr lang="sr-Cyrl-RS" dirty="0" smtClean="0"/>
              <a:t>) и сисара: мајмуни са дугачким реповима који омогућава качење за дрвеће (</a:t>
            </a:r>
            <a:r>
              <a:rPr lang="sr-Cyrl-RS" dirty="0" smtClean="0">
                <a:solidFill>
                  <a:srgbClr val="FF0000"/>
                </a:solidFill>
              </a:rPr>
              <a:t>дрекавац, капуцинер</a:t>
            </a:r>
            <a:r>
              <a:rPr lang="sr-Cyrl-RS" dirty="0" smtClean="0"/>
              <a:t>), </a:t>
            </a:r>
            <a:r>
              <a:rPr lang="sr-Cyrl-RS" dirty="0" smtClean="0">
                <a:solidFill>
                  <a:srgbClr val="FF0000"/>
                </a:solidFill>
              </a:rPr>
              <a:t>опосуми</a:t>
            </a:r>
            <a:r>
              <a:rPr lang="sr-Cyrl-RS" dirty="0" smtClean="0"/>
              <a:t> (једини торбари ван Аустралијског континента), </a:t>
            </a:r>
            <a:r>
              <a:rPr lang="sr-Cyrl-RS" dirty="0" smtClean="0">
                <a:solidFill>
                  <a:srgbClr val="FF0000"/>
                </a:solidFill>
              </a:rPr>
              <a:t>мравојед, глодар капибара, лењивац; јагуар</a:t>
            </a:r>
            <a:endParaRPr lang="en-US" dirty="0" smtClean="0">
              <a:solidFill>
                <a:srgbClr val="FF0000"/>
              </a:solidFill>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hat Animals Live In The Amazon Rainforest?"/>
          <p:cNvPicPr>
            <a:picLocks noChangeAspect="1" noChangeArrowheads="1"/>
          </p:cNvPicPr>
          <p:nvPr/>
        </p:nvPicPr>
        <p:blipFill>
          <a:blip r:embed="rId2" cstate="print"/>
          <a:srcRect r="42431"/>
          <a:stretch>
            <a:fillRect/>
          </a:stretch>
        </p:blipFill>
        <p:spPr bwMode="auto">
          <a:xfrm>
            <a:off x="7141840" y="2780928"/>
            <a:ext cx="2002160" cy="2030318"/>
          </a:xfrm>
          <a:prstGeom prst="rect">
            <a:avLst/>
          </a:prstGeom>
          <a:noFill/>
        </p:spPr>
      </p:pic>
      <p:pic>
        <p:nvPicPr>
          <p:cNvPr id="53252" name="Picture 4" descr="&amp;Rcy;&amp;iecy;&amp;zcy;&amp;ucy;&amp;lcy;&amp;tcy;&amp;acy;&amp;tcy; &amp;scy;&amp;lcy;&amp;icy;&amp;kcy;&amp;acy; &amp;zcy;&amp;acy; poison dart frog"/>
          <p:cNvPicPr>
            <a:picLocks noChangeAspect="1" noChangeArrowheads="1"/>
          </p:cNvPicPr>
          <p:nvPr/>
        </p:nvPicPr>
        <p:blipFill>
          <a:blip r:embed="rId3" cstate="print"/>
          <a:srcRect/>
          <a:stretch>
            <a:fillRect/>
          </a:stretch>
        </p:blipFill>
        <p:spPr bwMode="auto">
          <a:xfrm>
            <a:off x="2555776" y="1772816"/>
            <a:ext cx="2846063" cy="1601883"/>
          </a:xfrm>
          <a:prstGeom prst="rect">
            <a:avLst/>
          </a:prstGeom>
          <a:noFill/>
        </p:spPr>
      </p:pic>
      <p:pic>
        <p:nvPicPr>
          <p:cNvPr id="53254" name="Picture 6" descr="#11 Golden Lion Tamarin - What Animals Live In The Amazon Rainforest?"/>
          <p:cNvPicPr>
            <a:picLocks noChangeAspect="1" noChangeArrowheads="1"/>
          </p:cNvPicPr>
          <p:nvPr/>
        </p:nvPicPr>
        <p:blipFill>
          <a:blip r:embed="rId4" cstate="print"/>
          <a:srcRect/>
          <a:stretch>
            <a:fillRect/>
          </a:stretch>
        </p:blipFill>
        <p:spPr bwMode="auto">
          <a:xfrm>
            <a:off x="5580112" y="4777434"/>
            <a:ext cx="3563888" cy="2080566"/>
          </a:xfrm>
          <a:prstGeom prst="rect">
            <a:avLst/>
          </a:prstGeom>
          <a:noFill/>
        </p:spPr>
      </p:pic>
      <p:pic>
        <p:nvPicPr>
          <p:cNvPr id="8" name="Picture 20" descr="&amp;Rcy;&amp;iecy;&amp;zcy;&amp;ucy;&amp;lcy;&amp;tcy;&amp;acy;&amp;tcy; &amp;scy;&amp;lcy;&amp;icy;&amp;kcy;&amp;acy; &amp;zcy;&amp;acy; monkey tail"/>
          <p:cNvPicPr>
            <a:picLocks noChangeAspect="1" noChangeArrowheads="1"/>
          </p:cNvPicPr>
          <p:nvPr/>
        </p:nvPicPr>
        <p:blipFill>
          <a:blip r:embed="rId5" cstate="print"/>
          <a:srcRect/>
          <a:stretch>
            <a:fillRect/>
          </a:stretch>
        </p:blipFill>
        <p:spPr bwMode="auto">
          <a:xfrm>
            <a:off x="0" y="2708920"/>
            <a:ext cx="2842082" cy="2132856"/>
          </a:xfrm>
          <a:prstGeom prst="rect">
            <a:avLst/>
          </a:prstGeom>
          <a:noFill/>
        </p:spPr>
      </p:pic>
      <p:pic>
        <p:nvPicPr>
          <p:cNvPr id="9" name="Picture 12" descr="&amp;Rcy;&amp;iecy;&amp;zcy;&amp;ucy;&amp;lcy;&amp;tcy;&amp;acy;&amp;tcy; &amp;scy;&amp;lcy;&amp;icy;&amp;kcy;&amp;acy; &amp;zcy;&amp;acy; ljenjivac"/>
          <p:cNvPicPr>
            <a:picLocks noChangeAspect="1" noChangeArrowheads="1"/>
          </p:cNvPicPr>
          <p:nvPr/>
        </p:nvPicPr>
        <p:blipFill>
          <a:blip r:embed="rId6" cstate="print"/>
          <a:srcRect/>
          <a:stretch>
            <a:fillRect/>
          </a:stretch>
        </p:blipFill>
        <p:spPr bwMode="auto">
          <a:xfrm>
            <a:off x="3059832" y="3641183"/>
            <a:ext cx="2018923" cy="3216817"/>
          </a:xfrm>
          <a:prstGeom prst="rect">
            <a:avLst/>
          </a:prstGeom>
          <a:noFill/>
        </p:spPr>
      </p:pic>
      <p:pic>
        <p:nvPicPr>
          <p:cNvPr id="53258" name="Picture 10" descr="#1 Jaguar - What Animals Live In The Amazon Rainforest?"/>
          <p:cNvPicPr>
            <a:picLocks noChangeAspect="1" noChangeArrowheads="1"/>
          </p:cNvPicPr>
          <p:nvPr/>
        </p:nvPicPr>
        <p:blipFill>
          <a:blip r:embed="rId7" cstate="print"/>
          <a:srcRect/>
          <a:stretch>
            <a:fillRect/>
          </a:stretch>
        </p:blipFill>
        <p:spPr bwMode="auto">
          <a:xfrm>
            <a:off x="0" y="4941168"/>
            <a:ext cx="3036729" cy="1916832"/>
          </a:xfrm>
          <a:prstGeom prst="rect">
            <a:avLst/>
          </a:prstGeom>
          <a:noFill/>
        </p:spPr>
      </p:pic>
      <p:sp>
        <p:nvSpPr>
          <p:cNvPr id="11" name="TextBox 10"/>
          <p:cNvSpPr txBox="1"/>
          <p:nvPr/>
        </p:nvSpPr>
        <p:spPr>
          <a:xfrm>
            <a:off x="4211960" y="5657671"/>
            <a:ext cx="1440160" cy="1200329"/>
          </a:xfrm>
          <a:prstGeom prst="rect">
            <a:avLst/>
          </a:prstGeom>
          <a:noFill/>
        </p:spPr>
        <p:txBody>
          <a:bodyPr wrap="square" rtlCol="0">
            <a:spAutoFit/>
          </a:bodyPr>
          <a:lstStyle/>
          <a:p>
            <a:r>
              <a:rPr lang="sr-Cyrl-RS" b="1" smtClean="0"/>
              <a:t>Лењивац (</a:t>
            </a:r>
            <a:r>
              <a:rPr lang="sr-Cyrl-RS" smtClean="0"/>
              <a:t>Јужна</a:t>
            </a:r>
            <a:r>
              <a:rPr lang="sr-Cyrl-RS" b="1" smtClean="0"/>
              <a:t> </a:t>
            </a:r>
            <a:r>
              <a:rPr lang="sr-Cyrl-RS" smtClean="0"/>
              <a:t>Америка</a:t>
            </a:r>
            <a:r>
              <a:rPr lang="sr-Cyrl-RS" b="1" smtClean="0"/>
              <a:t>)</a:t>
            </a:r>
            <a:endParaRPr lang="en-US" b="1" smtClean="0"/>
          </a:p>
          <a:p>
            <a:endParaRPr lang="en-US"/>
          </a:p>
        </p:txBody>
      </p:sp>
      <p:pic>
        <p:nvPicPr>
          <p:cNvPr id="53260" name="Picture 12" descr="&amp;Rcy;&amp;iecy;&amp;zcy;&amp;ucy;&amp;lcy;&amp;tcy;&amp;acy;&amp;tcy; &amp;scy;&amp;lcy;&amp;icy;&amp;kcy;&amp;acy; &amp;zcy;&amp;acy; Animals of tropic rainforest south america"/>
          <p:cNvPicPr>
            <a:picLocks noChangeAspect="1" noChangeArrowheads="1"/>
          </p:cNvPicPr>
          <p:nvPr/>
        </p:nvPicPr>
        <p:blipFill>
          <a:blip r:embed="rId8" cstate="print"/>
          <a:srcRect/>
          <a:stretch>
            <a:fillRect/>
          </a:stretch>
        </p:blipFill>
        <p:spPr bwMode="auto">
          <a:xfrm>
            <a:off x="7275934" y="332656"/>
            <a:ext cx="1868066" cy="2520280"/>
          </a:xfrm>
          <a:prstGeom prst="rect">
            <a:avLst/>
          </a:prstGeom>
          <a:noFill/>
        </p:spPr>
      </p:pic>
      <p:pic>
        <p:nvPicPr>
          <p:cNvPr id="53262" name="Picture 14" descr="&amp;Rcy;&amp;iecy;&amp;zcy;&amp;ucy;&amp;lcy;&amp;tcy;&amp;acy;&amp;tcy; &amp;scy;&amp;lcy;&amp;icy;&amp;kcy;&amp;acy; &amp;zcy;&amp;acy; Animals of tropic rainforest south america"/>
          <p:cNvPicPr>
            <a:picLocks noChangeAspect="1" noChangeArrowheads="1"/>
          </p:cNvPicPr>
          <p:nvPr/>
        </p:nvPicPr>
        <p:blipFill>
          <a:blip r:embed="rId9" cstate="print"/>
          <a:srcRect/>
          <a:stretch>
            <a:fillRect/>
          </a:stretch>
        </p:blipFill>
        <p:spPr bwMode="auto">
          <a:xfrm>
            <a:off x="4716016" y="2996952"/>
            <a:ext cx="2439246" cy="1628800"/>
          </a:xfrm>
          <a:prstGeom prst="rect">
            <a:avLst/>
          </a:prstGeom>
          <a:noFill/>
        </p:spPr>
      </p:pic>
      <p:pic>
        <p:nvPicPr>
          <p:cNvPr id="53266" name="Picture 18" descr="&amp;Rcy;&amp;iecy;&amp;zcy;&amp;ucy;&amp;lcy;&amp;tcy;&amp;acy;&amp;tcy; &amp;scy;&amp;lcy;&amp;icy;&amp;kcy;&amp;acy; &amp;zcy;&amp;acy; leafcutter ant"/>
          <p:cNvPicPr>
            <a:picLocks noChangeAspect="1" noChangeArrowheads="1"/>
          </p:cNvPicPr>
          <p:nvPr/>
        </p:nvPicPr>
        <p:blipFill>
          <a:blip r:embed="rId10" cstate="print"/>
          <a:srcRect/>
          <a:stretch>
            <a:fillRect/>
          </a:stretch>
        </p:blipFill>
        <p:spPr bwMode="auto">
          <a:xfrm>
            <a:off x="0" y="0"/>
            <a:ext cx="2771800" cy="1847867"/>
          </a:xfrm>
          <a:prstGeom prst="rect">
            <a:avLst/>
          </a:prstGeom>
          <a:noFill/>
        </p:spPr>
      </p:pic>
      <p:pic>
        <p:nvPicPr>
          <p:cNvPr id="53268" name="Picture 20" descr="&amp;Rcy;&amp;iecy;&amp;zcy;&amp;ucy;&amp;lcy;&amp;tcy;&amp;acy;&amp;tcy; &amp;scy;&amp;lcy;&amp;icy;&amp;kcy;&amp;acy; &amp;zcy;&amp;acy; anaconda"/>
          <p:cNvPicPr>
            <a:picLocks noChangeAspect="1" noChangeArrowheads="1"/>
          </p:cNvPicPr>
          <p:nvPr/>
        </p:nvPicPr>
        <p:blipFill>
          <a:blip r:embed="rId11" cstate="print"/>
          <a:srcRect/>
          <a:stretch>
            <a:fillRect/>
          </a:stretch>
        </p:blipFill>
        <p:spPr bwMode="auto">
          <a:xfrm>
            <a:off x="3851920" y="0"/>
            <a:ext cx="3275955" cy="1843844"/>
          </a:xfrm>
          <a:prstGeom prst="rect">
            <a:avLst/>
          </a:prstGeom>
          <a:noFill/>
        </p:spPr>
      </p:pic>
      <p:sp>
        <p:nvSpPr>
          <p:cNvPr id="13" name="TextBox 12"/>
          <p:cNvSpPr txBox="1"/>
          <p:nvPr/>
        </p:nvSpPr>
        <p:spPr>
          <a:xfrm>
            <a:off x="1691680" y="0"/>
            <a:ext cx="1728192" cy="646331"/>
          </a:xfrm>
          <a:prstGeom prst="rect">
            <a:avLst/>
          </a:prstGeom>
          <a:noFill/>
        </p:spPr>
        <p:txBody>
          <a:bodyPr wrap="square" rtlCol="0">
            <a:spAutoFit/>
          </a:bodyPr>
          <a:lstStyle/>
          <a:p>
            <a:r>
              <a:rPr lang="sr-Cyrl-RS" smtClean="0"/>
              <a:t>Мрав секач лишћа</a:t>
            </a:r>
            <a:endParaRPr lang="en-US"/>
          </a:p>
        </p:txBody>
      </p:sp>
      <p:sp>
        <p:nvSpPr>
          <p:cNvPr id="14" name="TextBox 13"/>
          <p:cNvSpPr txBox="1"/>
          <p:nvPr/>
        </p:nvSpPr>
        <p:spPr>
          <a:xfrm>
            <a:off x="3851920" y="0"/>
            <a:ext cx="1728192" cy="369332"/>
          </a:xfrm>
          <a:prstGeom prst="rect">
            <a:avLst/>
          </a:prstGeom>
          <a:noFill/>
        </p:spPr>
        <p:txBody>
          <a:bodyPr wrap="square" rtlCol="0">
            <a:spAutoFit/>
          </a:bodyPr>
          <a:lstStyle/>
          <a:p>
            <a:r>
              <a:rPr lang="sr-Cyrl-RS" b="1" smtClean="0">
                <a:solidFill>
                  <a:srgbClr val="002060"/>
                </a:solidFill>
              </a:rPr>
              <a:t>анаконда</a:t>
            </a:r>
            <a:endParaRPr lang="en-US" b="1">
              <a:solidFill>
                <a:srgbClr val="002060"/>
              </a:solidFill>
            </a:endParaRPr>
          </a:p>
        </p:txBody>
      </p:sp>
      <p:sp>
        <p:nvSpPr>
          <p:cNvPr id="15" name="TextBox 14"/>
          <p:cNvSpPr txBox="1"/>
          <p:nvPr/>
        </p:nvSpPr>
        <p:spPr>
          <a:xfrm>
            <a:off x="7452320" y="332656"/>
            <a:ext cx="1080120" cy="369332"/>
          </a:xfrm>
          <a:prstGeom prst="rect">
            <a:avLst/>
          </a:prstGeom>
          <a:noFill/>
        </p:spPr>
        <p:txBody>
          <a:bodyPr wrap="square" rtlCol="0">
            <a:spAutoFit/>
          </a:bodyPr>
          <a:lstStyle/>
          <a:p>
            <a:r>
              <a:rPr lang="sr-Cyrl-RS" smtClean="0"/>
              <a:t>тукан</a:t>
            </a:r>
            <a:endParaRPr lang="en-US"/>
          </a:p>
        </p:txBody>
      </p:sp>
      <p:sp>
        <p:nvSpPr>
          <p:cNvPr id="16" name="TextBox 15"/>
          <p:cNvSpPr txBox="1"/>
          <p:nvPr/>
        </p:nvSpPr>
        <p:spPr>
          <a:xfrm>
            <a:off x="395536" y="2852936"/>
            <a:ext cx="2160240" cy="369332"/>
          </a:xfrm>
          <a:prstGeom prst="rect">
            <a:avLst/>
          </a:prstGeom>
          <a:noFill/>
        </p:spPr>
        <p:txBody>
          <a:bodyPr wrap="square" rtlCol="0">
            <a:spAutoFit/>
          </a:bodyPr>
          <a:lstStyle/>
          <a:p>
            <a:r>
              <a:rPr lang="sr-Cyrl-RS" smtClean="0"/>
              <a:t>Паук мајмун</a:t>
            </a:r>
            <a:endParaRPr lang="en-US"/>
          </a:p>
        </p:txBody>
      </p:sp>
      <p:sp>
        <p:nvSpPr>
          <p:cNvPr id="17" name="TextBox 16"/>
          <p:cNvSpPr txBox="1"/>
          <p:nvPr/>
        </p:nvSpPr>
        <p:spPr>
          <a:xfrm>
            <a:off x="5148064" y="1988840"/>
            <a:ext cx="1368152" cy="646331"/>
          </a:xfrm>
          <a:prstGeom prst="rect">
            <a:avLst/>
          </a:prstGeom>
          <a:noFill/>
        </p:spPr>
        <p:txBody>
          <a:bodyPr wrap="square" rtlCol="0">
            <a:spAutoFit/>
          </a:bodyPr>
          <a:lstStyle/>
          <a:p>
            <a:r>
              <a:rPr lang="sr-Cyrl-RS" smtClean="0"/>
              <a:t>Отровна жаба</a:t>
            </a:r>
            <a:endParaRPr lang="en-US"/>
          </a:p>
        </p:txBody>
      </p:sp>
      <p:sp>
        <p:nvSpPr>
          <p:cNvPr id="18" name="TextBox 17"/>
          <p:cNvSpPr txBox="1"/>
          <p:nvPr/>
        </p:nvSpPr>
        <p:spPr>
          <a:xfrm>
            <a:off x="4788024" y="2996952"/>
            <a:ext cx="1368152" cy="369332"/>
          </a:xfrm>
          <a:prstGeom prst="rect">
            <a:avLst/>
          </a:prstGeom>
          <a:noFill/>
        </p:spPr>
        <p:txBody>
          <a:bodyPr wrap="square" rtlCol="0">
            <a:spAutoFit/>
          </a:bodyPr>
          <a:lstStyle/>
          <a:p>
            <a:r>
              <a:rPr lang="sr-Cyrl-RS" smtClean="0"/>
              <a:t>опосум</a:t>
            </a:r>
            <a:endParaRPr lang="en-US"/>
          </a:p>
        </p:txBody>
      </p:sp>
      <p:sp>
        <p:nvSpPr>
          <p:cNvPr id="19" name="TextBox 18"/>
          <p:cNvSpPr txBox="1"/>
          <p:nvPr/>
        </p:nvSpPr>
        <p:spPr>
          <a:xfrm>
            <a:off x="7236296" y="2852936"/>
            <a:ext cx="1080120" cy="369332"/>
          </a:xfrm>
          <a:prstGeom prst="rect">
            <a:avLst/>
          </a:prstGeom>
          <a:noFill/>
        </p:spPr>
        <p:txBody>
          <a:bodyPr wrap="square" rtlCol="0">
            <a:spAutoFit/>
          </a:bodyPr>
          <a:lstStyle/>
          <a:p>
            <a:r>
              <a:rPr lang="sr-Cyrl-RS" smtClean="0"/>
              <a:t>макао</a:t>
            </a:r>
            <a:endParaRPr lang="en-US"/>
          </a:p>
        </p:txBody>
      </p:sp>
      <p:sp>
        <p:nvSpPr>
          <p:cNvPr id="20" name="TextBox 19"/>
          <p:cNvSpPr txBox="1"/>
          <p:nvPr/>
        </p:nvSpPr>
        <p:spPr>
          <a:xfrm>
            <a:off x="0" y="4941168"/>
            <a:ext cx="1403648" cy="369332"/>
          </a:xfrm>
          <a:prstGeom prst="rect">
            <a:avLst/>
          </a:prstGeom>
          <a:noFill/>
        </p:spPr>
        <p:txBody>
          <a:bodyPr wrap="square" rtlCol="0">
            <a:spAutoFit/>
          </a:bodyPr>
          <a:lstStyle/>
          <a:p>
            <a:r>
              <a:rPr lang="sr-Cyrl-RS" smtClean="0"/>
              <a:t>јагуар</a:t>
            </a:r>
            <a:endParaRPr lang="en-US"/>
          </a:p>
        </p:txBody>
      </p:sp>
      <p:sp>
        <p:nvSpPr>
          <p:cNvPr id="21" name="TextBox 20"/>
          <p:cNvSpPr txBox="1"/>
          <p:nvPr/>
        </p:nvSpPr>
        <p:spPr>
          <a:xfrm>
            <a:off x="5652120" y="6211669"/>
            <a:ext cx="2952328" cy="646331"/>
          </a:xfrm>
          <a:prstGeom prst="rect">
            <a:avLst/>
          </a:prstGeom>
          <a:noFill/>
        </p:spPr>
        <p:txBody>
          <a:bodyPr wrap="square" rtlCol="0">
            <a:spAutoFit/>
          </a:bodyPr>
          <a:lstStyle/>
          <a:p>
            <a:r>
              <a:rPr lang="sr-Cyrl-RS" smtClean="0"/>
              <a:t>Златни лављи тамарин</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914400"/>
          </a:xfrm>
        </p:spPr>
        <p:txBody>
          <a:bodyPr/>
          <a:lstStyle/>
          <a:p>
            <a:pPr algn="ctr"/>
            <a:r>
              <a:rPr lang="sr-Cyrl-RS" sz="3600" smtClean="0"/>
              <a:t>Тропске кишне шуме екваторијалне Африке- врсте </a:t>
            </a:r>
            <a:endParaRPr lang="en-US" sz="3600"/>
          </a:p>
        </p:txBody>
      </p:sp>
      <p:sp>
        <p:nvSpPr>
          <p:cNvPr id="3" name="Content Placeholder 2"/>
          <p:cNvSpPr>
            <a:spLocks noGrp="1"/>
          </p:cNvSpPr>
          <p:nvPr>
            <p:ph idx="1"/>
          </p:nvPr>
        </p:nvSpPr>
        <p:spPr>
          <a:xfrm>
            <a:off x="539552" y="1412776"/>
            <a:ext cx="8604448" cy="2221504"/>
          </a:xfrm>
        </p:spPr>
        <p:txBody>
          <a:bodyPr>
            <a:normAutofit fontScale="77500" lnSpcReduction="20000"/>
          </a:bodyPr>
          <a:lstStyle/>
          <a:p>
            <a:r>
              <a:rPr lang="sr-Cyrl-RS" dirty="0" smtClean="0"/>
              <a:t>У западној Африци (гвинејске шуме од Сенегала до Габона), централној (слив реке Конго) и источној Африци (Уганда, Руанда, Танзанија) у региону екватора</a:t>
            </a:r>
          </a:p>
          <a:p>
            <a:r>
              <a:rPr lang="sr-Cyrl-RS" b="1" dirty="0" smtClean="0">
                <a:solidFill>
                  <a:srgbClr val="00B0F0"/>
                </a:solidFill>
              </a:rPr>
              <a:t>Афрички </a:t>
            </a:r>
            <a:r>
              <a:rPr lang="sr-Cyrl-RS" b="1" dirty="0" smtClean="0">
                <a:solidFill>
                  <a:srgbClr val="00B0F0"/>
                </a:solidFill>
              </a:rPr>
              <a:t>јеленак (инсект), </a:t>
            </a:r>
            <a:r>
              <a:rPr lang="sr-Cyrl-RS" b="1" dirty="0" smtClean="0">
                <a:solidFill>
                  <a:srgbClr val="00B0F0"/>
                </a:solidFill>
              </a:rPr>
              <a:t>голубови, папагаји, </a:t>
            </a:r>
            <a:r>
              <a:rPr lang="sr-Cyrl-RS" b="1" dirty="0" smtClean="0">
                <a:solidFill>
                  <a:srgbClr val="00B0F0"/>
                </a:solidFill>
              </a:rPr>
              <a:t>кљунорожац (птице), </a:t>
            </a:r>
            <a:r>
              <a:rPr lang="sr-Cyrl-RS" b="1" dirty="0" smtClean="0">
                <a:solidFill>
                  <a:srgbClr val="00B0F0"/>
                </a:solidFill>
              </a:rPr>
              <a:t>афрички слон, патуљасти нилски </a:t>
            </a:r>
            <a:r>
              <a:rPr lang="sr-Cyrl-RS" b="1" dirty="0" smtClean="0">
                <a:solidFill>
                  <a:srgbClr val="00B0F0"/>
                </a:solidFill>
              </a:rPr>
              <a:t>коњ, шимпанзе</a:t>
            </a:r>
            <a:r>
              <a:rPr lang="sr-Cyrl-RS" b="1" dirty="0" smtClean="0">
                <a:solidFill>
                  <a:srgbClr val="00B0F0"/>
                </a:solidFill>
              </a:rPr>
              <a:t>, гориле, </a:t>
            </a:r>
            <a:r>
              <a:rPr lang="sr-Cyrl-RS" b="1" dirty="0" smtClean="0">
                <a:solidFill>
                  <a:srgbClr val="00B0F0"/>
                </a:solidFill>
              </a:rPr>
              <a:t>окапи (сродан жирафи), </a:t>
            </a:r>
            <a:r>
              <a:rPr lang="sr-Cyrl-RS" b="1" dirty="0" smtClean="0">
                <a:solidFill>
                  <a:srgbClr val="00B0F0"/>
                </a:solidFill>
              </a:rPr>
              <a:t>леопард</a:t>
            </a:r>
            <a:endParaRPr lang="en-US" b="1" dirty="0">
              <a:solidFill>
                <a:srgbClr val="00B0F0"/>
              </a:solidFill>
            </a:endParaRPr>
          </a:p>
        </p:txBody>
      </p:sp>
      <p:sp>
        <p:nvSpPr>
          <p:cNvPr id="4" name="Title 1"/>
          <p:cNvSpPr txBox="1">
            <a:spLocks/>
          </p:cNvSpPr>
          <p:nvPr/>
        </p:nvSpPr>
        <p:spPr>
          <a:xfrm>
            <a:off x="395536" y="3450866"/>
            <a:ext cx="8748464"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RS" sz="3600" b="0" i="0" u="none" strike="noStrike" kern="1200" cap="none" spc="-100" normalizeH="0" baseline="0" noProof="0" dirty="0" smtClean="0">
                <a:ln>
                  <a:noFill/>
                </a:ln>
                <a:solidFill>
                  <a:srgbClr val="FF0000"/>
                </a:solidFill>
                <a:effectLst/>
                <a:uLnTx/>
                <a:uFillTx/>
                <a:latin typeface="+mj-lt"/>
                <a:ea typeface="+mj-ea"/>
                <a:cs typeface="+mj-cs"/>
              </a:rPr>
              <a:t>Тропске кишне шуме Мадагаскара- врсте </a:t>
            </a:r>
            <a:endParaRPr kumimoji="0" lang="en-US" sz="3600" b="0" i="0" u="none" strike="noStrike" kern="1200" cap="none" spc="-10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737320" y="4077072"/>
            <a:ext cx="8064896" cy="2569934"/>
          </a:xfrm>
          <a:prstGeom prst="rect">
            <a:avLst/>
          </a:prstGeom>
          <a:noFill/>
        </p:spPr>
        <p:txBody>
          <a:bodyPr wrap="square" rtlCol="0">
            <a:spAutoFit/>
          </a:bodyPr>
          <a:lstStyle/>
          <a:p>
            <a:r>
              <a:rPr lang="sr-Cyrl-RS" sz="2300" dirty="0" smtClean="0"/>
              <a:t>На Мадагаскару је око 90% врста ендемично – не може се наћи нигде другде </a:t>
            </a:r>
            <a:r>
              <a:rPr lang="sr-Cyrl-RS" sz="2300" dirty="0" smtClean="0"/>
              <a:t>на </a:t>
            </a:r>
            <a:r>
              <a:rPr lang="sr-Cyrl-RS" sz="2300" dirty="0" smtClean="0"/>
              <a:t>свету </a:t>
            </a:r>
            <a:endParaRPr lang="sr-Cyrl-RS" sz="2300" dirty="0" smtClean="0"/>
          </a:p>
          <a:p>
            <a:r>
              <a:rPr lang="sr-Cyrl-RS" sz="2300" dirty="0" smtClean="0">
                <a:solidFill>
                  <a:srgbClr val="FF0000"/>
                </a:solidFill>
              </a:rPr>
              <a:t>Жабе – отровна црно-зелена мантела жаба</a:t>
            </a:r>
          </a:p>
          <a:p>
            <a:r>
              <a:rPr lang="sr-Cyrl-RS" sz="2300" dirty="0" smtClean="0">
                <a:solidFill>
                  <a:srgbClr val="FF0000"/>
                </a:solidFill>
              </a:rPr>
              <a:t>камелеони (Брукезија камелеон најмањи на свету – 3цм)</a:t>
            </a:r>
            <a:endParaRPr lang="sr-Cyrl-RS" sz="2300" dirty="0" smtClean="0">
              <a:solidFill>
                <a:srgbClr val="FF0000"/>
              </a:solidFill>
            </a:endParaRPr>
          </a:p>
          <a:p>
            <a:r>
              <a:rPr lang="sr-Cyrl-RS" sz="2300" dirty="0">
                <a:solidFill>
                  <a:srgbClr val="FF0000"/>
                </a:solidFill>
              </a:rPr>
              <a:t>л</a:t>
            </a:r>
            <a:r>
              <a:rPr lang="sr-Cyrl-RS" sz="2300" dirty="0" smtClean="0">
                <a:solidFill>
                  <a:srgbClr val="FF0000"/>
                </a:solidFill>
              </a:rPr>
              <a:t>емури</a:t>
            </a:r>
            <a:r>
              <a:rPr lang="en-US" sz="2300" dirty="0" smtClean="0">
                <a:solidFill>
                  <a:srgbClr val="FF0000"/>
                </a:solidFill>
              </a:rPr>
              <a:t> </a:t>
            </a:r>
            <a:r>
              <a:rPr lang="sr-Cyrl-RS" sz="2300" dirty="0" smtClean="0">
                <a:solidFill>
                  <a:srgbClr val="FF0000"/>
                </a:solidFill>
              </a:rPr>
              <a:t>: Ај-ај, прстенорепи лемур </a:t>
            </a:r>
          </a:p>
          <a:p>
            <a:r>
              <a:rPr lang="sr-Cyrl-RS" sz="2300" dirty="0">
                <a:solidFill>
                  <a:srgbClr val="FF0000"/>
                </a:solidFill>
              </a:rPr>
              <a:t>ф</a:t>
            </a:r>
            <a:r>
              <a:rPr lang="sr-Cyrl-RS" sz="2300" dirty="0" smtClean="0">
                <a:solidFill>
                  <a:srgbClr val="FF0000"/>
                </a:solidFill>
              </a:rPr>
              <a:t>оса (месождерка слична мунгосу или мачки), тенрек (инсектојед) </a:t>
            </a:r>
            <a:endParaRPr lang="en-US" sz="23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914400"/>
          </a:xfrm>
        </p:spPr>
        <p:txBody>
          <a:bodyPr/>
          <a:lstStyle/>
          <a:p>
            <a:pPr algn="ctr"/>
            <a:r>
              <a:rPr lang="sr-Cyrl-RS" sz="3200" dirty="0" smtClean="0"/>
              <a:t>ТРОПСКИ И СУПТРОПСКИ ПРЕДЕЛИ</a:t>
            </a:r>
            <a:endParaRPr lang="en-US" sz="3200" dirty="0"/>
          </a:p>
        </p:txBody>
      </p:sp>
      <p:grpSp>
        <p:nvGrpSpPr>
          <p:cNvPr id="12" name="Group 11"/>
          <p:cNvGrpSpPr/>
          <p:nvPr/>
        </p:nvGrpSpPr>
        <p:grpSpPr>
          <a:xfrm>
            <a:off x="0" y="1700808"/>
            <a:ext cx="9144000" cy="5013176"/>
            <a:chOff x="0" y="1484784"/>
            <a:chExt cx="9144000" cy="5013176"/>
          </a:xfrm>
        </p:grpSpPr>
        <p:pic>
          <p:nvPicPr>
            <p:cNvPr id="40962" name="Picture 2" descr="&amp;Rcy;&amp;iecy;&amp;zcy;&amp;ucy;&amp;lcy;&amp;tcy;&amp;acy;&amp;tcy; &amp;scy;&amp;lcy;&amp;icy;&amp;kcy;&amp;acy; &amp;zcy;&amp;acy; tropic and subtropic region"/>
            <p:cNvPicPr>
              <a:picLocks noChangeAspect="1" noChangeArrowheads="1"/>
            </p:cNvPicPr>
            <p:nvPr/>
          </p:nvPicPr>
          <p:blipFill>
            <a:blip r:embed="rId2" cstate="print"/>
            <a:srcRect r="8309"/>
            <a:stretch>
              <a:fillRect/>
            </a:stretch>
          </p:blipFill>
          <p:spPr bwMode="auto">
            <a:xfrm>
              <a:off x="0" y="1484784"/>
              <a:ext cx="9144000" cy="5013176"/>
            </a:xfrm>
            <a:prstGeom prst="rect">
              <a:avLst/>
            </a:prstGeom>
            <a:noFill/>
          </p:spPr>
        </p:pic>
        <p:sp>
          <p:nvSpPr>
            <p:cNvPr id="5" name="Rectangle 4"/>
            <p:cNvSpPr/>
            <p:nvPr/>
          </p:nvSpPr>
          <p:spPr>
            <a:xfrm>
              <a:off x="7884368" y="2348880"/>
              <a:ext cx="1259632" cy="1296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sz="1300" b="1" smtClean="0">
                  <a:solidFill>
                    <a:schemeClr val="bg1"/>
                  </a:solidFill>
                </a:rPr>
                <a:t>Умерени </a:t>
              </a:r>
            </a:p>
            <a:p>
              <a:endParaRPr lang="sr-Cyrl-RS" sz="1300" b="1" smtClean="0">
                <a:solidFill>
                  <a:schemeClr val="bg1"/>
                </a:solidFill>
              </a:endParaRPr>
            </a:p>
            <a:p>
              <a:r>
                <a:rPr lang="sr-Cyrl-RS" sz="1300" b="1" smtClean="0">
                  <a:solidFill>
                    <a:schemeClr val="bg1"/>
                  </a:solidFill>
                </a:rPr>
                <a:t>Суптропски</a:t>
              </a:r>
            </a:p>
            <a:p>
              <a:r>
                <a:rPr lang="sr-Cyrl-RS" sz="1300" b="1" smtClean="0">
                  <a:solidFill>
                    <a:schemeClr val="bg1"/>
                  </a:solidFill>
                </a:rPr>
                <a:t> </a:t>
              </a:r>
            </a:p>
            <a:p>
              <a:r>
                <a:rPr lang="sr-Cyrl-RS" sz="1300" b="1" smtClean="0">
                  <a:solidFill>
                    <a:schemeClr val="bg1"/>
                  </a:solidFill>
                </a:rPr>
                <a:t>Тропски</a:t>
              </a:r>
              <a:endParaRPr lang="en-US" sz="1300" b="1">
                <a:solidFill>
                  <a:schemeClr val="bg1"/>
                </a:solidFill>
              </a:endParaRPr>
            </a:p>
          </p:txBody>
        </p:sp>
        <p:sp>
          <p:nvSpPr>
            <p:cNvPr id="6" name="TextBox 5"/>
            <p:cNvSpPr txBox="1"/>
            <p:nvPr/>
          </p:nvSpPr>
          <p:spPr>
            <a:xfrm>
              <a:off x="7524328" y="1700808"/>
              <a:ext cx="1619672" cy="646331"/>
            </a:xfrm>
            <a:prstGeom prst="rect">
              <a:avLst/>
            </a:prstGeom>
            <a:solidFill>
              <a:schemeClr val="tx1"/>
            </a:solidFill>
          </p:spPr>
          <p:txBody>
            <a:bodyPr wrap="square" rtlCol="0">
              <a:spAutoFit/>
            </a:bodyPr>
            <a:lstStyle/>
            <a:p>
              <a:r>
                <a:rPr lang="sr-Cyrl-RS" smtClean="0">
                  <a:solidFill>
                    <a:schemeClr val="bg1"/>
                  </a:solidFill>
                </a:rPr>
                <a:t>Климатски појасеви</a:t>
              </a:r>
              <a:endParaRPr lang="en-US">
                <a:solidFill>
                  <a:schemeClr val="bg1"/>
                </a:solidFill>
              </a:endParaRPr>
            </a:p>
          </p:txBody>
        </p:sp>
        <p:sp>
          <p:nvSpPr>
            <p:cNvPr id="8" name="TextBox 7"/>
            <p:cNvSpPr txBox="1"/>
            <p:nvPr/>
          </p:nvSpPr>
          <p:spPr>
            <a:xfrm>
              <a:off x="6588224" y="2636912"/>
              <a:ext cx="576064" cy="369332"/>
            </a:xfrm>
            <a:prstGeom prst="rect">
              <a:avLst/>
            </a:prstGeom>
            <a:noFill/>
          </p:spPr>
          <p:txBody>
            <a:bodyPr wrap="square" rtlCol="0">
              <a:spAutoFit/>
            </a:bodyPr>
            <a:lstStyle/>
            <a:p>
              <a:r>
                <a:rPr lang="sr-Cyrl-RS" smtClean="0"/>
                <a:t>40˚</a:t>
              </a:r>
              <a:endParaRPr lang="en-US"/>
            </a:p>
          </p:txBody>
        </p:sp>
        <p:sp>
          <p:nvSpPr>
            <p:cNvPr id="9" name="TextBox 8"/>
            <p:cNvSpPr txBox="1"/>
            <p:nvPr/>
          </p:nvSpPr>
          <p:spPr>
            <a:xfrm>
              <a:off x="6588224" y="3068960"/>
              <a:ext cx="792088" cy="369332"/>
            </a:xfrm>
            <a:prstGeom prst="rect">
              <a:avLst/>
            </a:prstGeom>
            <a:noFill/>
          </p:spPr>
          <p:txBody>
            <a:bodyPr wrap="square" rtlCol="0">
              <a:spAutoFit/>
            </a:bodyPr>
            <a:lstStyle/>
            <a:p>
              <a:r>
                <a:rPr lang="sr-Cyrl-RS" smtClean="0"/>
                <a:t>23.5˚</a:t>
              </a:r>
              <a:endParaRPr lang="en-US"/>
            </a:p>
          </p:txBody>
        </p:sp>
        <p:sp>
          <p:nvSpPr>
            <p:cNvPr id="10" name="TextBox 9"/>
            <p:cNvSpPr txBox="1"/>
            <p:nvPr/>
          </p:nvSpPr>
          <p:spPr>
            <a:xfrm>
              <a:off x="6660232" y="4581128"/>
              <a:ext cx="576064" cy="369332"/>
            </a:xfrm>
            <a:prstGeom prst="rect">
              <a:avLst/>
            </a:prstGeom>
            <a:noFill/>
          </p:spPr>
          <p:txBody>
            <a:bodyPr wrap="square" rtlCol="0">
              <a:spAutoFit/>
            </a:bodyPr>
            <a:lstStyle/>
            <a:p>
              <a:r>
                <a:rPr lang="sr-Cyrl-RS" smtClean="0"/>
                <a:t>40˚</a:t>
              </a:r>
              <a:endParaRPr lang="en-US"/>
            </a:p>
          </p:txBody>
        </p:sp>
        <p:sp>
          <p:nvSpPr>
            <p:cNvPr id="11" name="TextBox 10"/>
            <p:cNvSpPr txBox="1"/>
            <p:nvPr/>
          </p:nvSpPr>
          <p:spPr>
            <a:xfrm>
              <a:off x="6588224" y="4149080"/>
              <a:ext cx="792088" cy="369332"/>
            </a:xfrm>
            <a:prstGeom prst="rect">
              <a:avLst/>
            </a:prstGeom>
            <a:noFill/>
          </p:spPr>
          <p:txBody>
            <a:bodyPr wrap="square" rtlCol="0">
              <a:spAutoFit/>
            </a:bodyPr>
            <a:lstStyle/>
            <a:p>
              <a:r>
                <a:rPr lang="sr-Cyrl-RS" smtClean="0"/>
                <a:t>23.5˚</a:t>
              </a:r>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nimals of the Congo Basin in Africa"/>
          <p:cNvPicPr>
            <a:picLocks noChangeAspect="1" noChangeArrowheads="1"/>
          </p:cNvPicPr>
          <p:nvPr/>
        </p:nvPicPr>
        <p:blipFill rotWithShape="1">
          <a:blip r:embed="rId2" cstate="print"/>
          <a:srcRect r="22081"/>
          <a:stretch/>
        </p:blipFill>
        <p:spPr bwMode="auto">
          <a:xfrm>
            <a:off x="155575" y="3584086"/>
            <a:ext cx="4039791" cy="3022558"/>
          </a:xfrm>
          <a:prstGeom prst="rect">
            <a:avLst/>
          </a:prstGeom>
          <a:noFill/>
        </p:spPr>
      </p:pic>
      <p:pic>
        <p:nvPicPr>
          <p:cNvPr id="54276" name="Picture 4" descr="&amp;Rcy;&amp;iecy;&amp;zcy;&amp;ucy;&amp;lcy;&amp;tcy;&amp;acy;&amp;tcy; &amp;scy;&amp;lcy;&amp;icy;&amp;kcy;&amp;acy; &amp;zcy;&amp;acy; Animals of african tropic rainforest"/>
          <p:cNvPicPr>
            <a:picLocks noChangeAspect="1" noChangeArrowheads="1"/>
          </p:cNvPicPr>
          <p:nvPr/>
        </p:nvPicPr>
        <p:blipFill>
          <a:blip r:embed="rId3" cstate="print"/>
          <a:srcRect/>
          <a:stretch>
            <a:fillRect/>
          </a:stretch>
        </p:blipFill>
        <p:spPr bwMode="auto">
          <a:xfrm>
            <a:off x="6686550" y="2933699"/>
            <a:ext cx="2457450" cy="3924301"/>
          </a:xfrm>
          <a:prstGeom prst="rect">
            <a:avLst/>
          </a:prstGeom>
          <a:noFill/>
        </p:spPr>
      </p:pic>
      <p:pic>
        <p:nvPicPr>
          <p:cNvPr id="6" name="Picture 6" descr="&amp;Rcy;&amp;iecy;&amp;zcy;&amp;ucy;&amp;lcy;&amp;tcy;&amp;acy;&amp;tcy; &amp;scy;&amp;lcy;&amp;icy;&amp;kcy;&amp;acy; &amp;zcy;&amp;acy; chameleon"/>
          <p:cNvPicPr>
            <a:picLocks noChangeAspect="1" noChangeArrowheads="1"/>
          </p:cNvPicPr>
          <p:nvPr/>
        </p:nvPicPr>
        <p:blipFill>
          <a:blip r:embed="rId4" cstate="print"/>
          <a:srcRect/>
          <a:stretch>
            <a:fillRect/>
          </a:stretch>
        </p:blipFill>
        <p:spPr bwMode="auto">
          <a:xfrm>
            <a:off x="179512" y="13601"/>
            <a:ext cx="3096344" cy="3096345"/>
          </a:xfrm>
          <a:prstGeom prst="rect">
            <a:avLst/>
          </a:prstGeom>
          <a:noFill/>
        </p:spPr>
      </p:pic>
      <p:sp>
        <p:nvSpPr>
          <p:cNvPr id="7" name="Rectangle 6"/>
          <p:cNvSpPr/>
          <p:nvPr/>
        </p:nvSpPr>
        <p:spPr>
          <a:xfrm>
            <a:off x="1727684" y="2422629"/>
            <a:ext cx="1438214" cy="646331"/>
          </a:xfrm>
          <a:prstGeom prst="rect">
            <a:avLst/>
          </a:prstGeom>
        </p:spPr>
        <p:txBody>
          <a:bodyPr wrap="none">
            <a:spAutoFit/>
          </a:bodyPr>
          <a:lstStyle/>
          <a:p>
            <a:r>
              <a:rPr lang="sr-Cyrl-RS" dirty="0" smtClean="0"/>
              <a:t>Камелеон</a:t>
            </a:r>
          </a:p>
          <a:p>
            <a:r>
              <a:rPr lang="sr-Cyrl-RS" dirty="0" smtClean="0"/>
              <a:t>(Африка)</a:t>
            </a:r>
            <a:endParaRPr lang="en-US" dirty="0"/>
          </a:p>
        </p:txBody>
      </p:sp>
      <p:pic>
        <p:nvPicPr>
          <p:cNvPr id="54278" name="Picture 6" descr="Lemur"/>
          <p:cNvPicPr>
            <a:picLocks noChangeAspect="1" noChangeArrowheads="1"/>
          </p:cNvPicPr>
          <p:nvPr/>
        </p:nvPicPr>
        <p:blipFill>
          <a:blip r:embed="rId5" cstate="print"/>
          <a:srcRect/>
          <a:stretch>
            <a:fillRect/>
          </a:stretch>
        </p:blipFill>
        <p:spPr bwMode="auto">
          <a:xfrm>
            <a:off x="6038083" y="39687"/>
            <a:ext cx="3131840" cy="2086288"/>
          </a:xfrm>
          <a:prstGeom prst="rect">
            <a:avLst/>
          </a:prstGeom>
          <a:noFill/>
        </p:spPr>
      </p:pic>
      <p:sp>
        <p:nvSpPr>
          <p:cNvPr id="54280" name="AutoShape 8" descr="&amp;Rcy;&amp;iecy;&amp;zcy;&amp;ucy;&amp;lcy;&amp;tcy;&amp;acy;&amp;tcy; &amp;scy;&amp;lcy;&amp;icy;&amp;kcy;&amp;acy; &amp;zcy;&amp;acy; fossa"/>
          <p:cNvSpPr>
            <a:spLocks noChangeAspect="1" noChangeArrowheads="1"/>
          </p:cNvSpPr>
          <p:nvPr/>
        </p:nvSpPr>
        <p:spPr bwMode="auto">
          <a:xfrm>
            <a:off x="155575" y="-846138"/>
            <a:ext cx="1352550" cy="1771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2" name="AutoShape 10" descr="&amp;Rcy;&amp;iecy;&amp;zcy;&amp;ucy;&amp;lcy;&amp;tcy;&amp;acy;&amp;tcy; &amp;scy;&amp;lcy;&amp;icy;&amp;kcy;&amp;acy; &amp;zcy;&amp;acy; fossa"/>
          <p:cNvSpPr>
            <a:spLocks noChangeAspect="1" noChangeArrowheads="1"/>
          </p:cNvSpPr>
          <p:nvPr/>
        </p:nvSpPr>
        <p:spPr bwMode="auto">
          <a:xfrm>
            <a:off x="155575" y="-846138"/>
            <a:ext cx="1352550" cy="1771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4" name="Picture 12" descr="&amp;Rcy;&amp;iecy;&amp;zcy;&amp;ucy;&amp;lcy;&amp;tcy;&amp;acy;&amp;tcy; &amp;scy;&amp;lcy;&amp;icy;&amp;kcy;&amp;acy;"/>
          <p:cNvPicPr>
            <a:picLocks noChangeAspect="1" noChangeArrowheads="1"/>
          </p:cNvPicPr>
          <p:nvPr/>
        </p:nvPicPr>
        <p:blipFill>
          <a:blip r:embed="rId6" cstate="print"/>
          <a:srcRect/>
          <a:stretch>
            <a:fillRect/>
          </a:stretch>
        </p:blipFill>
        <p:spPr bwMode="auto">
          <a:xfrm>
            <a:off x="3832777" y="89248"/>
            <a:ext cx="2289114" cy="2979712"/>
          </a:xfrm>
          <a:prstGeom prst="rect">
            <a:avLst/>
          </a:prstGeom>
          <a:noFill/>
        </p:spPr>
      </p:pic>
      <p:sp>
        <p:nvSpPr>
          <p:cNvPr id="3" name="TextBox 2"/>
          <p:cNvSpPr txBox="1"/>
          <p:nvPr/>
        </p:nvSpPr>
        <p:spPr>
          <a:xfrm>
            <a:off x="3832777" y="2237311"/>
            <a:ext cx="1800200" cy="646331"/>
          </a:xfrm>
          <a:prstGeom prst="rect">
            <a:avLst/>
          </a:prstGeom>
          <a:noFill/>
        </p:spPr>
        <p:txBody>
          <a:bodyPr wrap="square" rtlCol="0">
            <a:spAutoFit/>
          </a:bodyPr>
          <a:lstStyle/>
          <a:p>
            <a:r>
              <a:rPr lang="sr-Cyrl-RS" dirty="0" smtClean="0"/>
              <a:t>Фоса (Мадагаскар)</a:t>
            </a:r>
            <a:endParaRPr lang="en-BZ" dirty="0"/>
          </a:p>
        </p:txBody>
      </p:sp>
      <p:sp>
        <p:nvSpPr>
          <p:cNvPr id="4" name="TextBox 3"/>
          <p:cNvSpPr txBox="1"/>
          <p:nvPr/>
        </p:nvSpPr>
        <p:spPr>
          <a:xfrm>
            <a:off x="6121891" y="1283798"/>
            <a:ext cx="1845890" cy="923330"/>
          </a:xfrm>
          <a:prstGeom prst="rect">
            <a:avLst/>
          </a:prstGeom>
          <a:noFill/>
        </p:spPr>
        <p:txBody>
          <a:bodyPr wrap="square" rtlCol="0">
            <a:spAutoFit/>
          </a:bodyPr>
          <a:lstStyle/>
          <a:p>
            <a:r>
              <a:rPr lang="sr-Cyrl-RS" dirty="0" smtClean="0"/>
              <a:t>Прстенорепи лемур (Мадагаскар)</a:t>
            </a:r>
            <a:endParaRPr lang="en-BZ" dirty="0"/>
          </a:p>
        </p:txBody>
      </p:sp>
      <p:sp>
        <p:nvSpPr>
          <p:cNvPr id="5" name="TextBox 4"/>
          <p:cNvSpPr txBox="1"/>
          <p:nvPr/>
        </p:nvSpPr>
        <p:spPr>
          <a:xfrm>
            <a:off x="179512" y="6098812"/>
            <a:ext cx="1512168" cy="646331"/>
          </a:xfrm>
          <a:prstGeom prst="rect">
            <a:avLst/>
          </a:prstGeom>
          <a:noFill/>
        </p:spPr>
        <p:txBody>
          <a:bodyPr wrap="square" rtlCol="0">
            <a:spAutoFit/>
          </a:bodyPr>
          <a:lstStyle/>
          <a:p>
            <a:r>
              <a:rPr lang="sr-Cyrl-RS" dirty="0" smtClean="0"/>
              <a:t>Шимпанзе (Африка) </a:t>
            </a:r>
            <a:endParaRPr lang="en-BZ" dirty="0"/>
          </a:p>
        </p:txBody>
      </p:sp>
      <p:sp>
        <p:nvSpPr>
          <p:cNvPr id="8" name="TextBox 7"/>
          <p:cNvSpPr txBox="1"/>
          <p:nvPr/>
        </p:nvSpPr>
        <p:spPr>
          <a:xfrm>
            <a:off x="6686550" y="6237312"/>
            <a:ext cx="1996252" cy="369332"/>
          </a:xfrm>
          <a:prstGeom prst="rect">
            <a:avLst/>
          </a:prstGeom>
          <a:noFill/>
        </p:spPr>
        <p:txBody>
          <a:bodyPr wrap="none" rtlCol="0">
            <a:spAutoFit/>
          </a:bodyPr>
          <a:lstStyle/>
          <a:p>
            <a:r>
              <a:rPr lang="sr-Cyrl-RS" dirty="0" smtClean="0"/>
              <a:t>Гориле (Африка)</a:t>
            </a:r>
            <a:endParaRPr lang="en-BZ" dirty="0"/>
          </a:p>
        </p:txBody>
      </p:sp>
      <p:pic>
        <p:nvPicPr>
          <p:cNvPr id="1028" name="Picture 4" descr="Giraffe Wannabe—Bedtime Math—Daily Ma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841" r="31348"/>
          <a:stretch/>
        </p:blipFill>
        <p:spPr bwMode="auto">
          <a:xfrm>
            <a:off x="4263030" y="3109946"/>
            <a:ext cx="2194715" cy="37681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72168" y="6206721"/>
            <a:ext cx="1765915" cy="646331"/>
          </a:xfrm>
          <a:prstGeom prst="rect">
            <a:avLst/>
          </a:prstGeom>
          <a:noFill/>
        </p:spPr>
        <p:txBody>
          <a:bodyPr wrap="square" rtlCol="0">
            <a:spAutoFit/>
          </a:bodyPr>
          <a:lstStyle/>
          <a:p>
            <a:r>
              <a:rPr lang="sr-Cyrl-RS" dirty="0" smtClean="0"/>
              <a:t>Окапи (Африка)</a:t>
            </a:r>
            <a:endParaRPr lang="en-B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mtClean="0"/>
              <a:t>Тропске кишне шуме југоисточне Азије - врсте </a:t>
            </a:r>
            <a:endParaRPr lang="en-US"/>
          </a:p>
        </p:txBody>
      </p:sp>
      <p:sp>
        <p:nvSpPr>
          <p:cNvPr id="3" name="Content Placeholder 2"/>
          <p:cNvSpPr>
            <a:spLocks noGrp="1"/>
          </p:cNvSpPr>
          <p:nvPr>
            <p:ph idx="1"/>
          </p:nvPr>
        </p:nvSpPr>
        <p:spPr>
          <a:xfrm>
            <a:off x="323528" y="1783560"/>
            <a:ext cx="8820472" cy="4572000"/>
          </a:xfrm>
        </p:spPr>
        <p:txBody>
          <a:bodyPr>
            <a:normAutofit/>
          </a:bodyPr>
          <a:lstStyle/>
          <a:p>
            <a:r>
              <a:rPr lang="sr-Cyrl-RS" dirty="0" smtClean="0"/>
              <a:t>Индија, Вијетнам, Камбоџа, Лаос, Тајланд, Малезија, Борнео, Малезија, Филипини</a:t>
            </a:r>
          </a:p>
          <a:p>
            <a:r>
              <a:rPr lang="sr-Cyrl-RS" dirty="0" smtClean="0"/>
              <a:t>Паун, рајска птица, азијски слон, мајмуни гибони, орангутан (Суматра и Борнео), јавански носорог, сунчев медвед, носати мајмун, </a:t>
            </a:r>
            <a:r>
              <a:rPr lang="sr-Cyrl-RS" dirty="0" smtClean="0"/>
              <a:t>тарзијер (авет, врста примата), </a:t>
            </a:r>
            <a:r>
              <a:rPr lang="sr-Latn-RS" dirty="0" smtClean="0"/>
              <a:t>pangolin, </a:t>
            </a:r>
            <a:r>
              <a:rPr lang="sr-Cyrl-RS" dirty="0" smtClean="0"/>
              <a:t>животиње </a:t>
            </a:r>
            <a:r>
              <a:rPr lang="sr-Cyrl-RS" dirty="0" smtClean="0"/>
              <a:t>прилагођене на планарни лет – летећи гуштер </a:t>
            </a:r>
            <a:r>
              <a:rPr lang="sr-Latn-RS" dirty="0" smtClean="0"/>
              <a:t>Draco volans</a:t>
            </a:r>
            <a:r>
              <a:rPr lang="sr-Cyrl-RS" dirty="0" smtClean="0"/>
              <a:t>, летеће веверице, лемури, леопард, тигар</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Orangutan Rainforest"/>
          <p:cNvPicPr>
            <a:picLocks noChangeAspect="1" noChangeArrowheads="1"/>
          </p:cNvPicPr>
          <p:nvPr/>
        </p:nvPicPr>
        <p:blipFill>
          <a:blip r:embed="rId2" cstate="print"/>
          <a:srcRect/>
          <a:stretch>
            <a:fillRect/>
          </a:stretch>
        </p:blipFill>
        <p:spPr bwMode="auto">
          <a:xfrm>
            <a:off x="323528" y="4581128"/>
            <a:ext cx="3417935" cy="2276871"/>
          </a:xfrm>
          <a:prstGeom prst="rect">
            <a:avLst/>
          </a:prstGeom>
          <a:noFill/>
        </p:spPr>
      </p:pic>
      <p:pic>
        <p:nvPicPr>
          <p:cNvPr id="55300" name="Picture 4" descr="Rainforest Tiger"/>
          <p:cNvPicPr>
            <a:picLocks noChangeAspect="1" noChangeArrowheads="1"/>
          </p:cNvPicPr>
          <p:nvPr/>
        </p:nvPicPr>
        <p:blipFill>
          <a:blip r:embed="rId3" cstate="print"/>
          <a:srcRect/>
          <a:stretch>
            <a:fillRect/>
          </a:stretch>
        </p:blipFill>
        <p:spPr bwMode="auto">
          <a:xfrm>
            <a:off x="395536" y="2420888"/>
            <a:ext cx="3205694" cy="2135486"/>
          </a:xfrm>
          <a:prstGeom prst="rect">
            <a:avLst/>
          </a:prstGeom>
          <a:noFill/>
        </p:spPr>
      </p:pic>
      <p:pic>
        <p:nvPicPr>
          <p:cNvPr id="5" name="Picture 22" descr="&amp;Rcy;&amp;iecy;&amp;zcy;&amp;ucy;&amp;lcy;&amp;tcy;&amp;acy;&amp;tcy; &amp;scy;&amp;lcy;&amp;icy;&amp;kcy;&amp;acy; &amp;zcy;&amp;acy; draco volans"/>
          <p:cNvPicPr>
            <a:picLocks noChangeAspect="1" noChangeArrowheads="1"/>
          </p:cNvPicPr>
          <p:nvPr/>
        </p:nvPicPr>
        <p:blipFill>
          <a:blip r:embed="rId4" cstate="print"/>
          <a:srcRect/>
          <a:stretch>
            <a:fillRect/>
          </a:stretch>
        </p:blipFill>
        <p:spPr bwMode="auto">
          <a:xfrm>
            <a:off x="5197036" y="0"/>
            <a:ext cx="3946964" cy="2348880"/>
          </a:xfrm>
          <a:prstGeom prst="rect">
            <a:avLst/>
          </a:prstGeom>
          <a:noFill/>
        </p:spPr>
      </p:pic>
      <p:pic>
        <p:nvPicPr>
          <p:cNvPr id="6" name="Picture 24" descr="Philippine sarangani tarsier.jpg"/>
          <p:cNvPicPr>
            <a:picLocks noChangeAspect="1" noChangeArrowheads="1"/>
          </p:cNvPicPr>
          <p:nvPr/>
        </p:nvPicPr>
        <p:blipFill>
          <a:blip r:embed="rId5" cstate="print"/>
          <a:srcRect/>
          <a:stretch>
            <a:fillRect/>
          </a:stretch>
        </p:blipFill>
        <p:spPr bwMode="auto">
          <a:xfrm>
            <a:off x="6617369" y="3284984"/>
            <a:ext cx="2526631" cy="3573016"/>
          </a:xfrm>
          <a:prstGeom prst="rect">
            <a:avLst/>
          </a:prstGeom>
          <a:noFill/>
        </p:spPr>
      </p:pic>
      <p:sp>
        <p:nvSpPr>
          <p:cNvPr id="7" name="TextBox 6"/>
          <p:cNvSpPr txBox="1"/>
          <p:nvPr/>
        </p:nvSpPr>
        <p:spPr>
          <a:xfrm>
            <a:off x="5364088" y="0"/>
            <a:ext cx="3419872" cy="646331"/>
          </a:xfrm>
          <a:prstGeom prst="rect">
            <a:avLst/>
          </a:prstGeom>
          <a:noFill/>
        </p:spPr>
        <p:txBody>
          <a:bodyPr wrap="square" rtlCol="0">
            <a:spAutoFit/>
          </a:bodyPr>
          <a:lstStyle/>
          <a:p>
            <a:r>
              <a:rPr lang="sr-Cyrl-RS" smtClean="0"/>
              <a:t>Гуштер </a:t>
            </a:r>
            <a:r>
              <a:rPr lang="sr-Latn-RS" smtClean="0"/>
              <a:t>Draco volans (</a:t>
            </a:r>
            <a:r>
              <a:rPr lang="sr-Cyrl-RS" smtClean="0"/>
              <a:t>Југоисточна Азија)</a:t>
            </a:r>
            <a:endParaRPr lang="en-US"/>
          </a:p>
        </p:txBody>
      </p:sp>
      <p:sp>
        <p:nvSpPr>
          <p:cNvPr id="8" name="TextBox 7"/>
          <p:cNvSpPr txBox="1"/>
          <p:nvPr/>
        </p:nvSpPr>
        <p:spPr>
          <a:xfrm>
            <a:off x="6588224" y="5934670"/>
            <a:ext cx="2555776" cy="646331"/>
          </a:xfrm>
          <a:prstGeom prst="rect">
            <a:avLst/>
          </a:prstGeom>
          <a:noFill/>
        </p:spPr>
        <p:txBody>
          <a:bodyPr wrap="square" rtlCol="0">
            <a:spAutoFit/>
          </a:bodyPr>
          <a:lstStyle/>
          <a:p>
            <a:r>
              <a:rPr lang="sr-Cyrl-RS" b="1" dirty="0" smtClean="0"/>
              <a:t>Тарзијер</a:t>
            </a:r>
            <a:r>
              <a:rPr lang="sr-Latn-RS" dirty="0" smtClean="0"/>
              <a:t>(</a:t>
            </a:r>
            <a:r>
              <a:rPr lang="sr-Cyrl-RS" dirty="0" smtClean="0"/>
              <a:t>Југоисточна Азија)</a:t>
            </a:r>
            <a:endParaRPr lang="en-US" b="1" dirty="0"/>
          </a:p>
        </p:txBody>
      </p:sp>
      <p:pic>
        <p:nvPicPr>
          <p:cNvPr id="26626" name="Picture 2" descr="&amp;Scy;&amp;rcy;&amp;ocy;&amp;dcy;&amp;ncy;&amp;acy; &amp;scy;&amp;lcy;&amp;icy;&amp;kcy;&amp;acy;"/>
          <p:cNvPicPr>
            <a:picLocks noChangeAspect="1" noChangeArrowheads="1"/>
          </p:cNvPicPr>
          <p:nvPr/>
        </p:nvPicPr>
        <p:blipFill>
          <a:blip r:embed="rId6" cstate="print"/>
          <a:srcRect r="6019"/>
          <a:stretch>
            <a:fillRect/>
          </a:stretch>
        </p:blipFill>
        <p:spPr bwMode="auto">
          <a:xfrm>
            <a:off x="3635896" y="4653136"/>
            <a:ext cx="2952328" cy="2204864"/>
          </a:xfrm>
          <a:prstGeom prst="rect">
            <a:avLst/>
          </a:prstGeom>
          <a:noFill/>
        </p:spPr>
      </p:pic>
      <p:pic>
        <p:nvPicPr>
          <p:cNvPr id="26628" name="Picture 4" descr="&amp;Rcy;&amp;iecy;&amp;zcy;&amp;ucy;&amp;lcy;&amp;tcy;&amp;acy;&amp;tcy; &amp;scy;&amp;lcy;&amp;icy;&amp;kcy;&amp;acy; &amp;zcy;&amp;acy; peacock"/>
          <p:cNvPicPr>
            <a:picLocks noChangeAspect="1" noChangeArrowheads="1"/>
          </p:cNvPicPr>
          <p:nvPr/>
        </p:nvPicPr>
        <p:blipFill>
          <a:blip r:embed="rId7" cstate="print"/>
          <a:srcRect/>
          <a:stretch>
            <a:fillRect/>
          </a:stretch>
        </p:blipFill>
        <p:spPr bwMode="auto">
          <a:xfrm>
            <a:off x="467544" y="0"/>
            <a:ext cx="4477778" cy="2520280"/>
          </a:xfrm>
          <a:prstGeom prst="rect">
            <a:avLst/>
          </a:prstGeom>
          <a:noFill/>
        </p:spPr>
      </p:pic>
      <p:sp>
        <p:nvSpPr>
          <p:cNvPr id="11" name="TextBox 10"/>
          <p:cNvSpPr txBox="1"/>
          <p:nvPr/>
        </p:nvSpPr>
        <p:spPr>
          <a:xfrm>
            <a:off x="3635896" y="4509120"/>
            <a:ext cx="1224136" cy="646331"/>
          </a:xfrm>
          <a:prstGeom prst="rect">
            <a:avLst/>
          </a:prstGeom>
          <a:noFill/>
        </p:spPr>
        <p:txBody>
          <a:bodyPr wrap="square" rtlCol="0">
            <a:spAutoFit/>
          </a:bodyPr>
          <a:lstStyle/>
          <a:p>
            <a:r>
              <a:rPr lang="sr-Cyrl-RS" smtClean="0"/>
              <a:t>Сунчев медвед</a:t>
            </a:r>
            <a:endParaRPr lang="en-US"/>
          </a:p>
        </p:txBody>
      </p:sp>
      <p:pic>
        <p:nvPicPr>
          <p:cNvPr id="26630" name="Picture 6" descr="&amp;Rcy;&amp;iecy;&amp;zcy;&amp;ucy;&amp;lcy;&amp;tcy;&amp;acy;&amp;tcy; &amp;scy;&amp;lcy;&amp;icy;&amp;kcy;&amp;acy; &amp;zcy;&amp;acy; lesser bird of paradise"/>
          <p:cNvPicPr>
            <a:picLocks noChangeAspect="1" noChangeArrowheads="1"/>
          </p:cNvPicPr>
          <p:nvPr/>
        </p:nvPicPr>
        <p:blipFill>
          <a:blip r:embed="rId8" cstate="print"/>
          <a:srcRect/>
          <a:stretch>
            <a:fillRect/>
          </a:stretch>
        </p:blipFill>
        <p:spPr bwMode="auto">
          <a:xfrm>
            <a:off x="3563888" y="2420888"/>
            <a:ext cx="2557332" cy="2232248"/>
          </a:xfrm>
          <a:prstGeom prst="rect">
            <a:avLst/>
          </a:prstGeom>
          <a:noFill/>
        </p:spPr>
      </p:pic>
      <p:sp>
        <p:nvSpPr>
          <p:cNvPr id="13" name="TextBox 12"/>
          <p:cNvSpPr txBox="1"/>
          <p:nvPr/>
        </p:nvSpPr>
        <p:spPr>
          <a:xfrm>
            <a:off x="5148064" y="2276872"/>
            <a:ext cx="1296144" cy="646331"/>
          </a:xfrm>
          <a:prstGeom prst="rect">
            <a:avLst/>
          </a:prstGeom>
          <a:noFill/>
        </p:spPr>
        <p:txBody>
          <a:bodyPr wrap="square" rtlCol="0">
            <a:spAutoFit/>
          </a:bodyPr>
          <a:lstStyle/>
          <a:p>
            <a:r>
              <a:rPr lang="sr-Cyrl-RS" smtClean="0"/>
              <a:t>Рајска птица</a:t>
            </a:r>
            <a:endParaRPr lang="en-US"/>
          </a:p>
        </p:txBody>
      </p:sp>
      <p:sp>
        <p:nvSpPr>
          <p:cNvPr id="2" name="TextBox 1"/>
          <p:cNvSpPr txBox="1"/>
          <p:nvPr/>
        </p:nvSpPr>
        <p:spPr>
          <a:xfrm>
            <a:off x="611560" y="4832285"/>
            <a:ext cx="1728192" cy="369332"/>
          </a:xfrm>
          <a:prstGeom prst="rect">
            <a:avLst/>
          </a:prstGeom>
          <a:noFill/>
        </p:spPr>
        <p:txBody>
          <a:bodyPr wrap="square" rtlCol="0">
            <a:spAutoFit/>
          </a:bodyPr>
          <a:lstStyle/>
          <a:p>
            <a:r>
              <a:rPr lang="sr-Cyrl-RS" dirty="0" smtClean="0">
                <a:solidFill>
                  <a:schemeClr val="bg1"/>
                </a:solidFill>
              </a:rPr>
              <a:t>Орангутан</a:t>
            </a:r>
            <a:endParaRPr lang="en-BZ"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mtClean="0"/>
              <a:t>Тропске кишне шуме Аустралије</a:t>
            </a:r>
            <a:endParaRPr lang="en-US"/>
          </a:p>
        </p:txBody>
      </p:sp>
      <p:sp>
        <p:nvSpPr>
          <p:cNvPr id="3" name="Content Placeholder 2"/>
          <p:cNvSpPr>
            <a:spLocks noGrp="1"/>
          </p:cNvSpPr>
          <p:nvPr>
            <p:ph idx="1"/>
          </p:nvPr>
        </p:nvSpPr>
        <p:spPr>
          <a:xfrm>
            <a:off x="323528" y="1783560"/>
            <a:ext cx="8820472" cy="4572000"/>
          </a:xfrm>
        </p:spPr>
        <p:txBody>
          <a:bodyPr/>
          <a:lstStyle/>
          <a:p>
            <a:r>
              <a:rPr lang="sr-Cyrl-RS" dirty="0" smtClean="0"/>
              <a:t>Већина врста је ендемична за аустралијски континент</a:t>
            </a:r>
          </a:p>
          <a:p>
            <a:r>
              <a:rPr lang="sr-Cyrl-RS" dirty="0" smtClean="0"/>
              <a:t>На </a:t>
            </a:r>
            <a:r>
              <a:rPr lang="sr-Cyrl-RS" dirty="0" smtClean="0"/>
              <a:t>северу континента у Квинсленду</a:t>
            </a:r>
          </a:p>
          <a:p>
            <a:r>
              <a:rPr lang="sr-Cyrl-RS" dirty="0" smtClean="0"/>
              <a:t>Птице: кукабура, казуар</a:t>
            </a:r>
          </a:p>
          <a:p>
            <a:r>
              <a:rPr lang="sr-Cyrl-RS" dirty="0" smtClean="0"/>
              <a:t>Монотремати (најпримитивнији сисари који легу јаја и доје младунце): кљунар, ехидна, Торбари: бандикут, кенгур </a:t>
            </a:r>
            <a:r>
              <a:rPr lang="sr-Cyrl-RS" dirty="0" smtClean="0"/>
              <a:t>пењач, торбарска веверица</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mp;Rcy;&amp;iecy;&amp;zcy;&amp;ucy;&amp;lcy;&amp;tcy;&amp;acy;&amp;tcy; &amp;scy;&amp;lcy;&amp;icy;&amp;kcy;&amp;acy; &amp;zcy;&amp;acy; kengur penja&amp;ccaron;"/>
          <p:cNvPicPr>
            <a:picLocks noChangeAspect="1" noChangeArrowheads="1"/>
          </p:cNvPicPr>
          <p:nvPr/>
        </p:nvPicPr>
        <p:blipFill>
          <a:blip r:embed="rId2" cstate="print"/>
          <a:srcRect/>
          <a:stretch>
            <a:fillRect/>
          </a:stretch>
        </p:blipFill>
        <p:spPr bwMode="auto">
          <a:xfrm>
            <a:off x="323528" y="3501008"/>
            <a:ext cx="2232561" cy="3356992"/>
          </a:xfrm>
          <a:prstGeom prst="rect">
            <a:avLst/>
          </a:prstGeom>
          <a:noFill/>
        </p:spPr>
      </p:pic>
      <p:pic>
        <p:nvPicPr>
          <p:cNvPr id="56324" name="Picture 4" descr="Cassowary At Daintree"/>
          <p:cNvPicPr>
            <a:picLocks noChangeAspect="1" noChangeArrowheads="1"/>
          </p:cNvPicPr>
          <p:nvPr/>
        </p:nvPicPr>
        <p:blipFill>
          <a:blip r:embed="rId3" cstate="print"/>
          <a:srcRect l="11740" r="9236"/>
          <a:stretch>
            <a:fillRect/>
          </a:stretch>
        </p:blipFill>
        <p:spPr bwMode="auto">
          <a:xfrm>
            <a:off x="5759624" y="4005064"/>
            <a:ext cx="3384376" cy="2852936"/>
          </a:xfrm>
          <a:prstGeom prst="rect">
            <a:avLst/>
          </a:prstGeom>
          <a:noFill/>
        </p:spPr>
      </p:pic>
      <p:pic>
        <p:nvPicPr>
          <p:cNvPr id="56328" name="Picture 8" descr="&amp;Rcy;&amp;iecy;&amp;zcy;&amp;ucy;&amp;lcy;&amp;tcy;&amp;acy;&amp;tcy; &amp;scy;&amp;lcy;&amp;icy;&amp;kcy;&amp;acy; &amp;zcy;&amp;acy; &amp;ccaron;udnovati kljunaš"/>
          <p:cNvPicPr>
            <a:picLocks noChangeAspect="1" noChangeArrowheads="1"/>
          </p:cNvPicPr>
          <p:nvPr/>
        </p:nvPicPr>
        <p:blipFill>
          <a:blip r:embed="rId4" cstate="print"/>
          <a:srcRect/>
          <a:stretch>
            <a:fillRect/>
          </a:stretch>
        </p:blipFill>
        <p:spPr bwMode="auto">
          <a:xfrm>
            <a:off x="2339752" y="188640"/>
            <a:ext cx="3403281" cy="2160240"/>
          </a:xfrm>
          <a:prstGeom prst="rect">
            <a:avLst/>
          </a:prstGeom>
          <a:noFill/>
        </p:spPr>
      </p:pic>
      <p:sp>
        <p:nvSpPr>
          <p:cNvPr id="56330" name="AutoShape 10" descr="&amp;Rcy;&amp;iecy;&amp;zcy;&amp;ucy;&amp;lcy;&amp;tcy;&amp;acy;&amp;tcy; &amp;scy;&amp;lcy;&amp;icy;&amp;kcy;&amp;acy; &amp;zcy;&amp;acy; &amp;ccaron;udnovati kljunaš"/>
          <p:cNvSpPr>
            <a:spLocks noChangeAspect="1" noChangeArrowheads="1"/>
          </p:cNvSpPr>
          <p:nvPr/>
        </p:nvSpPr>
        <p:spPr bwMode="auto">
          <a:xfrm>
            <a:off x="155575" y="-1423988"/>
            <a:ext cx="44767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2" name="Picture 12" descr="&amp;Rcy;&amp;iecy;&amp;zcy;&amp;ucy;&amp;lcy;&amp;tcy;&amp;acy;&amp;tcy; &amp;scy;&amp;lcy;&amp;icy;&amp;kcy;&amp;acy; &amp;zcy;&amp;acy; &amp;ccaron;udnovati kljunaš"/>
          <p:cNvPicPr>
            <a:picLocks noChangeAspect="1" noChangeArrowheads="1"/>
          </p:cNvPicPr>
          <p:nvPr/>
        </p:nvPicPr>
        <p:blipFill>
          <a:blip r:embed="rId5" cstate="print"/>
          <a:srcRect l="5597" r="6530"/>
          <a:stretch>
            <a:fillRect/>
          </a:stretch>
        </p:blipFill>
        <p:spPr bwMode="auto">
          <a:xfrm>
            <a:off x="5759624" y="0"/>
            <a:ext cx="3384376" cy="2564904"/>
          </a:xfrm>
          <a:prstGeom prst="rect">
            <a:avLst/>
          </a:prstGeom>
          <a:noFill/>
        </p:spPr>
      </p:pic>
      <p:sp>
        <p:nvSpPr>
          <p:cNvPr id="56334" name="AutoShape 14" descr="&amp;Rcy;&amp;iecy;&amp;zcy;&amp;ucy;&amp;lcy;&amp;tcy;&amp;acy;&amp;tcy; &amp;scy;&amp;lcy;&amp;icy;&amp;kcy;&amp;acy; &amp;zcy;&amp;acy; bandic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6" name="AutoShape 16" descr="&amp;Rcy;&amp;iecy;&amp;zcy;&amp;ucy;&amp;lcy;&amp;tcy;&amp;acy;&amp;tcy; &amp;scy;&amp;lcy;&amp;icy;&amp;kcy;&amp;acy; &amp;zcy;&amp;acy; bandico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8" name="Picture 18" descr="&amp;Rcy;&amp;iecy;&amp;zcy;&amp;ucy;&amp;lcy;&amp;tcy;&amp;acy;&amp;tcy; &amp;scy;&amp;lcy;&amp;icy;&amp;kcy;&amp;acy; &amp;zcy;&amp;acy; rainforest bandicoot"/>
          <p:cNvPicPr>
            <a:picLocks noChangeAspect="1" noChangeArrowheads="1"/>
          </p:cNvPicPr>
          <p:nvPr/>
        </p:nvPicPr>
        <p:blipFill>
          <a:blip r:embed="rId6" cstate="print"/>
          <a:srcRect t="-2671" r="-5128"/>
          <a:stretch>
            <a:fillRect/>
          </a:stretch>
        </p:blipFill>
        <p:spPr bwMode="auto">
          <a:xfrm>
            <a:off x="2555776" y="2276872"/>
            <a:ext cx="3346877" cy="2443312"/>
          </a:xfrm>
          <a:prstGeom prst="rect">
            <a:avLst/>
          </a:prstGeom>
          <a:noFill/>
        </p:spPr>
      </p:pic>
      <p:sp>
        <p:nvSpPr>
          <p:cNvPr id="11" name="Rectangle 10"/>
          <p:cNvSpPr/>
          <p:nvPr/>
        </p:nvSpPr>
        <p:spPr>
          <a:xfrm>
            <a:off x="5724128" y="6093296"/>
            <a:ext cx="1091966" cy="369332"/>
          </a:xfrm>
          <a:prstGeom prst="rect">
            <a:avLst/>
          </a:prstGeom>
        </p:spPr>
        <p:txBody>
          <a:bodyPr wrap="none">
            <a:spAutoFit/>
          </a:bodyPr>
          <a:lstStyle/>
          <a:p>
            <a:r>
              <a:rPr lang="sr-Cyrl-RS" smtClean="0">
                <a:solidFill>
                  <a:schemeClr val="bg1"/>
                </a:solidFill>
              </a:rPr>
              <a:t>казуар</a:t>
            </a:r>
            <a:endParaRPr lang="en-US">
              <a:solidFill>
                <a:schemeClr val="bg1"/>
              </a:solidFill>
            </a:endParaRPr>
          </a:p>
        </p:txBody>
      </p:sp>
      <p:sp>
        <p:nvSpPr>
          <p:cNvPr id="12" name="Rectangle 11"/>
          <p:cNvSpPr/>
          <p:nvPr/>
        </p:nvSpPr>
        <p:spPr>
          <a:xfrm>
            <a:off x="611560" y="3501008"/>
            <a:ext cx="1983235" cy="369332"/>
          </a:xfrm>
          <a:prstGeom prst="rect">
            <a:avLst/>
          </a:prstGeom>
        </p:spPr>
        <p:txBody>
          <a:bodyPr wrap="none">
            <a:spAutoFit/>
          </a:bodyPr>
          <a:lstStyle/>
          <a:p>
            <a:r>
              <a:rPr lang="sr-Cyrl-RS" smtClean="0"/>
              <a:t>кенгур пењач</a:t>
            </a:r>
            <a:endParaRPr lang="en-US"/>
          </a:p>
        </p:txBody>
      </p:sp>
      <p:pic>
        <p:nvPicPr>
          <p:cNvPr id="23554" name="Picture 2" descr="http://www.wildlife-australia.com/Laughing_Kookaburra_8.jpg"/>
          <p:cNvPicPr>
            <a:picLocks noChangeAspect="1" noChangeArrowheads="1"/>
          </p:cNvPicPr>
          <p:nvPr/>
        </p:nvPicPr>
        <p:blipFill>
          <a:blip r:embed="rId7" cstate="print"/>
          <a:srcRect/>
          <a:stretch>
            <a:fillRect/>
          </a:stretch>
        </p:blipFill>
        <p:spPr bwMode="auto">
          <a:xfrm>
            <a:off x="323528" y="188640"/>
            <a:ext cx="2016224" cy="2835315"/>
          </a:xfrm>
          <a:prstGeom prst="rect">
            <a:avLst/>
          </a:prstGeom>
          <a:noFill/>
        </p:spPr>
      </p:pic>
      <p:sp>
        <p:nvSpPr>
          <p:cNvPr id="14" name="TextBox 13"/>
          <p:cNvSpPr txBox="1"/>
          <p:nvPr/>
        </p:nvSpPr>
        <p:spPr>
          <a:xfrm>
            <a:off x="323528" y="2564904"/>
            <a:ext cx="1944216" cy="369332"/>
          </a:xfrm>
          <a:prstGeom prst="rect">
            <a:avLst/>
          </a:prstGeom>
          <a:noFill/>
        </p:spPr>
        <p:txBody>
          <a:bodyPr wrap="square" rtlCol="0">
            <a:spAutoFit/>
          </a:bodyPr>
          <a:lstStyle/>
          <a:p>
            <a:r>
              <a:rPr lang="sr-Cyrl-RS" smtClean="0"/>
              <a:t>кукабура</a:t>
            </a:r>
            <a:endParaRPr lang="en-US"/>
          </a:p>
        </p:txBody>
      </p:sp>
      <p:sp>
        <p:nvSpPr>
          <p:cNvPr id="15" name="TextBox 14"/>
          <p:cNvSpPr txBox="1"/>
          <p:nvPr/>
        </p:nvSpPr>
        <p:spPr>
          <a:xfrm>
            <a:off x="4283968" y="1916832"/>
            <a:ext cx="1368152" cy="369332"/>
          </a:xfrm>
          <a:prstGeom prst="rect">
            <a:avLst/>
          </a:prstGeom>
          <a:noFill/>
        </p:spPr>
        <p:txBody>
          <a:bodyPr wrap="square" rtlCol="0">
            <a:spAutoFit/>
          </a:bodyPr>
          <a:lstStyle/>
          <a:p>
            <a:r>
              <a:rPr lang="sr-Cyrl-RS" smtClean="0">
                <a:solidFill>
                  <a:srgbClr val="FFFF00"/>
                </a:solidFill>
              </a:rPr>
              <a:t>ехидна</a:t>
            </a:r>
            <a:endParaRPr lang="en-US">
              <a:solidFill>
                <a:srgbClr val="FFFF00"/>
              </a:solidFill>
            </a:endParaRPr>
          </a:p>
        </p:txBody>
      </p:sp>
      <p:sp>
        <p:nvSpPr>
          <p:cNvPr id="17" name="TextBox 16"/>
          <p:cNvSpPr txBox="1"/>
          <p:nvPr/>
        </p:nvSpPr>
        <p:spPr>
          <a:xfrm>
            <a:off x="5796136" y="188640"/>
            <a:ext cx="1440160" cy="369332"/>
          </a:xfrm>
          <a:prstGeom prst="rect">
            <a:avLst/>
          </a:prstGeom>
          <a:noFill/>
        </p:spPr>
        <p:txBody>
          <a:bodyPr wrap="square" rtlCol="0">
            <a:spAutoFit/>
          </a:bodyPr>
          <a:lstStyle/>
          <a:p>
            <a:r>
              <a:rPr lang="sr-Cyrl-RS" smtClean="0"/>
              <a:t>кљунар</a:t>
            </a:r>
            <a:endParaRPr lang="en-US"/>
          </a:p>
        </p:txBody>
      </p:sp>
      <p:sp>
        <p:nvSpPr>
          <p:cNvPr id="18" name="TextBox 17"/>
          <p:cNvSpPr txBox="1"/>
          <p:nvPr/>
        </p:nvSpPr>
        <p:spPr>
          <a:xfrm>
            <a:off x="2555776" y="2708920"/>
            <a:ext cx="1440160" cy="369332"/>
          </a:xfrm>
          <a:prstGeom prst="rect">
            <a:avLst/>
          </a:prstGeom>
          <a:noFill/>
        </p:spPr>
        <p:txBody>
          <a:bodyPr wrap="square" rtlCol="0">
            <a:spAutoFit/>
          </a:bodyPr>
          <a:lstStyle/>
          <a:p>
            <a:r>
              <a:rPr lang="sr-Cyrl-RS" smtClean="0"/>
              <a:t>бандикут</a:t>
            </a:r>
            <a:endParaRPr lang="en-US"/>
          </a:p>
        </p:txBody>
      </p:sp>
      <p:pic>
        <p:nvPicPr>
          <p:cNvPr id="23556" name="Picture 4" descr="&amp;Rcy;&amp;iecy;&amp;zcy;&amp;ucy;&amp;lcy;&amp;tcy;&amp;acy;&amp;tcy; &amp;scy;&amp;lcy;&amp;icy;&amp;kcy;&amp;acy; &amp;zcy;&amp;acy; torbarska veverica australija"/>
          <p:cNvPicPr>
            <a:picLocks noChangeAspect="1" noChangeArrowheads="1"/>
          </p:cNvPicPr>
          <p:nvPr/>
        </p:nvPicPr>
        <p:blipFill>
          <a:blip r:embed="rId8" cstate="print"/>
          <a:srcRect/>
          <a:stretch>
            <a:fillRect/>
          </a:stretch>
        </p:blipFill>
        <p:spPr bwMode="auto">
          <a:xfrm>
            <a:off x="2483768" y="4674278"/>
            <a:ext cx="3240360" cy="2183722"/>
          </a:xfrm>
          <a:prstGeom prst="rect">
            <a:avLst/>
          </a:prstGeom>
          <a:noFill/>
        </p:spPr>
      </p:pic>
      <p:sp>
        <p:nvSpPr>
          <p:cNvPr id="21" name="TextBox 20"/>
          <p:cNvSpPr txBox="1"/>
          <p:nvPr/>
        </p:nvSpPr>
        <p:spPr>
          <a:xfrm>
            <a:off x="2555776" y="4653136"/>
            <a:ext cx="2304256" cy="646331"/>
          </a:xfrm>
          <a:prstGeom prst="rect">
            <a:avLst/>
          </a:prstGeom>
          <a:noFill/>
        </p:spPr>
        <p:txBody>
          <a:bodyPr wrap="square" rtlCol="0">
            <a:spAutoFit/>
          </a:bodyPr>
          <a:lstStyle/>
          <a:p>
            <a:r>
              <a:rPr lang="sr-Cyrl-RS" smtClean="0">
                <a:solidFill>
                  <a:schemeClr val="bg1"/>
                </a:solidFill>
              </a:rPr>
              <a:t>торбарска веверица</a:t>
            </a:r>
            <a:endParaRPr 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Тропске листопадне шуме </a:t>
            </a:r>
            <a:endParaRPr lang="en-US"/>
          </a:p>
        </p:txBody>
      </p:sp>
      <p:sp>
        <p:nvSpPr>
          <p:cNvPr id="3" name="Content Placeholder 2"/>
          <p:cNvSpPr>
            <a:spLocks noGrp="1"/>
          </p:cNvSpPr>
          <p:nvPr>
            <p:ph idx="1"/>
          </p:nvPr>
        </p:nvSpPr>
        <p:spPr>
          <a:xfrm>
            <a:off x="467544" y="1783560"/>
            <a:ext cx="8676456" cy="4572000"/>
          </a:xfrm>
        </p:spPr>
        <p:txBody>
          <a:bodyPr>
            <a:normAutofit fontScale="92500" lnSpcReduction="10000"/>
          </a:bodyPr>
          <a:lstStyle/>
          <a:p>
            <a:r>
              <a:rPr lang="sr-Cyrl-RS" dirty="0" smtClean="0"/>
              <a:t>У тропима где периодично и наизменично дувају суви и влажни ветрови (монсуни): смењују се периоди суше и кише, већа су температурна колебања.</a:t>
            </a:r>
          </a:p>
          <a:p>
            <a:r>
              <a:rPr lang="sr-Cyrl-RS" dirty="0" smtClean="0"/>
              <a:t>Заузимају велика пространства Јужне и Средње Америке, Африке, Азије и Аустралије, надовезују се на тропске кишне шуме. </a:t>
            </a:r>
          </a:p>
          <a:p>
            <a:r>
              <a:rPr lang="sr-Cyrl-RS" dirty="0" smtClean="0"/>
              <a:t>Карактерише их </a:t>
            </a:r>
            <a:r>
              <a:rPr lang="sr-Cyrl-RS" b="1" dirty="0" smtClean="0">
                <a:solidFill>
                  <a:srgbClr val="00B0F0"/>
                </a:solidFill>
              </a:rPr>
              <a:t>ЛИСТОПАД за време сушног периода</a:t>
            </a:r>
            <a:r>
              <a:rPr lang="sr-Cyrl-RS" b="1" dirty="0" smtClean="0">
                <a:solidFill>
                  <a:srgbClr val="00B0F0"/>
                </a:solidFill>
              </a:rPr>
              <a:t>!!! </a:t>
            </a:r>
            <a:r>
              <a:rPr lang="sr-Cyrl-RS" b="1" dirty="0" smtClean="0">
                <a:solidFill>
                  <a:srgbClr val="00B0F0"/>
                </a:solidFill>
              </a:rPr>
              <a:t>То је адаптација биљака чиме се у неповољном периоду спречава транспирација – губитак воде преко лишћа.</a:t>
            </a:r>
            <a:endParaRPr lang="sr-Cyrl-RS" b="1" dirty="0" smtClean="0">
              <a:solidFill>
                <a:srgbClr val="00B0F0"/>
              </a:solidFill>
            </a:endParaRPr>
          </a:p>
          <a:p>
            <a:endParaRPr lang="sr-Cyrl-R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83560"/>
            <a:ext cx="8892480" cy="4572000"/>
          </a:xfrm>
        </p:spPr>
        <p:txBody>
          <a:bodyPr>
            <a:normAutofit fontScale="92500" lnSpcReduction="20000"/>
          </a:bodyPr>
          <a:lstStyle/>
          <a:p>
            <a:r>
              <a:rPr lang="sr-Cyrl-RS" smtClean="0">
                <a:solidFill>
                  <a:srgbClr val="FF0000"/>
                </a:solidFill>
              </a:rPr>
              <a:t>Монсунске шуме </a:t>
            </a:r>
            <a:r>
              <a:rPr lang="sr-Cyrl-RS" smtClean="0"/>
              <a:t>– у подручјима Индије, Бурме и острва Индонезије, са већом количином падавина (монсунске кише); карактеристично је тиково дрво, подсећају на тропске кишне шуме  </a:t>
            </a:r>
          </a:p>
          <a:p>
            <a:r>
              <a:rPr lang="sr-Cyrl-RS" smtClean="0">
                <a:solidFill>
                  <a:srgbClr val="00B050"/>
                </a:solidFill>
              </a:rPr>
              <a:t>Саванске шуме</a:t>
            </a:r>
            <a:r>
              <a:rPr lang="sr-Cyrl-RS" smtClean="0"/>
              <a:t>– у сувљим подручјима (сушни период траје до 6 месеци) Африке, Јужне Америке и Аустралије; подсећају на воћњаке карактеристично је разгранато ниско дрво акације са бодљама;</a:t>
            </a:r>
          </a:p>
          <a:p>
            <a:r>
              <a:rPr lang="sr-Cyrl-RS" smtClean="0"/>
              <a:t>У тропским деловима обе Америке су карактеристични </a:t>
            </a:r>
            <a:r>
              <a:rPr lang="sr-Cyrl-RS" b="1" smtClean="0">
                <a:solidFill>
                  <a:srgbClr val="FFC000"/>
                </a:solidFill>
              </a:rPr>
              <a:t>КАКТУСИ!!!</a:t>
            </a:r>
          </a:p>
          <a:p>
            <a:r>
              <a:rPr lang="sr-Cyrl-RS" smtClean="0"/>
              <a:t>Саванске шуме прелазе у саване</a:t>
            </a:r>
            <a:endParaRPr lang="en-US"/>
          </a:p>
        </p:txBody>
      </p:sp>
      <p:sp>
        <p:nvSpPr>
          <p:cNvPr id="4" name="Title 1"/>
          <p:cNvSpPr>
            <a:spLocks noGrp="1"/>
          </p:cNvSpPr>
          <p:nvPr>
            <p:ph type="title"/>
          </p:nvPr>
        </p:nvSpPr>
        <p:spPr/>
        <p:txBody>
          <a:bodyPr/>
          <a:lstStyle/>
          <a:p>
            <a:pPr algn="ctr"/>
            <a:r>
              <a:rPr lang="sr-Cyrl-RS" smtClean="0"/>
              <a:t>Тропске листопадне шуме </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lstStyle/>
          <a:p>
            <a:pPr algn="ctr"/>
            <a:r>
              <a:rPr lang="sr-Cyrl-RS" smtClean="0"/>
              <a:t>Саване</a:t>
            </a:r>
            <a:br>
              <a:rPr lang="sr-Cyrl-RS" smtClean="0"/>
            </a:br>
            <a:endParaRPr lang="en-US"/>
          </a:p>
        </p:txBody>
      </p:sp>
      <p:sp>
        <p:nvSpPr>
          <p:cNvPr id="3" name="Content Placeholder 2"/>
          <p:cNvSpPr>
            <a:spLocks noGrp="1"/>
          </p:cNvSpPr>
          <p:nvPr>
            <p:ph idx="1"/>
          </p:nvPr>
        </p:nvSpPr>
        <p:spPr>
          <a:xfrm>
            <a:off x="323528" y="1268760"/>
            <a:ext cx="8820472" cy="5086800"/>
          </a:xfrm>
        </p:spPr>
        <p:txBody>
          <a:bodyPr>
            <a:normAutofit fontScale="92500" lnSpcReduction="20000"/>
          </a:bodyPr>
          <a:lstStyle/>
          <a:p>
            <a:r>
              <a:rPr lang="sr-Cyrl-RS" smtClean="0"/>
              <a:t>У тропским пределима где се смењују кишни и сушни периоди; дрвеће је ретко: преовлађује зељаста </a:t>
            </a:r>
            <a:r>
              <a:rPr lang="sr-Cyrl-RS" b="1" smtClean="0">
                <a:solidFill>
                  <a:srgbClr val="FF0000"/>
                </a:solidFill>
              </a:rPr>
              <a:t>ксерофилна</a:t>
            </a:r>
            <a:r>
              <a:rPr lang="sr-Cyrl-RS" smtClean="0"/>
              <a:t> вегетација (прилагођена на сушне периоде), чинећи велике травнате површине; </a:t>
            </a:r>
          </a:p>
          <a:p>
            <a:r>
              <a:rPr lang="sr-Cyrl-RS" smtClean="0"/>
              <a:t>Сличне су по изгледу степама у умереном појасу, али се разликују јер: </a:t>
            </a:r>
          </a:p>
          <a:p>
            <a:r>
              <a:rPr lang="sr-Cyrl-RS" smtClean="0"/>
              <a:t>1. у саванама владају високе температуре током целе године, </a:t>
            </a:r>
          </a:p>
          <a:p>
            <a:r>
              <a:rPr lang="sr-Cyrl-RS" smtClean="0"/>
              <a:t>2. у степама нема дрвећа, </a:t>
            </a:r>
          </a:p>
          <a:p>
            <a:r>
              <a:rPr lang="sr-Cyrl-RS" smtClean="0"/>
              <a:t>3. прекид вегетације у степи је условљен хладним зимским периодом а у савани летњим периодом суше</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the savanna biome"/>
          <p:cNvPicPr>
            <a:picLocks noChangeAspect="1" noChangeArrowheads="1"/>
          </p:cNvPicPr>
          <p:nvPr/>
        </p:nvPicPr>
        <p:blipFill>
          <a:blip r:embed="rId2" cstate="print"/>
          <a:srcRect/>
          <a:stretch>
            <a:fillRect/>
          </a:stretch>
        </p:blipFill>
        <p:spPr bwMode="auto">
          <a:xfrm>
            <a:off x="179512" y="2383268"/>
            <a:ext cx="8964488" cy="4142076"/>
          </a:xfrm>
          <a:prstGeom prst="rect">
            <a:avLst/>
          </a:prstGeom>
          <a:noFill/>
        </p:spPr>
      </p:pic>
      <p:sp>
        <p:nvSpPr>
          <p:cNvPr id="5" name="Title 1"/>
          <p:cNvSpPr>
            <a:spLocks noGrp="1"/>
          </p:cNvSpPr>
          <p:nvPr>
            <p:ph type="title"/>
          </p:nvPr>
        </p:nvSpPr>
        <p:spPr>
          <a:xfrm>
            <a:off x="899592" y="0"/>
            <a:ext cx="7772400" cy="914400"/>
          </a:xfrm>
        </p:spPr>
        <p:txBody>
          <a:bodyPr/>
          <a:lstStyle/>
          <a:p>
            <a:pPr algn="ctr"/>
            <a:r>
              <a:rPr lang="sr-Cyrl-RS" smtClean="0"/>
              <a:t>Саване</a:t>
            </a:r>
            <a:br>
              <a:rPr lang="sr-Cyrl-RS" smtClean="0"/>
            </a:b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748464" cy="4572000"/>
          </a:xfrm>
        </p:spPr>
        <p:txBody>
          <a:bodyPr>
            <a:normAutofit fontScale="92500" lnSpcReduction="10000"/>
          </a:bodyPr>
          <a:lstStyle/>
          <a:p>
            <a:r>
              <a:rPr lang="sr-Cyrl-RS" smtClean="0"/>
              <a:t>У Јужној Америци саване су представљене великим травнатим површинама северно од зоне тропских кишних шума (у Венецуели и Гвајани) – љаноси и јужно  од зоне тропских кишних шума (у Бразилу) - кампоси</a:t>
            </a:r>
          </a:p>
          <a:p>
            <a:r>
              <a:rPr lang="sr-Cyrl-RS" smtClean="0"/>
              <a:t>У Африци заузимају велике површине нарочито у источном делу и јужно од Сахаре</a:t>
            </a:r>
          </a:p>
          <a:p>
            <a:r>
              <a:rPr lang="sr-Cyrl-RS" smtClean="0"/>
              <a:t>У Индији и </a:t>
            </a:r>
          </a:p>
          <a:p>
            <a:r>
              <a:rPr lang="sr-Cyrl-RS" smtClean="0"/>
              <a:t>Унутрашњост</a:t>
            </a:r>
          </a:p>
          <a:p>
            <a:pPr>
              <a:buNone/>
            </a:pPr>
            <a:r>
              <a:rPr lang="sr-Cyrl-RS" smtClean="0"/>
              <a:t>   Аустралије</a:t>
            </a:r>
            <a:endParaRPr lang="en-US"/>
          </a:p>
        </p:txBody>
      </p:sp>
      <p:sp>
        <p:nvSpPr>
          <p:cNvPr id="4" name="Title 1"/>
          <p:cNvSpPr>
            <a:spLocks noGrp="1"/>
          </p:cNvSpPr>
          <p:nvPr>
            <p:ph type="title"/>
          </p:nvPr>
        </p:nvSpPr>
        <p:spPr>
          <a:xfrm>
            <a:off x="899592" y="0"/>
            <a:ext cx="7772400" cy="914400"/>
          </a:xfrm>
        </p:spPr>
        <p:txBody>
          <a:bodyPr/>
          <a:lstStyle/>
          <a:p>
            <a:pPr algn="ctr"/>
            <a:r>
              <a:rPr lang="sr-Cyrl-RS" smtClean="0"/>
              <a:t>Саване</a:t>
            </a:r>
            <a:br>
              <a:rPr lang="sr-Cyrl-RS" smtClean="0"/>
            </a:br>
            <a:endParaRPr lang="en-US"/>
          </a:p>
        </p:txBody>
      </p:sp>
      <p:pic>
        <p:nvPicPr>
          <p:cNvPr id="20482" name="Picture 2" descr="&amp;Rcy;&amp;iecy;&amp;zcy;&amp;ucy;&amp;lcy;&amp;tcy;&amp;acy;&amp;tcy; &amp;scy;&amp;lcy;&amp;icy;&amp;kcy;&amp;acy; &amp;zcy;&amp;acy; biome savana"/>
          <p:cNvPicPr>
            <a:picLocks noChangeAspect="1" noChangeArrowheads="1"/>
          </p:cNvPicPr>
          <p:nvPr/>
        </p:nvPicPr>
        <p:blipFill>
          <a:blip r:embed="rId2" cstate="print"/>
          <a:srcRect/>
          <a:stretch>
            <a:fillRect/>
          </a:stretch>
        </p:blipFill>
        <p:spPr bwMode="auto">
          <a:xfrm>
            <a:off x="3667910" y="3717032"/>
            <a:ext cx="5476090" cy="31409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147248" cy="6022904"/>
          </a:xfrm>
        </p:spPr>
        <p:txBody>
          <a:bodyPr>
            <a:normAutofit fontScale="92500"/>
          </a:bodyPr>
          <a:lstStyle/>
          <a:p>
            <a:r>
              <a:rPr lang="sr-Cyrl-RS" dirty="0" smtClean="0">
                <a:solidFill>
                  <a:srgbClr val="FFC000"/>
                </a:solidFill>
              </a:rPr>
              <a:t>Тропски појас се простире око екватора: на север до северног повратника (23,5</a:t>
            </a:r>
            <a:r>
              <a:rPr lang="sr-Cyrl-RS" dirty="0" smtClean="0">
                <a:solidFill>
                  <a:srgbClr val="FFC000"/>
                </a:solidFill>
                <a:latin typeface="Times New Roman"/>
                <a:cs typeface="Times New Roman"/>
              </a:rPr>
              <a:t>°</a:t>
            </a:r>
            <a:r>
              <a:rPr lang="sr-Cyrl-RS" dirty="0" smtClean="0">
                <a:solidFill>
                  <a:srgbClr val="FFC000"/>
                </a:solidFill>
                <a:cs typeface="Times New Roman"/>
              </a:rPr>
              <a:t> северне географске ширине) и на југ до јужног повратника </a:t>
            </a:r>
            <a:r>
              <a:rPr lang="sr-Cyrl-RS" dirty="0">
                <a:solidFill>
                  <a:srgbClr val="FFC000"/>
                </a:solidFill>
              </a:rPr>
              <a:t>(</a:t>
            </a:r>
            <a:r>
              <a:rPr lang="sr-Cyrl-RS" dirty="0" smtClean="0">
                <a:solidFill>
                  <a:srgbClr val="FFC000"/>
                </a:solidFill>
              </a:rPr>
              <a:t>23</a:t>
            </a:r>
            <a:r>
              <a:rPr lang="sr-Cyrl-RS" dirty="0" smtClean="0">
                <a:solidFill>
                  <a:srgbClr val="FFC000"/>
                </a:solidFill>
                <a:latin typeface="Times New Roman"/>
                <a:cs typeface="Times New Roman"/>
              </a:rPr>
              <a:t>°</a:t>
            </a:r>
            <a:r>
              <a:rPr lang="sr-Cyrl-RS" dirty="0" smtClean="0">
                <a:solidFill>
                  <a:srgbClr val="FFC000"/>
                </a:solidFill>
                <a:cs typeface="Times New Roman"/>
              </a:rPr>
              <a:t> јужне </a:t>
            </a:r>
            <a:r>
              <a:rPr lang="sr-Cyrl-RS" dirty="0">
                <a:solidFill>
                  <a:srgbClr val="FFC000"/>
                </a:solidFill>
                <a:cs typeface="Times New Roman"/>
              </a:rPr>
              <a:t>географске ширине</a:t>
            </a:r>
            <a:r>
              <a:rPr lang="sr-Cyrl-RS" dirty="0" smtClean="0">
                <a:solidFill>
                  <a:srgbClr val="FFC000"/>
                </a:solidFill>
                <a:cs typeface="Times New Roman"/>
              </a:rPr>
              <a:t>). </a:t>
            </a:r>
          </a:p>
          <a:p>
            <a:r>
              <a:rPr lang="sr-Cyrl-RS" dirty="0" smtClean="0">
                <a:cs typeface="Times New Roman"/>
              </a:rPr>
              <a:t>Северни повратник је </a:t>
            </a:r>
            <a:r>
              <a:rPr lang="ru-RU" dirty="0" smtClean="0"/>
              <a:t>најсевернија </a:t>
            </a:r>
            <a:r>
              <a:rPr lang="ru-RU" dirty="0"/>
              <a:t>паралела на </a:t>
            </a:r>
            <a:r>
              <a:rPr lang="ru-RU" dirty="0" smtClean="0"/>
              <a:t>коју сунчеви зраци једном годишње падају под правим углом. Јужни повратник је паралела на јужној хемисфери на којој сунчеви зраци једном годишње падају под правим углом.</a:t>
            </a:r>
          </a:p>
          <a:p>
            <a:r>
              <a:rPr lang="ru-RU" dirty="0" smtClean="0">
                <a:solidFill>
                  <a:srgbClr val="00B050"/>
                </a:solidFill>
              </a:rPr>
              <a:t>Суптропски појас се простире северно од северног повратника до 40</a:t>
            </a:r>
            <a:r>
              <a:rPr lang="sr-Cyrl-RS" dirty="0">
                <a:solidFill>
                  <a:srgbClr val="00B050"/>
                </a:solidFill>
                <a:latin typeface="Times New Roman"/>
                <a:cs typeface="Times New Roman"/>
              </a:rPr>
              <a:t> °</a:t>
            </a:r>
            <a:r>
              <a:rPr lang="sr-Cyrl-RS" dirty="0">
                <a:solidFill>
                  <a:srgbClr val="00B050"/>
                </a:solidFill>
                <a:cs typeface="Times New Roman"/>
              </a:rPr>
              <a:t> </a:t>
            </a:r>
            <a:r>
              <a:rPr lang="sr-Cyrl-RS" dirty="0" smtClean="0">
                <a:solidFill>
                  <a:srgbClr val="00B050"/>
                </a:solidFill>
                <a:cs typeface="Times New Roman"/>
              </a:rPr>
              <a:t>СГШ и јужно од јужног повратника до </a:t>
            </a:r>
            <a:r>
              <a:rPr lang="ru-RU" dirty="0">
                <a:solidFill>
                  <a:srgbClr val="00B050"/>
                </a:solidFill>
              </a:rPr>
              <a:t>40</a:t>
            </a:r>
            <a:r>
              <a:rPr lang="sr-Cyrl-RS" dirty="0">
                <a:solidFill>
                  <a:srgbClr val="00B050"/>
                </a:solidFill>
                <a:latin typeface="Times New Roman"/>
                <a:cs typeface="Times New Roman"/>
              </a:rPr>
              <a:t> °</a:t>
            </a:r>
            <a:r>
              <a:rPr lang="sr-Cyrl-RS" dirty="0">
                <a:solidFill>
                  <a:srgbClr val="00B050"/>
                </a:solidFill>
                <a:cs typeface="Times New Roman"/>
              </a:rPr>
              <a:t> </a:t>
            </a:r>
            <a:r>
              <a:rPr lang="sr-Cyrl-RS" dirty="0" smtClean="0">
                <a:solidFill>
                  <a:srgbClr val="00B050"/>
                </a:solidFill>
                <a:cs typeface="Times New Roman"/>
              </a:rPr>
              <a:t>ЈГШ. </a:t>
            </a:r>
            <a:endParaRPr lang="en-BZ" dirty="0">
              <a:solidFill>
                <a:srgbClr val="00B050"/>
              </a:solidFill>
            </a:endParaRPr>
          </a:p>
        </p:txBody>
      </p:sp>
    </p:spTree>
    <p:extLst>
      <p:ext uri="{BB962C8B-B14F-4D97-AF65-F5344CB8AC3E}">
        <p14:creationId xmlns:p14="http://schemas.microsoft.com/office/powerpoint/2010/main" val="412212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748464" cy="5158808"/>
          </a:xfrm>
        </p:spPr>
        <p:txBody>
          <a:bodyPr>
            <a:normAutofit fontScale="85000" lnSpcReduction="20000"/>
          </a:bodyPr>
          <a:lstStyle/>
          <a:p>
            <a:r>
              <a:rPr lang="sr-Cyrl-RS" smtClean="0"/>
              <a:t>Траве су високе до 3 метра, прилагођене су на сушу – листови редуковани, некад метаморфозирани у бодље; одавање воде (танспирација) са листова је сведено на најмању меру, црвенкасто латеритно тло није потпуно прекривено вегетацијом</a:t>
            </a:r>
          </a:p>
          <a:p>
            <a:r>
              <a:rPr lang="sr-Cyrl-RS" smtClean="0"/>
              <a:t>Дрвеће је ретко и ниско, чворновато; у афричким саванама карактеристично је дрво баобаб (пречника и до 9.5</a:t>
            </a:r>
            <a:r>
              <a:rPr lang="sr-Latn-RS" smtClean="0"/>
              <a:t>m); </a:t>
            </a:r>
            <a:r>
              <a:rPr lang="sr-Cyrl-RS" smtClean="0"/>
              <a:t>у дебелом стаблу скупља се велика количина воде – прилагођеност на сушу; летњи листопад је такође стратегија да се превазиђе сушни период, као и дебела плута на кори стабла и грана и врло развијено корење</a:t>
            </a:r>
          </a:p>
          <a:p>
            <a:r>
              <a:rPr lang="sr-Cyrl-RS" smtClean="0"/>
              <a:t>У Аустралији је карактеристично и доминантно присуство више врста еукалиптуса </a:t>
            </a:r>
            <a:endParaRPr lang="en-US"/>
          </a:p>
        </p:txBody>
      </p:sp>
      <p:sp>
        <p:nvSpPr>
          <p:cNvPr id="4" name="Title 1"/>
          <p:cNvSpPr>
            <a:spLocks noGrp="1"/>
          </p:cNvSpPr>
          <p:nvPr>
            <p:ph type="title"/>
          </p:nvPr>
        </p:nvSpPr>
        <p:spPr>
          <a:xfrm>
            <a:off x="899592" y="0"/>
            <a:ext cx="7772400" cy="914400"/>
          </a:xfrm>
        </p:spPr>
        <p:txBody>
          <a:bodyPr/>
          <a:lstStyle/>
          <a:p>
            <a:pPr algn="ctr"/>
            <a:r>
              <a:rPr lang="sr-Cyrl-RS" smtClean="0"/>
              <a:t>Вегетација саване</a:t>
            </a:r>
            <a:br>
              <a:rPr lang="sr-Cyrl-RS" smtClean="0"/>
            </a:b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772400" cy="914400"/>
          </a:xfrm>
        </p:spPr>
        <p:txBody>
          <a:bodyPr/>
          <a:lstStyle/>
          <a:p>
            <a:pPr algn="ctr"/>
            <a:r>
              <a:rPr lang="sr-Cyrl-RS" smtClean="0"/>
              <a:t>Флора саване</a:t>
            </a:r>
            <a:endParaRPr lang="en-US"/>
          </a:p>
        </p:txBody>
      </p:sp>
      <p:sp>
        <p:nvSpPr>
          <p:cNvPr id="3" name="Content Placeholder 2"/>
          <p:cNvSpPr>
            <a:spLocks noGrp="1"/>
          </p:cNvSpPr>
          <p:nvPr>
            <p:ph idx="1"/>
          </p:nvPr>
        </p:nvSpPr>
        <p:spPr>
          <a:xfrm>
            <a:off x="251520" y="764704"/>
            <a:ext cx="7772400" cy="4572000"/>
          </a:xfrm>
        </p:spPr>
        <p:txBody>
          <a:bodyPr/>
          <a:lstStyle/>
          <a:p>
            <a:r>
              <a:rPr lang="sr-Cyrl-RS" smtClean="0"/>
              <a:t>Баобаб, акације, </a:t>
            </a:r>
          </a:p>
          <a:p>
            <a:r>
              <a:rPr lang="sr-Cyrl-RS" smtClean="0"/>
              <a:t>Траве, агава</a:t>
            </a:r>
            <a:endParaRPr lang="en-US"/>
          </a:p>
        </p:txBody>
      </p:sp>
      <p:pic>
        <p:nvPicPr>
          <p:cNvPr id="67588" name="Picture 4" descr="&lt;p align=&quot;left&quot;&gt;Many plants, like this baobab tree, have adaptations that help them survive the dry season.&lt;/p&gt;&lt;p align=&quot;left&quot;&gt;Baobabs grow up to 100 feet (30 meters) tall and can store water in the tree trunk. They then pull from this water to survive during the dry season.&lt;/p&gt;&lt;p align=&quot;left&quot;&gt;Image by Haplochromis.&lt;/p&gt;"/>
          <p:cNvPicPr>
            <a:picLocks noChangeAspect="1" noChangeArrowheads="1"/>
          </p:cNvPicPr>
          <p:nvPr/>
        </p:nvPicPr>
        <p:blipFill>
          <a:blip r:embed="rId2" cstate="print"/>
          <a:srcRect r="19504"/>
          <a:stretch>
            <a:fillRect/>
          </a:stretch>
        </p:blipFill>
        <p:spPr bwMode="auto">
          <a:xfrm>
            <a:off x="323528" y="3401222"/>
            <a:ext cx="4176464" cy="3456778"/>
          </a:xfrm>
          <a:prstGeom prst="rect">
            <a:avLst/>
          </a:prstGeom>
          <a:noFill/>
        </p:spPr>
      </p:pic>
      <p:pic>
        <p:nvPicPr>
          <p:cNvPr id="67590" name="Picture 6" descr="&amp;Rcy;&amp;iecy;&amp;zcy;&amp;ucy;&amp;lcy;&amp;tcy;&amp;acy;&amp;tcy; &amp;scy;&amp;lcy;&amp;icy;&amp;kcy;&amp;acy; &amp;zcy;&amp;acy; savanna plants acacia"/>
          <p:cNvPicPr>
            <a:picLocks noChangeAspect="1" noChangeArrowheads="1"/>
          </p:cNvPicPr>
          <p:nvPr/>
        </p:nvPicPr>
        <p:blipFill>
          <a:blip r:embed="rId3" cstate="print"/>
          <a:srcRect/>
          <a:stretch>
            <a:fillRect/>
          </a:stretch>
        </p:blipFill>
        <p:spPr bwMode="auto">
          <a:xfrm>
            <a:off x="4556830" y="3861048"/>
            <a:ext cx="4587170" cy="2996952"/>
          </a:xfrm>
          <a:prstGeom prst="rect">
            <a:avLst/>
          </a:prstGeom>
          <a:noFill/>
        </p:spPr>
      </p:pic>
      <p:pic>
        <p:nvPicPr>
          <p:cNvPr id="67592" name="Picture 8" descr="&amp;Rcy;&amp;iecy;&amp;zcy;&amp;ucy;&amp;lcy;&amp;tcy;&amp;acy;&amp;tcy; &amp;scy;&amp;lcy;&amp;icy;&amp;kcy;&amp;acy; &amp;zcy;&amp;acy; savanna plants"/>
          <p:cNvPicPr>
            <a:picLocks noChangeAspect="1" noChangeArrowheads="1"/>
          </p:cNvPicPr>
          <p:nvPr/>
        </p:nvPicPr>
        <p:blipFill>
          <a:blip r:embed="rId4" cstate="print"/>
          <a:srcRect r="21721"/>
          <a:stretch>
            <a:fillRect/>
          </a:stretch>
        </p:blipFill>
        <p:spPr bwMode="auto">
          <a:xfrm>
            <a:off x="6161584" y="1268760"/>
            <a:ext cx="2982416" cy="2543175"/>
          </a:xfrm>
          <a:prstGeom prst="rect">
            <a:avLst/>
          </a:prstGeom>
          <a:noFill/>
        </p:spPr>
      </p:pic>
      <p:pic>
        <p:nvPicPr>
          <p:cNvPr id="67596" name="Picture 12" descr="&amp;Rcy;&amp;iecy;&amp;zcy;&amp;ucy;&amp;lcy;&amp;tcy;&amp;acy;&amp;tcy; &amp;scy;&amp;lcy;&amp;icy;&amp;kcy;&amp;acy; &amp;zcy;&amp;acy; savanna plants"/>
          <p:cNvPicPr>
            <a:picLocks noChangeAspect="1" noChangeArrowheads="1"/>
          </p:cNvPicPr>
          <p:nvPr/>
        </p:nvPicPr>
        <p:blipFill>
          <a:blip r:embed="rId5" cstate="print"/>
          <a:srcRect/>
          <a:stretch>
            <a:fillRect/>
          </a:stretch>
        </p:blipFill>
        <p:spPr bwMode="auto">
          <a:xfrm>
            <a:off x="4499992" y="1268760"/>
            <a:ext cx="1627614" cy="25115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772400" cy="914400"/>
          </a:xfrm>
        </p:spPr>
        <p:txBody>
          <a:bodyPr/>
          <a:lstStyle/>
          <a:p>
            <a:pPr algn="ctr"/>
            <a:r>
              <a:rPr lang="sr-Cyrl-RS" smtClean="0"/>
              <a:t>Фауна саване</a:t>
            </a:r>
            <a:endParaRPr lang="en-US"/>
          </a:p>
        </p:txBody>
      </p:sp>
      <p:sp>
        <p:nvSpPr>
          <p:cNvPr id="3" name="Content Placeholder 2"/>
          <p:cNvSpPr>
            <a:spLocks noGrp="1"/>
          </p:cNvSpPr>
          <p:nvPr>
            <p:ph idx="1"/>
          </p:nvPr>
        </p:nvSpPr>
        <p:spPr>
          <a:xfrm>
            <a:off x="395536" y="1196752"/>
            <a:ext cx="8748464" cy="5158808"/>
          </a:xfrm>
        </p:spPr>
        <p:txBody>
          <a:bodyPr>
            <a:normAutofit/>
          </a:bodyPr>
          <a:lstStyle/>
          <a:p>
            <a:r>
              <a:rPr lang="sr-Cyrl-RS" dirty="0" smtClean="0"/>
              <a:t>Африка: </a:t>
            </a:r>
          </a:p>
          <a:p>
            <a:r>
              <a:rPr lang="sr-Cyrl-RS" dirty="0" smtClean="0"/>
              <a:t>Птице: лешинари, марабуи</a:t>
            </a:r>
          </a:p>
          <a:p>
            <a:r>
              <a:rPr lang="sr-Cyrl-RS" dirty="0" smtClean="0"/>
              <a:t>Сисари: поред пуно врста ситних глодара, заступљена су крда великих травоједа као што су зебре, гнуови, разне врсте антилопа, афрички биволи, жирафе, носорози, нилски коњи а од грабљивица афрички ловачки пси, хијене, лавови, гепарди, леопарди, </a:t>
            </a:r>
          </a:p>
          <a:p>
            <a:r>
              <a:rPr lang="sr-Cyrl-RS" dirty="0" smtClean="0"/>
              <a:t>Јужна Америка:</a:t>
            </a:r>
          </a:p>
          <a:p>
            <a:r>
              <a:rPr lang="sr-Cyrl-RS" dirty="0" smtClean="0"/>
              <a:t>Аустралија:</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964488" cy="5877272"/>
          </a:xfrm>
        </p:spPr>
        <p:txBody>
          <a:bodyPr>
            <a:normAutofit fontScale="85000" lnSpcReduction="10000"/>
          </a:bodyPr>
          <a:lstStyle/>
          <a:p>
            <a:r>
              <a:rPr lang="sr-Cyrl-RS" smtClean="0"/>
              <a:t>Суптропски појас се налази између 25 и 40˚ северне и јужне географске ширине</a:t>
            </a:r>
          </a:p>
          <a:p>
            <a:r>
              <a:rPr lang="sr-Cyrl-RS" smtClean="0"/>
              <a:t>Климатски типови овог појаса су Средоземни (Средоземље, Калифорнија, југ Африке и Аустралије) – врела сунчана и сува лета, благе и кишовите зиме</a:t>
            </a:r>
          </a:p>
          <a:p>
            <a:r>
              <a:rPr lang="sr-Cyrl-RS" smtClean="0"/>
              <a:t>Влажни суптропски тип (Флорида и приморје Кине) – хладне и суве зиме и топла и кишовита лета</a:t>
            </a:r>
            <a:r>
              <a:rPr lang="vi-VN" smtClean="0"/>
              <a:t>) </a:t>
            </a:r>
            <a:endParaRPr lang="sr-Cyrl-RS" smtClean="0"/>
          </a:p>
          <a:p>
            <a:r>
              <a:rPr lang="sr-Cyrl-RS" smtClean="0"/>
              <a:t>Сува суптропска клима (југ Мексика, Блиски Исток, југозападна Аустралија) – лета жарка, без кише, а зиме влажне и прохладне</a:t>
            </a:r>
          </a:p>
          <a:p>
            <a:r>
              <a:rPr lang="sr-Cyrl-RS" smtClean="0"/>
              <a:t>Клима вантропских пустиња</a:t>
            </a:r>
          </a:p>
          <a:p>
            <a:endParaRPr lang="sr-Cyrl-RS" smtClean="0"/>
          </a:p>
          <a:p>
            <a:r>
              <a:rPr lang="sr-Cyrl-RS" sz="3600" b="1" smtClean="0">
                <a:solidFill>
                  <a:srgbClr val="FF0000"/>
                </a:solidFill>
              </a:rPr>
              <a:t>У овом појасу издвајају се биоми суптропских пустиња и чапарал</a:t>
            </a:r>
            <a:endParaRPr lang="en-US" sz="3600" b="1" smtClean="0">
              <a:solidFill>
                <a:srgbClr val="FF0000"/>
              </a:solidFill>
            </a:endParaRPr>
          </a:p>
          <a:p>
            <a:endParaRPr lang="en-US"/>
          </a:p>
        </p:txBody>
      </p:sp>
      <p:sp>
        <p:nvSpPr>
          <p:cNvPr id="4" name="Title 1"/>
          <p:cNvSpPr>
            <a:spLocks noGrp="1"/>
          </p:cNvSpPr>
          <p:nvPr>
            <p:ph type="title"/>
          </p:nvPr>
        </p:nvSpPr>
        <p:spPr>
          <a:xfrm>
            <a:off x="827584" y="0"/>
            <a:ext cx="7772400" cy="914400"/>
          </a:xfrm>
        </p:spPr>
        <p:txBody>
          <a:bodyPr/>
          <a:lstStyle/>
          <a:p>
            <a:pPr algn="ctr"/>
            <a:r>
              <a:rPr lang="sr-Cyrl-RS" smtClean="0"/>
              <a:t>Суптропски појас</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lstStyle/>
          <a:p>
            <a:pPr algn="ctr"/>
            <a:r>
              <a:rPr lang="sr-Cyrl-RS" smtClean="0"/>
              <a:t>Пустиње</a:t>
            </a:r>
            <a:endParaRPr lang="en-US"/>
          </a:p>
        </p:txBody>
      </p:sp>
      <p:sp>
        <p:nvSpPr>
          <p:cNvPr id="3" name="Content Placeholder 2"/>
          <p:cNvSpPr>
            <a:spLocks noGrp="1"/>
          </p:cNvSpPr>
          <p:nvPr>
            <p:ph idx="1"/>
          </p:nvPr>
        </p:nvSpPr>
        <p:spPr>
          <a:xfrm>
            <a:off x="395536" y="1124744"/>
            <a:ext cx="8748464" cy="5230816"/>
          </a:xfrm>
        </p:spPr>
        <p:txBody>
          <a:bodyPr>
            <a:normAutofit fontScale="85000" lnSpcReduction="20000"/>
          </a:bodyPr>
          <a:lstStyle/>
          <a:p>
            <a:r>
              <a:rPr lang="sr-Cyrl-RS" smtClean="0"/>
              <a:t>Суве пустиње се налазе у областима тропске и суптропске климе. </a:t>
            </a:r>
          </a:p>
          <a:p>
            <a:r>
              <a:rPr lang="sr-Cyrl-RS" smtClean="0"/>
              <a:t>У Африци у северном делу (изнад 20˚ северне географске ширине) Сахара и Либијска пустиња, а југозападно испод екватора је најпознатија пустиња Намиб</a:t>
            </a:r>
          </a:p>
          <a:p>
            <a:r>
              <a:rPr lang="sr-Cyrl-RS" smtClean="0"/>
              <a:t>У Азији је Арабијска пустиња, а изван тропа су пустиње у Ирану, Индији, средњој и централној Азији</a:t>
            </a:r>
          </a:p>
          <a:p>
            <a:r>
              <a:rPr lang="sr-Cyrl-RS" smtClean="0"/>
              <a:t>У Северној Америци Мексичка пустиња и југозапад САД – Сонорска пустиња, а у Јужној Америци у узаном појасу у подножју Анда дуж западне обале</a:t>
            </a:r>
          </a:p>
          <a:p>
            <a:r>
              <a:rPr lang="sr-Cyrl-RS" smtClean="0"/>
              <a:t>У централној Аустралији (20-30˚ јужне географске ширине)</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p of desert biomes"/>
          <p:cNvPicPr>
            <a:picLocks noChangeAspect="1" noChangeArrowheads="1"/>
          </p:cNvPicPr>
          <p:nvPr/>
        </p:nvPicPr>
        <p:blipFill>
          <a:blip r:embed="rId2" cstate="print"/>
          <a:srcRect/>
          <a:stretch>
            <a:fillRect/>
          </a:stretch>
        </p:blipFill>
        <p:spPr bwMode="auto">
          <a:xfrm>
            <a:off x="395536" y="1556792"/>
            <a:ext cx="8748464" cy="4042261"/>
          </a:xfrm>
          <a:prstGeom prst="rect">
            <a:avLst/>
          </a:prstGeom>
          <a:noFill/>
        </p:spPr>
      </p:pic>
      <p:sp>
        <p:nvSpPr>
          <p:cNvPr id="5" name="Title 1"/>
          <p:cNvSpPr>
            <a:spLocks noGrp="1"/>
          </p:cNvSpPr>
          <p:nvPr>
            <p:ph type="title"/>
          </p:nvPr>
        </p:nvSpPr>
        <p:spPr>
          <a:xfrm>
            <a:off x="899592" y="0"/>
            <a:ext cx="7772400" cy="914400"/>
          </a:xfrm>
        </p:spPr>
        <p:txBody>
          <a:bodyPr/>
          <a:lstStyle/>
          <a:p>
            <a:pPr algn="ctr"/>
            <a:r>
              <a:rPr lang="sr-Cyrl-RS" smtClean="0"/>
              <a:t>Пустиње</a:t>
            </a:r>
            <a:endParaRPr lang="en-US"/>
          </a:p>
        </p:txBody>
      </p:sp>
      <p:sp>
        <p:nvSpPr>
          <p:cNvPr id="6" name="TextBox 5"/>
          <p:cNvSpPr txBox="1"/>
          <p:nvPr/>
        </p:nvSpPr>
        <p:spPr>
          <a:xfrm>
            <a:off x="1763688" y="1052736"/>
            <a:ext cx="5760640" cy="461665"/>
          </a:xfrm>
          <a:prstGeom prst="rect">
            <a:avLst/>
          </a:prstGeom>
          <a:noFill/>
        </p:spPr>
        <p:txBody>
          <a:bodyPr wrap="square" rtlCol="0">
            <a:spAutoFit/>
          </a:bodyPr>
          <a:lstStyle/>
          <a:p>
            <a:r>
              <a:rPr lang="sr-Cyrl-RS" sz="2400" smtClean="0"/>
              <a:t>Тропске и суптропске пустиње</a:t>
            </a:r>
            <a:endParaRPr lang="en-US" sz="2400"/>
          </a:p>
        </p:txBody>
      </p:sp>
      <p:sp>
        <p:nvSpPr>
          <p:cNvPr id="7" name="Content Placeholder 2"/>
          <p:cNvSpPr>
            <a:spLocks noGrp="1"/>
          </p:cNvSpPr>
          <p:nvPr>
            <p:ph idx="1"/>
          </p:nvPr>
        </p:nvSpPr>
        <p:spPr>
          <a:xfrm>
            <a:off x="467544" y="5733256"/>
            <a:ext cx="8676456" cy="1124744"/>
          </a:xfrm>
        </p:spPr>
        <p:txBody>
          <a:bodyPr>
            <a:normAutofit fontScale="85000" lnSpcReduction="20000"/>
          </a:bodyPr>
          <a:lstStyle/>
          <a:p>
            <a:r>
              <a:rPr lang="sr-Cyrl-RS" b="1" smtClean="0">
                <a:solidFill>
                  <a:srgbClr val="FFC000"/>
                </a:solidFill>
              </a:rPr>
              <a:t>Постоје и пустиње умерених области (нпр пустиња Гоби) и хладне пустиње (Антарктик и Северни пол), као и слане пустиње</a:t>
            </a:r>
            <a:endParaRPr lang="en-US" b="1">
              <a:solidFill>
                <a:srgbClr val="FFC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676456" cy="5518848"/>
          </a:xfrm>
        </p:spPr>
        <p:txBody>
          <a:bodyPr>
            <a:normAutofit/>
          </a:bodyPr>
          <a:lstStyle/>
          <a:p>
            <a:r>
              <a:rPr lang="sr-Cyrl-RS" smtClean="0"/>
              <a:t>Недостатак влаге (до 30</a:t>
            </a:r>
            <a:r>
              <a:rPr lang="sr-Latn-RS" smtClean="0"/>
              <a:t>cm</a:t>
            </a:r>
            <a:r>
              <a:rPr lang="sr-Cyrl-RS" smtClean="0"/>
              <a:t> годишње или мање) и велика испарљивост: мала количина падавина током године услед континенталне климе (кишни облаци не стигну до њих) или неповољних ветрова ако су близу мора (у Сахари су то пасати североисточног правца са копна на море);</a:t>
            </a:r>
          </a:p>
          <a:p>
            <a:r>
              <a:rPr lang="sr-Cyrl-RS" smtClean="0"/>
              <a:t>Високе температуре и велика температурна колебања, велика осунчаност и јаки ветрови</a:t>
            </a:r>
            <a:endParaRPr lang="en-US"/>
          </a:p>
        </p:txBody>
      </p:sp>
      <p:sp>
        <p:nvSpPr>
          <p:cNvPr id="4" name="Title 1"/>
          <p:cNvSpPr>
            <a:spLocks noGrp="1"/>
          </p:cNvSpPr>
          <p:nvPr>
            <p:ph type="title"/>
          </p:nvPr>
        </p:nvSpPr>
        <p:spPr>
          <a:xfrm>
            <a:off x="899592" y="0"/>
            <a:ext cx="7772400" cy="914400"/>
          </a:xfrm>
        </p:spPr>
        <p:txBody>
          <a:bodyPr/>
          <a:lstStyle/>
          <a:p>
            <a:pPr algn="ctr"/>
            <a:r>
              <a:rPr lang="sr-Cyrl-RS" smtClean="0"/>
              <a:t>Пустиње</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748464" cy="5589240"/>
          </a:xfrm>
        </p:spPr>
        <p:txBody>
          <a:bodyPr>
            <a:normAutofit fontScale="77500" lnSpcReduction="20000"/>
          </a:bodyPr>
          <a:lstStyle/>
          <a:p>
            <a:r>
              <a:rPr lang="sr-Cyrl-RS" smtClean="0"/>
              <a:t>Оскудна вегетација у неповољним условима – биљке прилагођене на недостатак воде, лоше тло и недостатак органских материја, високе концентрације соли</a:t>
            </a:r>
          </a:p>
          <a:p>
            <a:r>
              <a:rPr lang="ru-RU" smtClean="0"/>
              <a:t>У самом средишту пустиње нема никакве вегетације услед врло неповољних услова за развој живота.</a:t>
            </a:r>
            <a:endParaRPr lang="sr-Cyrl-RS" smtClean="0"/>
          </a:p>
          <a:p>
            <a:r>
              <a:rPr lang="sr-Cyrl-RS" b="1" smtClean="0">
                <a:solidFill>
                  <a:srgbClr val="FF0000"/>
                </a:solidFill>
              </a:rPr>
              <a:t>Ксерофите</a:t>
            </a:r>
            <a:r>
              <a:rPr lang="sr-Cyrl-RS" smtClean="0"/>
              <a:t> – полужбунови и зељасте биљке и </a:t>
            </a:r>
            <a:r>
              <a:rPr lang="sr-Cyrl-RS" b="1" smtClean="0">
                <a:solidFill>
                  <a:srgbClr val="00B050"/>
                </a:solidFill>
              </a:rPr>
              <a:t>ефемере</a:t>
            </a:r>
            <a:r>
              <a:rPr lang="sr-Cyrl-RS" smtClean="0"/>
              <a:t> које исклијају, процветају и плодоносе само у краткотрајном влажном периоду (некад свега две недеље)</a:t>
            </a:r>
          </a:p>
          <a:p>
            <a:r>
              <a:rPr lang="sr-Cyrl-RS" smtClean="0"/>
              <a:t>Нема дрвећа!!!</a:t>
            </a:r>
          </a:p>
          <a:p>
            <a:r>
              <a:rPr lang="sr-Cyrl-RS" smtClean="0"/>
              <a:t>Адаптације: што боље упијање воде (разгранат или дубок корен до 15 метара), што мање одавање воде (смањење површине листова, чак и непостојање, или тврди листови са дебелом воштаном кутикулом, длакама, метаморфоза листова у бодље, а стабло преузима улогу фотосинтезе), сторнирање воде у меснатом стаблу или листовима (кактуси, агаве)</a:t>
            </a:r>
            <a:endParaRPr lang="en-US"/>
          </a:p>
        </p:txBody>
      </p:sp>
      <p:sp>
        <p:nvSpPr>
          <p:cNvPr id="4" name="Title 1"/>
          <p:cNvSpPr>
            <a:spLocks noGrp="1"/>
          </p:cNvSpPr>
          <p:nvPr>
            <p:ph type="title"/>
          </p:nvPr>
        </p:nvSpPr>
        <p:spPr>
          <a:xfrm>
            <a:off x="899592" y="0"/>
            <a:ext cx="7772400" cy="914400"/>
          </a:xfrm>
        </p:spPr>
        <p:txBody>
          <a:bodyPr/>
          <a:lstStyle/>
          <a:p>
            <a:pPr algn="ctr"/>
            <a:r>
              <a:rPr lang="sr-Cyrl-RS" smtClean="0"/>
              <a:t>Пустиње</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83560"/>
            <a:ext cx="8748464" cy="4572000"/>
          </a:xfrm>
        </p:spPr>
        <p:txBody>
          <a:bodyPr>
            <a:normAutofit lnSpcReduction="10000"/>
          </a:bodyPr>
          <a:lstStyle/>
          <a:p>
            <a:r>
              <a:rPr lang="sr-Cyrl-RS" smtClean="0"/>
              <a:t>Адаптације животиња на опстанак у пустињама: </a:t>
            </a:r>
          </a:p>
          <a:p>
            <a:r>
              <a:rPr lang="sr-Cyrl-RS" smtClean="0"/>
              <a:t>Многе су активне ноћу, праве јазбине под земљом где проводе већи део дана</a:t>
            </a:r>
          </a:p>
          <a:p>
            <a:r>
              <a:rPr lang="sr-Cyrl-RS" smtClean="0"/>
              <a:t>Адаптације на недостатак воде – добијају воду из хране коју једу, неке чувају воду у телу коју касније користе – нпр камила чува воду у масним наслагама у грби; неке пију росу која се ујутру кондензује из влаге у ваздуху</a:t>
            </a:r>
            <a:endParaRPr lang="en-US" smtClean="0"/>
          </a:p>
          <a:p>
            <a:endParaRPr lang="en-US"/>
          </a:p>
        </p:txBody>
      </p:sp>
      <p:sp>
        <p:nvSpPr>
          <p:cNvPr id="4" name="Title 1"/>
          <p:cNvSpPr>
            <a:spLocks noGrp="1"/>
          </p:cNvSpPr>
          <p:nvPr>
            <p:ph type="title"/>
          </p:nvPr>
        </p:nvSpPr>
        <p:spPr>
          <a:xfrm>
            <a:off x="899592" y="0"/>
            <a:ext cx="7772400" cy="914400"/>
          </a:xfrm>
        </p:spPr>
        <p:txBody>
          <a:bodyPr/>
          <a:lstStyle/>
          <a:p>
            <a:pPr algn="ctr"/>
            <a:r>
              <a:rPr lang="sr-Cyrl-RS" smtClean="0"/>
              <a:t>Фауна пустиња</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mtClean="0"/>
              <a:t>Флора и фауна Сахаре</a:t>
            </a:r>
            <a:endParaRPr lang="en-US"/>
          </a:p>
        </p:txBody>
      </p:sp>
      <p:sp>
        <p:nvSpPr>
          <p:cNvPr id="3" name="Content Placeholder 2"/>
          <p:cNvSpPr>
            <a:spLocks noGrp="1"/>
          </p:cNvSpPr>
          <p:nvPr>
            <p:ph idx="1"/>
          </p:nvPr>
        </p:nvSpPr>
        <p:spPr>
          <a:xfrm>
            <a:off x="251520" y="908720"/>
            <a:ext cx="8892480" cy="5040560"/>
          </a:xfrm>
        </p:spPr>
        <p:txBody>
          <a:bodyPr>
            <a:normAutofit fontScale="92500" lnSpcReduction="20000"/>
          </a:bodyPr>
          <a:lstStyle/>
          <a:p>
            <a:r>
              <a:rPr lang="ru-RU" smtClean="0"/>
              <a:t>Флора: оскудно жбуње и акације на ободима пустиње, палме у оазама донели Арапи Упркос негостољубивости простора, Сахара је дом за бројне животињске врсте. Многи зглавкари и инсекти су прилагођени пустињском начину живота: пауци, </a:t>
            </a:r>
            <a:r>
              <a:rPr lang="ru-RU" smtClean="0">
                <a:hlinkClick r:id="rId2" tooltip="Скорпије"/>
              </a:rPr>
              <a:t>шкорпиони</a:t>
            </a:r>
            <a:r>
              <a:rPr lang="ru-RU" smtClean="0"/>
              <a:t>, скакавци, балегари</a:t>
            </a:r>
          </a:p>
          <a:p>
            <a:r>
              <a:rPr lang="ru-RU" smtClean="0"/>
              <a:t>Птице: ној, птица секретар</a:t>
            </a:r>
          </a:p>
          <a:p>
            <a:r>
              <a:rPr lang="ru-RU" smtClean="0"/>
              <a:t>Гмизавци су заступљени са више врста отровних </a:t>
            </a:r>
            <a:r>
              <a:rPr lang="ru-RU" smtClean="0">
                <a:hlinkClick r:id="rId3" tooltip="Змије"/>
              </a:rPr>
              <a:t>змија</a:t>
            </a:r>
            <a:r>
              <a:rPr lang="ru-RU" smtClean="0"/>
              <a:t> и гуштера гекона</a:t>
            </a:r>
          </a:p>
          <a:p>
            <a:r>
              <a:rPr lang="ru-RU" smtClean="0"/>
              <a:t>Сисари:</a:t>
            </a:r>
            <a:r>
              <a:rPr lang="ru-RU" smtClean="0">
                <a:hlinkClick r:id="rId4" tooltip="Једногрба камила"/>
              </a:rPr>
              <a:t>једногрбе камиле</a:t>
            </a:r>
            <a:r>
              <a:rPr lang="ru-RU" smtClean="0"/>
              <a:t>, на ободима  пустиње </a:t>
            </a:r>
            <a:r>
              <a:rPr lang="ru-RU" smtClean="0">
                <a:hlinkClick r:id="rId5" tooltip="Адакс антилопа"/>
              </a:rPr>
              <a:t>адакс антилопе</a:t>
            </a:r>
            <a:r>
              <a:rPr lang="ru-RU" smtClean="0"/>
              <a:t>, </a:t>
            </a:r>
            <a:r>
              <a:rPr lang="ru-RU" smtClean="0">
                <a:hlinkClick r:id="rId6" tooltip="Газеле (страница не постоји)"/>
              </a:rPr>
              <a:t>газеле</a:t>
            </a:r>
            <a:r>
              <a:rPr lang="ru-RU" smtClean="0"/>
              <a:t>, </a:t>
            </a:r>
            <a:r>
              <a:rPr lang="ru-RU" smtClean="0">
                <a:hlinkClick r:id="rId7" tooltip="Афрички дивљи пас"/>
              </a:rPr>
              <a:t>афрички дивљи пси</a:t>
            </a:r>
            <a:r>
              <a:rPr lang="ru-RU" smtClean="0"/>
              <a:t> и </a:t>
            </a:r>
            <a:r>
              <a:rPr lang="ru-RU" smtClean="0">
                <a:hlinkClick r:id="rId8" tooltip="Гепард"/>
              </a:rPr>
              <a:t>гепарди</a:t>
            </a:r>
            <a:r>
              <a:rPr lang="ru-RU" smtClean="0"/>
              <a:t>, хијене, </a:t>
            </a:r>
            <a:r>
              <a:rPr lang="ru-RU" smtClean="0">
                <a:hlinkClick r:id="rId9" tooltip="Коза"/>
              </a:rPr>
              <a:t>козе</a:t>
            </a:r>
            <a:r>
              <a:rPr lang="ru-RU" smtClean="0"/>
              <a:t>, </a:t>
            </a:r>
            <a:r>
              <a:rPr lang="ru-RU" smtClean="0">
                <a:hlinkClick r:id="rId10" tooltip="Пустињска лисица"/>
              </a:rPr>
              <a:t>пустињске лисиц</a:t>
            </a:r>
            <a:r>
              <a:rPr lang="ru-RU" smtClean="0"/>
              <a:t>е и мали </a:t>
            </a:r>
            <a:r>
              <a:rPr lang="ru-RU" smtClean="0">
                <a:hlinkClick r:id="rId11" tooltip="Сисари"/>
              </a:rPr>
              <a:t>сисари</a:t>
            </a:r>
            <a:r>
              <a:rPr lang="ru-RU" smtClean="0"/>
              <a:t> </a:t>
            </a:r>
            <a:r>
              <a:rPr lang="ru-RU" smtClean="0">
                <a:hlinkClick r:id="rId12" tooltip="Damani"/>
              </a:rPr>
              <a:t>дамани</a:t>
            </a:r>
            <a:r>
              <a:rPr lang="ru-RU" smtClean="0"/>
              <a:t> и меркати. </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lstStyle/>
          <a:p>
            <a:pPr algn="ctr"/>
            <a:r>
              <a:rPr lang="sr-Cyrl-RS" smtClean="0"/>
              <a:t>КЛИМАТСКЕ ЗОНЕ</a:t>
            </a:r>
            <a:endParaRPr lang="en-US"/>
          </a:p>
        </p:txBody>
      </p:sp>
      <p:sp>
        <p:nvSpPr>
          <p:cNvPr id="3" name="Content Placeholder 2"/>
          <p:cNvSpPr>
            <a:spLocks noGrp="1"/>
          </p:cNvSpPr>
          <p:nvPr>
            <p:ph idx="1"/>
          </p:nvPr>
        </p:nvSpPr>
        <p:spPr/>
        <p:txBody>
          <a:bodyPr/>
          <a:lstStyle/>
          <a:p>
            <a:endParaRPr lang="en-US"/>
          </a:p>
        </p:txBody>
      </p:sp>
      <p:pic>
        <p:nvPicPr>
          <p:cNvPr id="41986" name="Picture 2" descr="&amp;Scy;&amp;rcy;&amp;ocy;&amp;dcy;&amp;ncy;&amp;acy; &amp;scy;&amp;lcy;&amp;icy;&amp;kcy;&amp;acy;"/>
          <p:cNvPicPr>
            <a:picLocks noChangeAspect="1" noChangeArrowheads="1"/>
          </p:cNvPicPr>
          <p:nvPr/>
        </p:nvPicPr>
        <p:blipFill>
          <a:blip r:embed="rId2" cstate="print"/>
          <a:srcRect/>
          <a:stretch>
            <a:fillRect/>
          </a:stretch>
        </p:blipFill>
        <p:spPr bwMode="auto">
          <a:xfrm>
            <a:off x="0" y="1196752"/>
            <a:ext cx="9144000" cy="5292453"/>
          </a:xfrm>
          <a:prstGeom prst="rect">
            <a:avLst/>
          </a:prstGeom>
          <a:noFill/>
        </p:spPr>
      </p:pic>
      <p:sp>
        <p:nvSpPr>
          <p:cNvPr id="4" name="TextBox 3"/>
          <p:cNvSpPr txBox="1"/>
          <p:nvPr/>
        </p:nvSpPr>
        <p:spPr>
          <a:xfrm>
            <a:off x="107504" y="1196752"/>
            <a:ext cx="3528392" cy="369332"/>
          </a:xfrm>
          <a:prstGeom prst="rect">
            <a:avLst/>
          </a:prstGeom>
          <a:solidFill>
            <a:schemeClr val="tx1"/>
          </a:solidFill>
        </p:spPr>
        <p:txBody>
          <a:bodyPr wrap="square" rtlCol="0">
            <a:spAutoFit/>
          </a:bodyPr>
          <a:lstStyle/>
          <a:p>
            <a:endParaRPr lang="en-B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romedary camel"/>
          <p:cNvPicPr>
            <a:picLocks noChangeAspect="1" noChangeArrowheads="1"/>
          </p:cNvPicPr>
          <p:nvPr/>
        </p:nvPicPr>
        <p:blipFill>
          <a:blip r:embed="rId2" cstate="print"/>
          <a:srcRect l="11989" r="37252" b="36240"/>
          <a:stretch>
            <a:fillRect/>
          </a:stretch>
        </p:blipFill>
        <p:spPr bwMode="auto">
          <a:xfrm>
            <a:off x="5220073" y="4217489"/>
            <a:ext cx="3923928" cy="2640511"/>
          </a:xfrm>
          <a:prstGeom prst="rect">
            <a:avLst/>
          </a:prstGeom>
          <a:noFill/>
        </p:spPr>
      </p:pic>
      <p:pic>
        <p:nvPicPr>
          <p:cNvPr id="60420" name="Picture 4" descr="&amp;Rcy;&amp;iecy;&amp;zcy;&amp;ucy;&amp;lcy;&amp;tcy;&amp;acy;&amp;tcy; &amp;scy;&amp;lcy;&amp;icy;&amp;kcy;&amp;acy; &amp;zcy;&amp;acy; sahara animals"/>
          <p:cNvPicPr>
            <a:picLocks noChangeAspect="1" noChangeArrowheads="1"/>
          </p:cNvPicPr>
          <p:nvPr/>
        </p:nvPicPr>
        <p:blipFill>
          <a:blip r:embed="rId3" cstate="print"/>
          <a:srcRect/>
          <a:stretch>
            <a:fillRect/>
          </a:stretch>
        </p:blipFill>
        <p:spPr bwMode="auto">
          <a:xfrm>
            <a:off x="899592" y="4610099"/>
            <a:ext cx="4286250" cy="2247901"/>
          </a:xfrm>
          <a:prstGeom prst="rect">
            <a:avLst/>
          </a:prstGeom>
          <a:noFill/>
        </p:spPr>
      </p:pic>
      <p:pic>
        <p:nvPicPr>
          <p:cNvPr id="60422" name="Picture 6" descr="&amp;Rcy;&amp;iecy;&amp;zcy;&amp;ucy;&amp;lcy;&amp;tcy;&amp;acy;&amp;tcy; &amp;scy;&amp;lcy;&amp;icy;&amp;kcy;&amp;acy; &amp;zcy;&amp;acy; sahara animals"/>
          <p:cNvPicPr>
            <a:picLocks noChangeAspect="1" noChangeArrowheads="1"/>
          </p:cNvPicPr>
          <p:nvPr/>
        </p:nvPicPr>
        <p:blipFill>
          <a:blip r:embed="rId4" cstate="print"/>
          <a:srcRect/>
          <a:stretch>
            <a:fillRect/>
          </a:stretch>
        </p:blipFill>
        <p:spPr bwMode="auto">
          <a:xfrm>
            <a:off x="0" y="0"/>
            <a:ext cx="3810000" cy="2543175"/>
          </a:xfrm>
          <a:prstGeom prst="rect">
            <a:avLst/>
          </a:prstGeom>
          <a:noFill/>
        </p:spPr>
      </p:pic>
      <p:pic>
        <p:nvPicPr>
          <p:cNvPr id="60426" name="Picture 10" descr="&amp;Rcy;&amp;iecy;&amp;zcy;&amp;ucy;&amp;lcy;&amp;tcy;&amp;acy;&amp;tcy; &amp;scy;&amp;lcy;&amp;icy;&amp;kcy;&amp;acy; &amp;zcy;&amp;acy; sahara animals"/>
          <p:cNvPicPr>
            <a:picLocks noChangeAspect="1" noChangeArrowheads="1"/>
          </p:cNvPicPr>
          <p:nvPr/>
        </p:nvPicPr>
        <p:blipFill>
          <a:blip r:embed="rId5" cstate="print"/>
          <a:srcRect/>
          <a:stretch>
            <a:fillRect/>
          </a:stretch>
        </p:blipFill>
        <p:spPr bwMode="auto">
          <a:xfrm>
            <a:off x="3851920" y="0"/>
            <a:ext cx="2897447" cy="1944216"/>
          </a:xfrm>
          <a:prstGeom prst="rect">
            <a:avLst/>
          </a:prstGeom>
          <a:noFill/>
        </p:spPr>
      </p:pic>
      <p:pic>
        <p:nvPicPr>
          <p:cNvPr id="60428" name="Picture 12" descr="http://www.bigmamaearthacademy.org/wp-content/plugins/RSSPoster_PRO/cache/14f7d_medium"/>
          <p:cNvPicPr>
            <a:picLocks noChangeAspect="1" noChangeArrowheads="1"/>
          </p:cNvPicPr>
          <p:nvPr/>
        </p:nvPicPr>
        <p:blipFill>
          <a:blip r:embed="rId6" cstate="print"/>
          <a:srcRect/>
          <a:stretch>
            <a:fillRect/>
          </a:stretch>
        </p:blipFill>
        <p:spPr bwMode="auto">
          <a:xfrm>
            <a:off x="3851920" y="1988840"/>
            <a:ext cx="3312368" cy="2200360"/>
          </a:xfrm>
          <a:prstGeom prst="rect">
            <a:avLst/>
          </a:prstGeom>
          <a:noFill/>
        </p:spPr>
      </p:pic>
      <p:pic>
        <p:nvPicPr>
          <p:cNvPr id="60430" name="Picture 14" descr="&amp;Rcy;&amp;iecy;&amp;zcy;&amp;ucy;&amp;lcy;&amp;tcy;&amp;acy;&amp;tcy; &amp;scy;&amp;lcy;&amp;icy;&amp;kcy;&amp;acy; &amp;zcy;&amp;acy; sahara animals"/>
          <p:cNvPicPr>
            <a:picLocks noChangeAspect="1" noChangeArrowheads="1"/>
          </p:cNvPicPr>
          <p:nvPr/>
        </p:nvPicPr>
        <p:blipFill>
          <a:blip r:embed="rId7" cstate="print"/>
          <a:srcRect/>
          <a:stretch>
            <a:fillRect/>
          </a:stretch>
        </p:blipFill>
        <p:spPr bwMode="auto">
          <a:xfrm>
            <a:off x="0" y="2564904"/>
            <a:ext cx="3456384" cy="2455440"/>
          </a:xfrm>
          <a:prstGeom prst="rect">
            <a:avLst/>
          </a:prstGeom>
          <a:noFill/>
        </p:spPr>
      </p:pic>
      <p:pic>
        <p:nvPicPr>
          <p:cNvPr id="60432" name="Picture 16" descr="&amp;Rcy;&amp;iecy;&amp;zcy;&amp;ucy;&amp;lcy;&amp;tcy;&amp;acy;&amp;tcy; &amp;scy;&amp;lcy;&amp;icy;&amp;kcy;&amp;acy; &amp;zcy;&amp;acy; ptica sekretar"/>
          <p:cNvPicPr>
            <a:picLocks noChangeAspect="1" noChangeArrowheads="1"/>
          </p:cNvPicPr>
          <p:nvPr/>
        </p:nvPicPr>
        <p:blipFill>
          <a:blip r:embed="rId8" cstate="print"/>
          <a:srcRect/>
          <a:stretch>
            <a:fillRect/>
          </a:stretch>
        </p:blipFill>
        <p:spPr bwMode="auto">
          <a:xfrm>
            <a:off x="6286500" y="0"/>
            <a:ext cx="2857500" cy="24574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914400"/>
          </a:xfrm>
        </p:spPr>
        <p:txBody>
          <a:bodyPr/>
          <a:lstStyle/>
          <a:p>
            <a:pPr algn="ctr"/>
            <a:r>
              <a:rPr lang="sr-Cyrl-RS" sz="3600" smtClean="0"/>
              <a:t>Флора и фауна Сонорске пустиње</a:t>
            </a:r>
            <a:endParaRPr lang="en-US" sz="3600"/>
          </a:p>
        </p:txBody>
      </p:sp>
      <p:pic>
        <p:nvPicPr>
          <p:cNvPr id="61442" name="Picture 2" descr="&amp;Rcy;&amp;iecy;&amp;zcy;&amp;ucy;&amp;lcy;&amp;tcy;&amp;acy;&amp;tcy; &amp;scy;&amp;lcy;&amp;icy;&amp;kcy;&amp;acy; &amp;zcy;&amp;acy; sonora desert animals"/>
          <p:cNvPicPr>
            <a:picLocks noChangeAspect="1" noChangeArrowheads="1"/>
          </p:cNvPicPr>
          <p:nvPr/>
        </p:nvPicPr>
        <p:blipFill>
          <a:blip r:embed="rId2" cstate="print"/>
          <a:srcRect/>
          <a:stretch>
            <a:fillRect/>
          </a:stretch>
        </p:blipFill>
        <p:spPr bwMode="auto">
          <a:xfrm>
            <a:off x="5652120" y="4530080"/>
            <a:ext cx="3491879" cy="2327920"/>
          </a:xfrm>
          <a:prstGeom prst="rect">
            <a:avLst/>
          </a:prstGeom>
          <a:noFill/>
        </p:spPr>
      </p:pic>
      <p:sp>
        <p:nvSpPr>
          <p:cNvPr id="5" name="TextBox 4"/>
          <p:cNvSpPr txBox="1"/>
          <p:nvPr/>
        </p:nvSpPr>
        <p:spPr>
          <a:xfrm>
            <a:off x="6767736" y="4509120"/>
            <a:ext cx="2376264" cy="369332"/>
          </a:xfrm>
          <a:prstGeom prst="rect">
            <a:avLst/>
          </a:prstGeom>
          <a:noFill/>
        </p:spPr>
        <p:txBody>
          <a:bodyPr wrap="square" rtlCol="0">
            <a:spAutoFit/>
          </a:bodyPr>
          <a:lstStyle/>
          <a:p>
            <a:r>
              <a:rPr lang="sr-Cyrl-RS" smtClean="0"/>
              <a:t>Гила гуштер</a:t>
            </a:r>
            <a:endParaRPr lang="en-US"/>
          </a:p>
        </p:txBody>
      </p:sp>
      <p:pic>
        <p:nvPicPr>
          <p:cNvPr id="61444" name="Picture 4" descr="&amp;Rcy;&amp;iecy;&amp;zcy;&amp;ucy;&amp;lcy;&amp;tcy;&amp;acy;&amp;tcy; &amp;scy;&amp;lcy;&amp;icy;&amp;kcy;&amp;acy; &amp;zcy;&amp;acy; sonora desert animals"/>
          <p:cNvPicPr>
            <a:picLocks noChangeAspect="1" noChangeArrowheads="1"/>
          </p:cNvPicPr>
          <p:nvPr/>
        </p:nvPicPr>
        <p:blipFill>
          <a:blip r:embed="rId3" cstate="print"/>
          <a:srcRect/>
          <a:stretch>
            <a:fillRect/>
          </a:stretch>
        </p:blipFill>
        <p:spPr bwMode="auto">
          <a:xfrm>
            <a:off x="251520" y="4018121"/>
            <a:ext cx="4104456" cy="2839879"/>
          </a:xfrm>
          <a:prstGeom prst="rect">
            <a:avLst/>
          </a:prstGeom>
          <a:noFill/>
        </p:spPr>
      </p:pic>
      <p:sp>
        <p:nvSpPr>
          <p:cNvPr id="7" name="TextBox 6"/>
          <p:cNvSpPr txBox="1"/>
          <p:nvPr/>
        </p:nvSpPr>
        <p:spPr>
          <a:xfrm>
            <a:off x="395536" y="1124744"/>
            <a:ext cx="4536504" cy="2308324"/>
          </a:xfrm>
          <a:prstGeom prst="rect">
            <a:avLst/>
          </a:prstGeom>
          <a:noFill/>
        </p:spPr>
        <p:txBody>
          <a:bodyPr wrap="square" rtlCol="0">
            <a:spAutoFit/>
          </a:bodyPr>
          <a:lstStyle/>
          <a:p>
            <a:r>
              <a:rPr lang="sr-Cyrl-RS" sz="2400" smtClean="0"/>
              <a:t>Сагуаро кактус</a:t>
            </a:r>
          </a:p>
          <a:p>
            <a:endParaRPr lang="sr-Cyrl-RS" sz="2400" smtClean="0"/>
          </a:p>
          <a:p>
            <a:r>
              <a:rPr lang="sr-Cyrl-RS" sz="2400" smtClean="0"/>
              <a:t>Дијамантска звечарка, </a:t>
            </a:r>
          </a:p>
          <a:p>
            <a:r>
              <a:rPr lang="sr-Cyrl-RS" sz="2400" smtClean="0"/>
              <a:t>гила гуштер, скочимиш, </a:t>
            </a:r>
          </a:p>
          <a:p>
            <a:r>
              <a:rPr lang="sr-Cyrl-RS" sz="2400" smtClean="0"/>
              <a:t>којот, рис, пума</a:t>
            </a:r>
          </a:p>
          <a:p>
            <a:r>
              <a:rPr lang="sr-Cyrl-RS" sz="2400" smtClean="0"/>
              <a:t> </a:t>
            </a:r>
            <a:endParaRPr lang="en-US" sz="2400"/>
          </a:p>
        </p:txBody>
      </p:sp>
      <p:pic>
        <p:nvPicPr>
          <p:cNvPr id="61448" name="Picture 8" descr="&amp;Rcy;&amp;iecy;&amp;zcy;&amp;ucy;&amp;lcy;&amp;tcy;&amp;acy;&amp;tcy; &amp;scy;&amp;lcy;&amp;icy;&amp;kcy;&amp;acy;"/>
          <p:cNvPicPr>
            <a:picLocks noChangeAspect="1" noChangeArrowheads="1"/>
          </p:cNvPicPr>
          <p:nvPr/>
        </p:nvPicPr>
        <p:blipFill>
          <a:blip r:embed="rId4" cstate="print"/>
          <a:srcRect/>
          <a:stretch>
            <a:fillRect/>
          </a:stretch>
        </p:blipFill>
        <p:spPr bwMode="auto">
          <a:xfrm>
            <a:off x="4545985" y="1124744"/>
            <a:ext cx="4598015" cy="344711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mtClean="0"/>
              <a:t>Биом Чапарал</a:t>
            </a:r>
            <a:endParaRPr lang="en-US"/>
          </a:p>
        </p:txBody>
      </p:sp>
      <p:sp>
        <p:nvSpPr>
          <p:cNvPr id="3" name="Content Placeholder 2"/>
          <p:cNvSpPr>
            <a:spLocks noGrp="1"/>
          </p:cNvSpPr>
          <p:nvPr>
            <p:ph idx="1"/>
          </p:nvPr>
        </p:nvSpPr>
        <p:spPr>
          <a:xfrm>
            <a:off x="467544" y="980728"/>
            <a:ext cx="8676456" cy="5374832"/>
          </a:xfrm>
        </p:spPr>
        <p:txBody>
          <a:bodyPr>
            <a:normAutofit/>
          </a:bodyPr>
          <a:lstStyle/>
          <a:p>
            <a:r>
              <a:rPr lang="sr-Cyrl-RS" b="1" smtClean="0"/>
              <a:t>Чапарал је заступљен у приморским областима на више континената које се одликују благим и влажним зимама  (изнад 0˚С) и сувим и жарким летима: Средоземље, обала Калифорније, Чилеа, Јужне Африке и југозападне Аустралије</a:t>
            </a:r>
          </a:p>
          <a:p>
            <a:r>
              <a:rPr lang="sr-Cyrl-RS" b="1" smtClean="0"/>
              <a:t>Чапарал представља биом где доминира трвдолисна  зимзелена дрвенаста медитеранска вегетација, шумска и жбунаста која гради макије и гариге</a:t>
            </a:r>
          </a:p>
          <a:p>
            <a:r>
              <a:rPr lang="sr-Cyrl-RS" b="1" smtClean="0"/>
              <a:t>Чести су пожари</a:t>
            </a:r>
            <a:endParaRPr lang="en-US" b="1"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3.bp.blogspot.com/-mV-_aJZLv7k/UbMlsvNPfkI/AAAAAAAAB3I/pVP06ul4ssA/s1600/1-+eastwood.jpg"/>
          <p:cNvPicPr>
            <a:picLocks noChangeAspect="1" noChangeArrowheads="1"/>
          </p:cNvPicPr>
          <p:nvPr/>
        </p:nvPicPr>
        <p:blipFill>
          <a:blip r:embed="rId2" cstate="print"/>
          <a:srcRect b="7935"/>
          <a:stretch>
            <a:fillRect/>
          </a:stretch>
        </p:blipFill>
        <p:spPr bwMode="auto">
          <a:xfrm>
            <a:off x="4716016" y="3833664"/>
            <a:ext cx="4427984" cy="3024336"/>
          </a:xfrm>
          <a:prstGeom prst="rect">
            <a:avLst/>
          </a:prstGeom>
          <a:noFill/>
        </p:spPr>
      </p:pic>
      <p:sp>
        <p:nvSpPr>
          <p:cNvPr id="6" name="Title 1"/>
          <p:cNvSpPr>
            <a:spLocks noGrp="1"/>
          </p:cNvSpPr>
          <p:nvPr>
            <p:ph type="title"/>
          </p:nvPr>
        </p:nvSpPr>
        <p:spPr>
          <a:xfrm>
            <a:off x="0" y="1556792"/>
            <a:ext cx="3672408" cy="914400"/>
          </a:xfrm>
        </p:spPr>
        <p:txBody>
          <a:bodyPr/>
          <a:lstStyle/>
          <a:p>
            <a:pPr algn="ctr"/>
            <a:r>
              <a:rPr lang="sr-Cyrl-RS" smtClean="0"/>
              <a:t>Биом Чапарал</a:t>
            </a:r>
            <a:endParaRPr lang="en-US"/>
          </a:p>
        </p:txBody>
      </p:sp>
      <p:pic>
        <p:nvPicPr>
          <p:cNvPr id="64514" name="Picture 2" descr="&amp;Rcy;&amp;iecy;&amp;zcy;&amp;ucy;&amp;lcy;&amp;tcy;&amp;acy;&amp;tcy; &amp;scy;&amp;lcy;&amp;icy;&amp;kcy;&amp;acy; &amp;zcy;&amp;acy; chaparral"/>
          <p:cNvPicPr>
            <a:picLocks noChangeAspect="1" noChangeArrowheads="1"/>
          </p:cNvPicPr>
          <p:nvPr/>
        </p:nvPicPr>
        <p:blipFill>
          <a:blip r:embed="rId3" cstate="print"/>
          <a:srcRect/>
          <a:stretch>
            <a:fillRect/>
          </a:stretch>
        </p:blipFill>
        <p:spPr bwMode="auto">
          <a:xfrm>
            <a:off x="323528" y="3989065"/>
            <a:ext cx="4248393" cy="2868935"/>
          </a:xfrm>
          <a:prstGeom prst="rect">
            <a:avLst/>
          </a:prstGeom>
          <a:noFill/>
        </p:spPr>
      </p:pic>
      <p:pic>
        <p:nvPicPr>
          <p:cNvPr id="4" name="Picture 2" descr="http://www2.volstate.edu/BIOlogy/bio/1120/Student%20Biomes%202008/The%20Chaparral%20Biome%20%28Boone%20%26%20Casarez%29_files/slide0003_image005.gif"/>
          <p:cNvPicPr>
            <a:picLocks noChangeAspect="1" noChangeArrowheads="1"/>
          </p:cNvPicPr>
          <p:nvPr/>
        </p:nvPicPr>
        <p:blipFill>
          <a:blip r:embed="rId4" cstate="print"/>
          <a:srcRect/>
          <a:stretch>
            <a:fillRect/>
          </a:stretch>
        </p:blipFill>
        <p:spPr bwMode="auto">
          <a:xfrm>
            <a:off x="3231259" y="332656"/>
            <a:ext cx="5912741" cy="357301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914400"/>
          </a:xfrm>
        </p:spPr>
        <p:txBody>
          <a:bodyPr/>
          <a:lstStyle/>
          <a:p>
            <a:pPr algn="ctr"/>
            <a:r>
              <a:rPr lang="sr-Cyrl-RS" smtClean="0"/>
              <a:t>Флора и фауна чапарала</a:t>
            </a:r>
            <a:endParaRPr lang="en-US"/>
          </a:p>
        </p:txBody>
      </p:sp>
      <p:sp>
        <p:nvSpPr>
          <p:cNvPr id="3" name="Content Placeholder 2"/>
          <p:cNvSpPr>
            <a:spLocks noGrp="1"/>
          </p:cNvSpPr>
          <p:nvPr>
            <p:ph idx="1"/>
          </p:nvPr>
        </p:nvSpPr>
        <p:spPr>
          <a:xfrm>
            <a:off x="467544" y="764704"/>
            <a:ext cx="8676456" cy="5590856"/>
          </a:xfrm>
        </p:spPr>
        <p:txBody>
          <a:bodyPr>
            <a:normAutofit fontScale="77500" lnSpcReduction="20000"/>
          </a:bodyPr>
          <a:lstStyle/>
          <a:p>
            <a:r>
              <a:rPr lang="sr-Cyrl-RS" smtClean="0"/>
              <a:t>Адаптације биљака: ксерофите прилагођене на услове где лети има обиље топлоте а зими обиље влаге; листови су кожасти, превучени чврстом кутикулом да би се смањило одавање воде; прилагођеност на честе пожаре, али се вегетација брзо обнавља</a:t>
            </a:r>
          </a:p>
          <a:p>
            <a:r>
              <a:rPr lang="sr-Cyrl-RS" smtClean="0"/>
              <a:t>Врсте: Средоземље - маслина, мирта, пистација, врес, храст плутњак, рогач, примосрки бор, чемпрес, клека, смоква, ловор, олеандер, рузмарин, мајчина душица, лаванда </a:t>
            </a:r>
          </a:p>
          <a:p>
            <a:r>
              <a:rPr lang="sr-Cyrl-RS" smtClean="0"/>
              <a:t>У Аустралији еукалиптуси</a:t>
            </a:r>
          </a:p>
          <a:p>
            <a:r>
              <a:rPr lang="sr-Cyrl-RS" smtClean="0"/>
              <a:t>Фауна: нема водоземаца!!! </a:t>
            </a:r>
          </a:p>
          <a:p>
            <a:r>
              <a:rPr lang="sr-Cyrl-RS" smtClean="0"/>
              <a:t>Средоземље - гекони, змије, корњаче, птице: дрозд модруљ, грмуше, шакал и дивљи кунић; </a:t>
            </a:r>
          </a:p>
          <a:p>
            <a:r>
              <a:rPr lang="sr-Cyrl-RS" smtClean="0"/>
              <a:t>Калифорнија – дијамантска звечарка, калифорнијски кондор, којот, опосум, пума</a:t>
            </a:r>
          </a:p>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14400"/>
          </a:xfrm>
        </p:spPr>
        <p:txBody>
          <a:bodyPr/>
          <a:lstStyle/>
          <a:p>
            <a:pPr algn="ctr"/>
            <a:r>
              <a:rPr lang="sr-Cyrl-RS" smtClean="0"/>
              <a:t>Фауна калифорнијског чапарала</a:t>
            </a:r>
            <a:endParaRPr lang="en-US"/>
          </a:p>
        </p:txBody>
      </p:sp>
      <p:pic>
        <p:nvPicPr>
          <p:cNvPr id="68610" name="Picture 2" descr="&amp;Rcy;&amp;iecy;&amp;zcy;&amp;ucy;&amp;lcy;&amp;tcy;&amp;acy;&amp;tcy; &amp;scy;&amp;lcy;&amp;icy;&amp;kcy;&amp;acy; &amp;zcy;&amp;acy; chaparral fauna"/>
          <p:cNvPicPr>
            <a:picLocks noChangeAspect="1" noChangeArrowheads="1"/>
          </p:cNvPicPr>
          <p:nvPr/>
        </p:nvPicPr>
        <p:blipFill>
          <a:blip r:embed="rId2" cstate="print"/>
          <a:srcRect/>
          <a:stretch>
            <a:fillRect/>
          </a:stretch>
        </p:blipFill>
        <p:spPr bwMode="auto">
          <a:xfrm>
            <a:off x="6012160" y="3318786"/>
            <a:ext cx="3131840" cy="3318601"/>
          </a:xfrm>
          <a:prstGeom prst="rect">
            <a:avLst/>
          </a:prstGeom>
          <a:noFill/>
        </p:spPr>
      </p:pic>
      <p:pic>
        <p:nvPicPr>
          <p:cNvPr id="68612" name="Picture 4" descr="&amp;Rcy;&amp;iecy;&amp;zcy;&amp;ucy;&amp;lcy;&amp;tcy;&amp;acy;&amp;tcy; &amp;scy;&amp;lcy;&amp;icy;&amp;kcy;&amp;acy; &amp;zcy;&amp;acy; diamond snake"/>
          <p:cNvPicPr>
            <a:picLocks noChangeAspect="1" noChangeArrowheads="1"/>
          </p:cNvPicPr>
          <p:nvPr/>
        </p:nvPicPr>
        <p:blipFill>
          <a:blip r:embed="rId3" cstate="print"/>
          <a:srcRect/>
          <a:stretch>
            <a:fillRect/>
          </a:stretch>
        </p:blipFill>
        <p:spPr bwMode="auto">
          <a:xfrm>
            <a:off x="395536" y="908720"/>
            <a:ext cx="3419872" cy="2784561"/>
          </a:xfrm>
          <a:prstGeom prst="rect">
            <a:avLst/>
          </a:prstGeom>
          <a:noFill/>
        </p:spPr>
      </p:pic>
      <p:sp>
        <p:nvSpPr>
          <p:cNvPr id="68614" name="AutoShape 6" descr="&amp;Rcy;&amp;iecy;&amp;zcy;&amp;ucy;&amp;lcy;&amp;tcy;&amp;acy;&amp;tcy; &amp;scy;&amp;lcy;&amp;icy;&amp;kcy;&amp;acy; &amp;zcy;&amp;acy; california condor"/>
          <p:cNvSpPr>
            <a:spLocks noChangeAspect="1" noChangeArrowheads="1"/>
          </p:cNvSpPr>
          <p:nvPr/>
        </p:nvSpPr>
        <p:spPr bwMode="auto">
          <a:xfrm>
            <a:off x="155575" y="-1881188"/>
            <a:ext cx="6124575" cy="3924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6" name="Picture 8" descr="http://kids.sandiegozoo.org/sites/default/files/imagecache/animal_class_hero/t00-610-01.jpg"/>
          <p:cNvPicPr>
            <a:picLocks noChangeAspect="1" noChangeArrowheads="1"/>
          </p:cNvPicPr>
          <p:nvPr/>
        </p:nvPicPr>
        <p:blipFill>
          <a:blip r:embed="rId4" cstate="print"/>
          <a:srcRect/>
          <a:stretch>
            <a:fillRect/>
          </a:stretch>
        </p:blipFill>
        <p:spPr bwMode="auto">
          <a:xfrm>
            <a:off x="179513" y="3396426"/>
            <a:ext cx="5400600" cy="34615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sz="3200" smtClean="0"/>
              <a:t>ТРОПСКИ ПРЕДЕЛИ</a:t>
            </a:r>
            <a:endParaRPr lang="en-US" sz="3200"/>
          </a:p>
        </p:txBody>
      </p:sp>
      <p:sp>
        <p:nvSpPr>
          <p:cNvPr id="3" name="Content Placeholder 2"/>
          <p:cNvSpPr>
            <a:spLocks noGrp="1"/>
          </p:cNvSpPr>
          <p:nvPr>
            <p:ph idx="1"/>
          </p:nvPr>
        </p:nvSpPr>
        <p:spPr>
          <a:xfrm>
            <a:off x="539552" y="692696"/>
            <a:ext cx="8424936" cy="6165304"/>
          </a:xfrm>
        </p:spPr>
        <p:txBody>
          <a:bodyPr>
            <a:normAutofit fontScale="92500" lnSpcReduction="20000"/>
          </a:bodyPr>
          <a:lstStyle/>
          <a:p>
            <a:r>
              <a:rPr lang="sr-Cyrl-RS" b="1" dirty="0" smtClean="0"/>
              <a:t>Тропски или жарки климатски појас налази се између северног и јужног повратника (између 23 ˚ северне и 23˚ јужне географске ширине са обе стране екватора).</a:t>
            </a:r>
          </a:p>
          <a:p>
            <a:r>
              <a:rPr lang="en-US" sz="3200" dirty="0" err="1" smtClean="0"/>
              <a:t>Одликује</a:t>
            </a:r>
            <a:r>
              <a:rPr lang="en-US" sz="3200" dirty="0" smtClean="0"/>
              <a:t> </a:t>
            </a:r>
            <a:r>
              <a:rPr lang="en-US" sz="3200" dirty="0" err="1" smtClean="0"/>
              <a:t>се</a:t>
            </a:r>
            <a:r>
              <a:rPr lang="en-US" sz="3200" dirty="0" smtClean="0"/>
              <a:t> </a:t>
            </a:r>
            <a:r>
              <a:rPr lang="en-US" sz="3200" dirty="0" err="1" smtClean="0">
                <a:solidFill>
                  <a:srgbClr val="008000"/>
                </a:solidFill>
              </a:rPr>
              <a:t>високом</a:t>
            </a:r>
            <a:r>
              <a:rPr lang="en-US" sz="3200" dirty="0" smtClean="0">
                <a:solidFill>
                  <a:srgbClr val="008000"/>
                </a:solidFill>
              </a:rPr>
              <a:t> </a:t>
            </a:r>
            <a:r>
              <a:rPr lang="en-US" sz="3200" dirty="0" err="1" smtClean="0">
                <a:solidFill>
                  <a:srgbClr val="008000"/>
                </a:solidFill>
              </a:rPr>
              <a:t>температуром</a:t>
            </a:r>
            <a:r>
              <a:rPr lang="en-US" sz="3200" dirty="0" smtClean="0">
                <a:solidFill>
                  <a:srgbClr val="008000"/>
                </a:solidFill>
              </a:rPr>
              <a:t> </a:t>
            </a:r>
            <a:r>
              <a:rPr lang="en-US" sz="3200" dirty="0" err="1" smtClean="0">
                <a:solidFill>
                  <a:srgbClr val="008000"/>
                </a:solidFill>
              </a:rPr>
              <a:t>ваздуха</a:t>
            </a:r>
            <a:r>
              <a:rPr lang="en-US" sz="3200" dirty="0" smtClean="0">
                <a:solidFill>
                  <a:srgbClr val="008000"/>
                </a:solidFill>
              </a:rPr>
              <a:t> и </a:t>
            </a:r>
            <a:r>
              <a:rPr lang="en-US" sz="3200" dirty="0" err="1" smtClean="0">
                <a:solidFill>
                  <a:srgbClr val="008000"/>
                </a:solidFill>
              </a:rPr>
              <a:t>високом</a:t>
            </a:r>
            <a:r>
              <a:rPr lang="en-US" sz="3200" dirty="0" smtClean="0">
                <a:solidFill>
                  <a:srgbClr val="008000"/>
                </a:solidFill>
              </a:rPr>
              <a:t> </a:t>
            </a:r>
            <a:r>
              <a:rPr lang="en-US" sz="3200" dirty="0" err="1" smtClean="0">
                <a:solidFill>
                  <a:srgbClr val="008000"/>
                </a:solidFill>
              </a:rPr>
              <a:t>релативном</a:t>
            </a:r>
            <a:r>
              <a:rPr lang="en-US" sz="3200" dirty="0" smtClean="0">
                <a:solidFill>
                  <a:srgbClr val="008000"/>
                </a:solidFill>
              </a:rPr>
              <a:t> </a:t>
            </a:r>
            <a:r>
              <a:rPr lang="en-US" sz="3200" dirty="0" err="1" smtClean="0">
                <a:solidFill>
                  <a:srgbClr val="008000"/>
                </a:solidFill>
              </a:rPr>
              <a:t>влажношћу</a:t>
            </a:r>
            <a:r>
              <a:rPr lang="en-US" sz="3200" dirty="0" smtClean="0">
                <a:solidFill>
                  <a:srgbClr val="008000"/>
                </a:solidFill>
              </a:rPr>
              <a:t> </a:t>
            </a:r>
            <a:r>
              <a:rPr lang="en-US" sz="3200" dirty="0" err="1" smtClean="0">
                <a:solidFill>
                  <a:srgbClr val="008000"/>
                </a:solidFill>
              </a:rPr>
              <a:t>ваздуха</a:t>
            </a:r>
            <a:r>
              <a:rPr lang="en-US" sz="3200" dirty="0" smtClean="0">
                <a:solidFill>
                  <a:srgbClr val="008000"/>
                </a:solidFill>
              </a:rPr>
              <a:t>, </a:t>
            </a:r>
            <a:r>
              <a:rPr lang="en-US" sz="3200" dirty="0" err="1" smtClean="0">
                <a:solidFill>
                  <a:srgbClr val="008000"/>
                </a:solidFill>
              </a:rPr>
              <a:t>са</a:t>
            </a:r>
            <a:r>
              <a:rPr lang="en-US" sz="3200" dirty="0" smtClean="0">
                <a:solidFill>
                  <a:srgbClr val="008000"/>
                </a:solidFill>
              </a:rPr>
              <a:t> </a:t>
            </a:r>
            <a:r>
              <a:rPr lang="en-US" sz="3200" dirty="0" err="1" smtClean="0">
                <a:solidFill>
                  <a:srgbClr val="008000"/>
                </a:solidFill>
              </a:rPr>
              <a:t>доста</a:t>
            </a:r>
            <a:r>
              <a:rPr lang="en-US" sz="3200" dirty="0" smtClean="0">
                <a:solidFill>
                  <a:srgbClr val="008000"/>
                </a:solidFill>
              </a:rPr>
              <a:t> </a:t>
            </a:r>
            <a:r>
              <a:rPr lang="en-US" sz="3200" dirty="0" err="1" smtClean="0">
                <a:solidFill>
                  <a:srgbClr val="008000"/>
                </a:solidFill>
              </a:rPr>
              <a:t>падавина</a:t>
            </a:r>
            <a:r>
              <a:rPr lang="en-US" sz="3200" dirty="0" smtClean="0">
                <a:solidFill>
                  <a:srgbClr val="008000"/>
                </a:solidFill>
              </a:rPr>
              <a:t>, </a:t>
            </a:r>
            <a:r>
              <a:rPr lang="en-US" sz="3200" dirty="0" err="1" smtClean="0">
                <a:solidFill>
                  <a:srgbClr val="008000"/>
                </a:solidFill>
              </a:rPr>
              <a:t>нарочито</a:t>
            </a:r>
            <a:r>
              <a:rPr lang="en-US" sz="3200" dirty="0" smtClean="0">
                <a:solidFill>
                  <a:srgbClr val="008000"/>
                </a:solidFill>
              </a:rPr>
              <a:t> </a:t>
            </a:r>
            <a:r>
              <a:rPr lang="en-US" sz="3200" dirty="0" err="1" smtClean="0">
                <a:solidFill>
                  <a:srgbClr val="008000"/>
                </a:solidFill>
              </a:rPr>
              <a:t>лети</a:t>
            </a:r>
            <a:r>
              <a:rPr lang="en-US" sz="3200" dirty="0" smtClean="0">
                <a:solidFill>
                  <a:srgbClr val="008000"/>
                </a:solidFill>
              </a:rPr>
              <a:t> и у </a:t>
            </a:r>
            <a:r>
              <a:rPr lang="en-US" sz="3200" dirty="0" err="1" smtClean="0">
                <a:solidFill>
                  <a:srgbClr val="008000"/>
                </a:solidFill>
              </a:rPr>
              <a:t>јесен</a:t>
            </a:r>
            <a:r>
              <a:rPr lang="en-US" sz="3200" dirty="0" smtClean="0"/>
              <a:t> </a:t>
            </a:r>
            <a:endParaRPr lang="sr-Cyrl-RS" sz="3200" dirty="0" smtClean="0"/>
          </a:p>
          <a:p>
            <a:endParaRPr lang="sr-Cyrl-RS" b="1" dirty="0" smtClean="0"/>
          </a:p>
          <a:p>
            <a:r>
              <a:rPr lang="sr-Cyrl-RS" dirty="0" smtClean="0"/>
              <a:t>У разним областима ове зоне ипак постоје разлике у климатским условима,  па се разликују:</a:t>
            </a:r>
          </a:p>
          <a:p>
            <a:r>
              <a:rPr lang="sr-Cyrl-RS" b="1" dirty="0" smtClean="0">
                <a:solidFill>
                  <a:srgbClr val="FF0000"/>
                </a:solidFill>
              </a:rPr>
              <a:t>Екваторијална клима</a:t>
            </a:r>
          </a:p>
          <a:p>
            <a:r>
              <a:rPr lang="sr-Cyrl-RS" b="1" dirty="0" smtClean="0">
                <a:solidFill>
                  <a:srgbClr val="00B050"/>
                </a:solidFill>
              </a:rPr>
              <a:t>Тропска клима </a:t>
            </a:r>
          </a:p>
          <a:p>
            <a:r>
              <a:rPr lang="sr-Cyrl-RS" b="1" dirty="0" smtClean="0">
                <a:solidFill>
                  <a:srgbClr val="00B0F0"/>
                </a:solidFill>
              </a:rPr>
              <a:t>Монсунска клима</a:t>
            </a:r>
          </a:p>
          <a:p>
            <a:r>
              <a:rPr lang="sr-Cyrl-RS" b="1" dirty="0" smtClean="0">
                <a:solidFill>
                  <a:srgbClr val="FFC000"/>
                </a:solidFill>
              </a:rPr>
              <a:t>Пустињска клима</a:t>
            </a:r>
          </a:p>
          <a:p>
            <a:endParaRPr lang="sr-Cyrl-R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72400" cy="914400"/>
          </a:xfrm>
        </p:spPr>
        <p:txBody>
          <a:bodyPr/>
          <a:lstStyle/>
          <a:p>
            <a:pPr algn="ctr"/>
            <a:r>
              <a:rPr lang="sr-Cyrl-RS" b="1" smtClean="0">
                <a:solidFill>
                  <a:srgbClr val="FF0000"/>
                </a:solidFill>
              </a:rPr>
              <a:t>Екваторијална клима</a:t>
            </a:r>
            <a:br>
              <a:rPr lang="sr-Cyrl-RS" b="1" smtClean="0">
                <a:solidFill>
                  <a:srgbClr val="FF0000"/>
                </a:solidFill>
              </a:rPr>
            </a:br>
            <a:endParaRPr lang="en-US"/>
          </a:p>
        </p:txBody>
      </p:sp>
      <p:sp>
        <p:nvSpPr>
          <p:cNvPr id="3" name="Content Placeholder 2"/>
          <p:cNvSpPr>
            <a:spLocks noGrp="1"/>
          </p:cNvSpPr>
          <p:nvPr>
            <p:ph idx="1"/>
          </p:nvPr>
        </p:nvSpPr>
        <p:spPr>
          <a:xfrm>
            <a:off x="0" y="548680"/>
            <a:ext cx="9144000" cy="5976664"/>
          </a:xfrm>
        </p:spPr>
        <p:txBody>
          <a:bodyPr>
            <a:normAutofit lnSpcReduction="10000"/>
          </a:bodyPr>
          <a:lstStyle/>
          <a:p>
            <a:r>
              <a:rPr lang="sr-Cyrl-RS" sz="2600" b="1" dirty="0" smtClean="0"/>
              <a:t>Екваторијална клима </a:t>
            </a:r>
            <a:r>
              <a:rPr lang="sr-Cyrl-RS" sz="2600" dirty="0" smtClean="0"/>
              <a:t>се налази у појасу који заузима пределе до 10˚ северно и јужно од екватора и обухвата слив Амазона у Ј. Америци, реке Конго и Нигер</a:t>
            </a:r>
            <a:r>
              <a:rPr lang="sr-Latn-RS" sz="2600" dirty="0" smtClean="0"/>
              <a:t> </a:t>
            </a:r>
            <a:r>
              <a:rPr lang="sr-Cyrl-RS" sz="2600" dirty="0" smtClean="0"/>
              <a:t>и велика афричка језера у Африци, исток Мадагаскара и острва Малајског архипелага у Азији. Одликује се релативно високим температурама </a:t>
            </a:r>
            <a:r>
              <a:rPr lang="sr-Cyrl-RS" sz="2600" dirty="0"/>
              <a:t>са малим дневним и годишњим </a:t>
            </a:r>
            <a:r>
              <a:rPr lang="sr-Cyrl-RS" sz="2600" dirty="0" smtClean="0"/>
              <a:t>колебањима и великом влажношћу и обилним падавинама, Просечна годишња температура је 24-28˚С</a:t>
            </a:r>
            <a:r>
              <a:rPr lang="vi-VN" sz="2600" dirty="0" smtClean="0"/>
              <a:t>. </a:t>
            </a:r>
            <a:r>
              <a:rPr lang="sr-Cyrl-RS" sz="2600" dirty="0" smtClean="0"/>
              <a:t>Ова </a:t>
            </a:r>
          </a:p>
          <a:p>
            <a:pPr lvl="1">
              <a:buNone/>
            </a:pPr>
            <a:r>
              <a:rPr lang="sr-Cyrl-RS" dirty="0" smtClean="0"/>
              <a:t>клима омогућава </a:t>
            </a:r>
          </a:p>
          <a:p>
            <a:pPr lvl="1">
              <a:buNone/>
            </a:pPr>
            <a:r>
              <a:rPr lang="sr-Cyrl-RS" dirty="0" smtClean="0"/>
              <a:t>услове за развој</a:t>
            </a:r>
          </a:p>
          <a:p>
            <a:pPr lvl="1">
              <a:buNone/>
            </a:pPr>
            <a:r>
              <a:rPr lang="sr-Cyrl-RS" dirty="0" smtClean="0"/>
              <a:t>бујних </a:t>
            </a:r>
          </a:p>
          <a:p>
            <a:pPr lvl="1">
              <a:buNone/>
            </a:pPr>
            <a:r>
              <a:rPr lang="sr-Cyrl-RS" b="1" dirty="0" smtClean="0">
                <a:solidFill>
                  <a:srgbClr val="00B050"/>
                </a:solidFill>
              </a:rPr>
              <a:t>ТРОПСКИХ </a:t>
            </a:r>
          </a:p>
          <a:p>
            <a:pPr lvl="1">
              <a:buNone/>
            </a:pPr>
            <a:r>
              <a:rPr lang="sr-Cyrl-RS" b="1" dirty="0" smtClean="0">
                <a:solidFill>
                  <a:srgbClr val="00B050"/>
                </a:solidFill>
              </a:rPr>
              <a:t>КИШНИХ</a:t>
            </a:r>
          </a:p>
          <a:p>
            <a:pPr lvl="1">
              <a:buNone/>
            </a:pPr>
            <a:r>
              <a:rPr lang="sr-Cyrl-RS" b="1" dirty="0" smtClean="0">
                <a:solidFill>
                  <a:srgbClr val="00B050"/>
                </a:solidFill>
              </a:rPr>
              <a:t>ШУМА  </a:t>
            </a:r>
          </a:p>
          <a:p>
            <a:endParaRPr lang="en-US" dirty="0"/>
          </a:p>
        </p:txBody>
      </p:sp>
      <p:pic>
        <p:nvPicPr>
          <p:cNvPr id="43010" name="Picture 2" descr="Foto"/>
          <p:cNvPicPr>
            <a:picLocks noChangeAspect="1" noChangeArrowheads="1"/>
          </p:cNvPicPr>
          <p:nvPr/>
        </p:nvPicPr>
        <p:blipFill>
          <a:blip r:embed="rId2" cstate="print"/>
          <a:srcRect/>
          <a:stretch>
            <a:fillRect/>
          </a:stretch>
        </p:blipFill>
        <p:spPr bwMode="auto">
          <a:xfrm>
            <a:off x="3776462" y="3573016"/>
            <a:ext cx="5367538" cy="32849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352928" cy="914400"/>
          </a:xfrm>
        </p:spPr>
        <p:txBody>
          <a:bodyPr/>
          <a:lstStyle/>
          <a:p>
            <a:pPr algn="ctr"/>
            <a:r>
              <a:rPr lang="sr-Cyrl-RS" smtClean="0"/>
              <a:t>Биом тропских кишних шума</a:t>
            </a:r>
            <a:endParaRPr lang="en-US"/>
          </a:p>
        </p:txBody>
      </p:sp>
      <p:pic>
        <p:nvPicPr>
          <p:cNvPr id="34818" name="Picture 2" descr="&amp;Scy;&amp;rcy;&amp;ocy;&amp;dcy;&amp;ncy;&amp;acy; &amp;scy;&amp;lcy;&amp;icy;&amp;kcy;&amp;acy;"/>
          <p:cNvPicPr>
            <a:picLocks noChangeAspect="1" noChangeArrowheads="1"/>
          </p:cNvPicPr>
          <p:nvPr/>
        </p:nvPicPr>
        <p:blipFill>
          <a:blip r:embed="rId2" cstate="print"/>
          <a:srcRect/>
          <a:stretch>
            <a:fillRect/>
          </a:stretch>
        </p:blipFill>
        <p:spPr bwMode="auto">
          <a:xfrm>
            <a:off x="461711" y="2132856"/>
            <a:ext cx="8682290" cy="43064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24744"/>
          </a:xfrm>
        </p:spPr>
        <p:txBody>
          <a:bodyPr/>
          <a:lstStyle/>
          <a:p>
            <a:pPr algn="ctr"/>
            <a:r>
              <a:rPr lang="sr-Cyrl-RS" sz="3600" smtClean="0"/>
              <a:t>ШТА УТИЧЕ НА ФОРМИРАЊЕ КЛИМЕ У ТРОПСКОМ ПОЈАСУ?</a:t>
            </a:r>
            <a:endParaRPr lang="en-US" sz="3600"/>
          </a:p>
        </p:txBody>
      </p:sp>
      <p:sp>
        <p:nvSpPr>
          <p:cNvPr id="3" name="Content Placeholder 2"/>
          <p:cNvSpPr>
            <a:spLocks noGrp="1"/>
          </p:cNvSpPr>
          <p:nvPr>
            <p:ph idx="1"/>
          </p:nvPr>
        </p:nvSpPr>
        <p:spPr>
          <a:xfrm>
            <a:off x="6300192" y="1783560"/>
            <a:ext cx="2843808" cy="4572000"/>
          </a:xfrm>
        </p:spPr>
        <p:txBody>
          <a:bodyPr>
            <a:normAutofit fontScale="70000" lnSpcReduction="20000"/>
          </a:bodyPr>
          <a:lstStyle/>
          <a:p>
            <a:pPr>
              <a:buNone/>
            </a:pPr>
            <a:r>
              <a:rPr lang="sr-Cyrl-RS" dirty="0" smtClean="0"/>
              <a:t>ЕКВАТОРИЈАЛНИ  ПОЈАС - ниског атмосферског притиска због издизања топлог и влажног ваздуха – пуно падавина</a:t>
            </a:r>
          </a:p>
          <a:p>
            <a:pPr>
              <a:buNone/>
            </a:pPr>
            <a:r>
              <a:rPr lang="sr-Cyrl-RS" dirty="0" smtClean="0"/>
              <a:t>СУПТРОПСКЕ ОБЛАСТИ – високог  атмосферског притиска, због спуштања сувог ваздуха – мало падавина</a:t>
            </a:r>
            <a:endParaRPr lang="en-US" dirty="0"/>
          </a:p>
        </p:txBody>
      </p:sp>
      <p:grpSp>
        <p:nvGrpSpPr>
          <p:cNvPr id="11" name="Group 10"/>
          <p:cNvGrpSpPr/>
          <p:nvPr/>
        </p:nvGrpSpPr>
        <p:grpSpPr>
          <a:xfrm>
            <a:off x="251520" y="1844824"/>
            <a:ext cx="6120680" cy="4543426"/>
            <a:chOff x="467544" y="1772816"/>
            <a:chExt cx="6120680" cy="4543426"/>
          </a:xfrm>
        </p:grpSpPr>
        <p:pic>
          <p:nvPicPr>
            <p:cNvPr id="39938" name="Picture 2" descr="Foto"/>
            <p:cNvPicPr>
              <a:picLocks noChangeAspect="1" noChangeArrowheads="1"/>
            </p:cNvPicPr>
            <p:nvPr/>
          </p:nvPicPr>
          <p:blipFill>
            <a:blip r:embed="rId2" cstate="print"/>
            <a:srcRect/>
            <a:stretch>
              <a:fillRect/>
            </a:stretch>
          </p:blipFill>
          <p:spPr bwMode="auto">
            <a:xfrm>
              <a:off x="467544" y="1772816"/>
              <a:ext cx="6086475" cy="4543426"/>
            </a:xfrm>
            <a:prstGeom prst="rect">
              <a:avLst/>
            </a:prstGeom>
            <a:noFill/>
          </p:spPr>
        </p:pic>
        <p:sp>
          <p:nvSpPr>
            <p:cNvPr id="5" name="TextBox 4"/>
            <p:cNvSpPr txBox="1"/>
            <p:nvPr/>
          </p:nvSpPr>
          <p:spPr>
            <a:xfrm>
              <a:off x="3203848" y="1916832"/>
              <a:ext cx="1440160" cy="369332"/>
            </a:xfrm>
            <a:prstGeom prst="rect">
              <a:avLst/>
            </a:prstGeom>
            <a:solidFill>
              <a:srgbClr val="0070C0"/>
            </a:solidFill>
          </p:spPr>
          <p:txBody>
            <a:bodyPr wrap="square" rtlCol="0">
              <a:spAutoFit/>
            </a:bodyPr>
            <a:lstStyle/>
            <a:p>
              <a:r>
                <a:rPr lang="sr-Cyrl-RS" smtClean="0"/>
                <a:t>Ветрови</a:t>
              </a:r>
              <a:endParaRPr lang="en-US"/>
            </a:p>
          </p:txBody>
        </p:sp>
        <p:sp>
          <p:nvSpPr>
            <p:cNvPr id="7" name="TextBox 6"/>
            <p:cNvSpPr txBox="1"/>
            <p:nvPr/>
          </p:nvSpPr>
          <p:spPr>
            <a:xfrm>
              <a:off x="3131840" y="5877272"/>
              <a:ext cx="1440160" cy="369332"/>
            </a:xfrm>
            <a:prstGeom prst="rect">
              <a:avLst/>
            </a:prstGeom>
            <a:solidFill>
              <a:srgbClr val="0070C0"/>
            </a:solidFill>
          </p:spPr>
          <p:txBody>
            <a:bodyPr wrap="square" rtlCol="0">
              <a:spAutoFit/>
            </a:bodyPr>
            <a:lstStyle/>
            <a:p>
              <a:r>
                <a:rPr lang="sr-Cyrl-RS" smtClean="0"/>
                <a:t>Ветрови</a:t>
              </a:r>
              <a:endParaRPr lang="en-US"/>
            </a:p>
          </p:txBody>
        </p:sp>
        <p:sp>
          <p:nvSpPr>
            <p:cNvPr id="8" name="TextBox 7"/>
            <p:cNvSpPr txBox="1"/>
            <p:nvPr/>
          </p:nvSpPr>
          <p:spPr>
            <a:xfrm>
              <a:off x="4499992" y="2852936"/>
              <a:ext cx="1440160" cy="369332"/>
            </a:xfrm>
            <a:prstGeom prst="rect">
              <a:avLst/>
            </a:prstGeom>
            <a:solidFill>
              <a:srgbClr val="0070C0"/>
            </a:solidFill>
          </p:spPr>
          <p:txBody>
            <a:bodyPr wrap="square" rtlCol="0">
              <a:spAutoFit/>
            </a:bodyPr>
            <a:lstStyle/>
            <a:p>
              <a:r>
                <a:rPr lang="sr-Cyrl-RS" smtClean="0"/>
                <a:t>Облаци</a:t>
              </a:r>
              <a:endParaRPr lang="en-US"/>
            </a:p>
          </p:txBody>
        </p:sp>
        <p:sp>
          <p:nvSpPr>
            <p:cNvPr id="9" name="TextBox 8"/>
            <p:cNvSpPr txBox="1"/>
            <p:nvPr/>
          </p:nvSpPr>
          <p:spPr>
            <a:xfrm>
              <a:off x="4644008" y="4869160"/>
              <a:ext cx="1440160" cy="369332"/>
            </a:xfrm>
            <a:prstGeom prst="rect">
              <a:avLst/>
            </a:prstGeom>
            <a:solidFill>
              <a:srgbClr val="0070C0"/>
            </a:solidFill>
          </p:spPr>
          <p:txBody>
            <a:bodyPr wrap="square" rtlCol="0">
              <a:spAutoFit/>
            </a:bodyPr>
            <a:lstStyle/>
            <a:p>
              <a:r>
                <a:rPr lang="sr-Cyrl-RS" smtClean="0"/>
                <a:t>Облаци</a:t>
              </a:r>
              <a:endParaRPr lang="en-US"/>
            </a:p>
          </p:txBody>
        </p:sp>
        <p:sp>
          <p:nvSpPr>
            <p:cNvPr id="10" name="TextBox 9"/>
            <p:cNvSpPr txBox="1"/>
            <p:nvPr/>
          </p:nvSpPr>
          <p:spPr>
            <a:xfrm>
              <a:off x="5652120" y="3861048"/>
              <a:ext cx="936104" cy="461665"/>
            </a:xfrm>
            <a:prstGeom prst="rect">
              <a:avLst/>
            </a:prstGeom>
            <a:solidFill>
              <a:schemeClr val="accent3">
                <a:lumMod val="60000"/>
                <a:lumOff val="40000"/>
              </a:schemeClr>
            </a:solidFill>
          </p:spPr>
          <p:txBody>
            <a:bodyPr wrap="square" rtlCol="0">
              <a:spAutoFit/>
            </a:bodyPr>
            <a:lstStyle/>
            <a:p>
              <a:r>
                <a:rPr lang="sr-Cyrl-RS" sz="1200" b="1" smtClean="0">
                  <a:solidFill>
                    <a:schemeClr val="bg1"/>
                  </a:solidFill>
                </a:rPr>
                <a:t>Сунчево зрачење</a:t>
              </a:r>
              <a:endParaRPr lang="en-US" sz="1200" b="1">
                <a:solidFill>
                  <a:schemeClr val="bg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mp;Rcy;&amp;iecy;&amp;zcy;&amp;ucy;&amp;lcy;&amp;tcy;&amp;acy;&amp;tcy; &amp;scy;&amp;lcy;&amp;icy;&amp;kcy;&amp;acy; &amp;zcy;&amp;acy; hadley cell"/>
          <p:cNvPicPr>
            <a:picLocks noChangeAspect="1" noChangeArrowheads="1"/>
          </p:cNvPicPr>
          <p:nvPr/>
        </p:nvPicPr>
        <p:blipFill>
          <a:blip r:embed="rId2" cstate="print"/>
          <a:srcRect/>
          <a:stretch>
            <a:fillRect/>
          </a:stretch>
        </p:blipFill>
        <p:spPr bwMode="auto">
          <a:xfrm>
            <a:off x="395536" y="1491053"/>
            <a:ext cx="6408712" cy="5377576"/>
          </a:xfrm>
          <a:prstGeom prst="rect">
            <a:avLst/>
          </a:prstGeom>
          <a:noFill/>
        </p:spPr>
      </p:pic>
      <p:sp>
        <p:nvSpPr>
          <p:cNvPr id="4" name="Title 1"/>
          <p:cNvSpPr>
            <a:spLocks noGrp="1"/>
          </p:cNvSpPr>
          <p:nvPr>
            <p:ph type="title"/>
          </p:nvPr>
        </p:nvSpPr>
        <p:spPr>
          <a:xfrm>
            <a:off x="900113" y="0"/>
            <a:ext cx="7632327" cy="620688"/>
          </a:xfrm>
        </p:spPr>
        <p:txBody>
          <a:bodyPr/>
          <a:lstStyle/>
          <a:p>
            <a:pPr algn="ctr"/>
            <a:r>
              <a:rPr lang="sr-Cyrl-RS" sz="2800" dirty="0" smtClean="0"/>
              <a:t>ШТА УТИЧЕ НА ФОРМИРАЊЕ КЛИМЕ У ТРОПСКОМ ПОЈАСУ?</a:t>
            </a:r>
            <a:endParaRPr lang="en-US" sz="2800" dirty="0"/>
          </a:p>
        </p:txBody>
      </p:sp>
      <p:sp>
        <p:nvSpPr>
          <p:cNvPr id="2" name="TextBox 1"/>
          <p:cNvSpPr txBox="1"/>
          <p:nvPr/>
        </p:nvSpPr>
        <p:spPr>
          <a:xfrm>
            <a:off x="6948264" y="1916832"/>
            <a:ext cx="2016224" cy="4524315"/>
          </a:xfrm>
          <a:prstGeom prst="rect">
            <a:avLst/>
          </a:prstGeom>
          <a:noFill/>
        </p:spPr>
        <p:txBody>
          <a:bodyPr wrap="square" rtlCol="0">
            <a:spAutoFit/>
          </a:bodyPr>
          <a:lstStyle/>
          <a:p>
            <a:r>
              <a:rPr lang="sr-Cyrl-RS" sz="2400" dirty="0" smtClean="0"/>
              <a:t>Правац дувања ветрова  (наранџасте стрелице) и вертикална циркулација ваздуха (Хедлијеве ћелије) у пределу екватора</a:t>
            </a:r>
            <a:endParaRPr lang="en-BZ"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3">
      <a:majorFont>
        <a:latin typeface="Gungsuh"/>
        <a:ea typeface=""/>
        <a:cs typeface=""/>
      </a:majorFont>
      <a:minorFont>
        <a:latin typeface="Gungsuh"/>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2509</TotalTime>
  <Words>2622</Words>
  <Application>Microsoft Office PowerPoint</Application>
  <PresentationFormat>On-screen Show (4:3)</PresentationFormat>
  <Paragraphs>219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Metro</vt:lpstr>
      <vt:lpstr>Биоми тропских и суптропских предела </vt:lpstr>
      <vt:lpstr>ТРОПСКИ И СУПТРОПСКИ ПРЕДЕЛИ</vt:lpstr>
      <vt:lpstr>PowerPoint Presentation</vt:lpstr>
      <vt:lpstr>КЛИМАТСКЕ ЗОНЕ</vt:lpstr>
      <vt:lpstr>ТРОПСКИ ПРЕДЕЛИ</vt:lpstr>
      <vt:lpstr>Екваторијална клима </vt:lpstr>
      <vt:lpstr>Биом тропских кишних шума</vt:lpstr>
      <vt:lpstr>ШТА УТИЧЕ НА ФОРМИРАЊЕ КЛИМЕ У ТРОПСКОМ ПОЈАСУ?</vt:lpstr>
      <vt:lpstr>ШТА УТИЧЕ НА ФОРМИРАЊЕ КЛИМЕ У ТРОПСКОМ ПОЈАСУ?</vt:lpstr>
      <vt:lpstr>PowerPoint Presentation</vt:lpstr>
      <vt:lpstr>PowerPoint Presentation</vt:lpstr>
      <vt:lpstr>Вегетација тропских кишних шума</vt:lpstr>
      <vt:lpstr>Адаптације биљака </vt:lpstr>
      <vt:lpstr>PowerPoint Presentation</vt:lpstr>
      <vt:lpstr>PowerPoint Presentation</vt:lpstr>
      <vt:lpstr>Фауна тропских кишних шума</vt:lpstr>
      <vt:lpstr>Тропске кишне шуме Јужне Америке - врсте </vt:lpstr>
      <vt:lpstr>PowerPoint Presentation</vt:lpstr>
      <vt:lpstr>Тропске кишне шуме екваторијалне Африке- врсте </vt:lpstr>
      <vt:lpstr>PowerPoint Presentation</vt:lpstr>
      <vt:lpstr>Тропске кишне шуме југоисточне Азије - врсте </vt:lpstr>
      <vt:lpstr>PowerPoint Presentation</vt:lpstr>
      <vt:lpstr>Тропске кишне шуме Аустралије</vt:lpstr>
      <vt:lpstr>PowerPoint Presentation</vt:lpstr>
      <vt:lpstr>Тропске листопадне шуме </vt:lpstr>
      <vt:lpstr>Тропске листопадне шуме </vt:lpstr>
      <vt:lpstr>Саване </vt:lpstr>
      <vt:lpstr>Саване </vt:lpstr>
      <vt:lpstr>Саване </vt:lpstr>
      <vt:lpstr>Вегетација саване </vt:lpstr>
      <vt:lpstr>Флора саване</vt:lpstr>
      <vt:lpstr>Фауна саване</vt:lpstr>
      <vt:lpstr>Суптропски појас</vt:lpstr>
      <vt:lpstr>Пустиње</vt:lpstr>
      <vt:lpstr>Пустиње</vt:lpstr>
      <vt:lpstr>Пустиње</vt:lpstr>
      <vt:lpstr>Пустиње</vt:lpstr>
      <vt:lpstr>Фауна пустиња</vt:lpstr>
      <vt:lpstr>Флора и фауна Сахаре</vt:lpstr>
      <vt:lpstr>PowerPoint Presentation</vt:lpstr>
      <vt:lpstr>Флора и фауна Сонорске пустиње</vt:lpstr>
      <vt:lpstr>Биом Чапарал</vt:lpstr>
      <vt:lpstr>Биом Чапарал</vt:lpstr>
      <vt:lpstr>Флора и фауна чапарала</vt:lpstr>
      <vt:lpstr>Фауна калифорнијског чапарала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Биоми тропских и суптропских предела </dc:title>
  <dc:creator>Stojkov</dc:creator>
  <cp:lastModifiedBy>stojkov</cp:lastModifiedBy>
  <cp:revision>156</cp:revision>
  <dcterms:created xsi:type="dcterms:W3CDTF">2017-03-14T15:00:20Z</dcterms:created>
  <dcterms:modified xsi:type="dcterms:W3CDTF">2020-04-29T21:44:51Z</dcterms:modified>
</cp:coreProperties>
</file>