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1" r:id="rId3"/>
    <p:sldId id="306" r:id="rId4"/>
    <p:sldId id="307" r:id="rId5"/>
    <p:sldId id="262" r:id="rId6"/>
    <p:sldId id="272" r:id="rId7"/>
    <p:sldId id="300" r:id="rId8"/>
    <p:sldId id="301" r:id="rId9"/>
    <p:sldId id="302" r:id="rId10"/>
    <p:sldId id="264" r:id="rId11"/>
    <p:sldId id="257" r:id="rId12"/>
    <p:sldId id="303" r:id="rId13"/>
    <p:sldId id="269" r:id="rId14"/>
    <p:sldId id="275" r:id="rId15"/>
    <p:sldId id="270" r:id="rId16"/>
    <p:sldId id="276" r:id="rId17"/>
    <p:sldId id="308" r:id="rId18"/>
    <p:sldId id="258" r:id="rId19"/>
    <p:sldId id="277" r:id="rId20"/>
    <p:sldId id="289" r:id="rId21"/>
    <p:sldId id="290" r:id="rId22"/>
    <p:sldId id="291" r:id="rId23"/>
    <p:sldId id="292" r:id="rId24"/>
    <p:sldId id="293" r:id="rId25"/>
    <p:sldId id="299" r:id="rId26"/>
    <p:sldId id="294" r:id="rId27"/>
    <p:sldId id="295" r:id="rId28"/>
    <p:sldId id="296" r:id="rId29"/>
    <p:sldId id="297" r:id="rId30"/>
    <p:sldId id="305" r:id="rId31"/>
    <p:sldId id="304" r:id="rId32"/>
    <p:sldId id="310" r:id="rId33"/>
    <p:sldId id="298" r:id="rId34"/>
    <p:sldId id="280" r:id="rId35"/>
    <p:sldId id="281" r:id="rId36"/>
    <p:sldId id="271" r:id="rId37"/>
    <p:sldId id="288" r:id="rId38"/>
    <p:sldId id="287" r:id="rId39"/>
    <p:sldId id="282" r:id="rId40"/>
    <p:sldId id="283" r:id="rId41"/>
    <p:sldId id="284" r:id="rId42"/>
    <p:sldId id="28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DAA8B-9111-4643-A0EA-ADFE5C453505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EB42-1CD1-4FD5-A860-8FE7B9F48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FEB42-1CD1-4FD5-A860-8FE7B9F4895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84935A-C5CB-41D6-88CE-90FB6F31FD7E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869D9BF-CFF3-46B7-B16F-B7C992B4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7%D0%B5%D1%82%D0%B8%D0%BD%D0%B0%D1%80%D0%B8" TargetMode="External"/><Relationship Id="rId3" Type="http://schemas.openxmlformats.org/officeDocument/2006/relationships/hyperlink" Target="https://sr.wikipedia.org/wiki/%D0%A1%D0%BB%D0%B0%D0%B4%D1%83%D0%BD" TargetMode="External"/><Relationship Id="rId7" Type="http://schemas.openxmlformats.org/officeDocument/2006/relationships/hyperlink" Target="https://sr.wikipedia.org/wiki/%D0%91%D1%83%D0%BA%D0%B2%D0%B0" TargetMode="External"/><Relationship Id="rId2" Type="http://schemas.openxmlformats.org/officeDocument/2006/relationships/hyperlink" Target="https://sr.wikipedia.org/wiki/%D0%A5%D1%80%D0%B0%D1%8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3%D1%80%D0%B0%D0%B1_(%D0%B4%D1%80%D0%B2%D0%BE)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sr.wikipedia.org/wiki/%D0%9C%D0%B5%D0%B4%D1%83%D0%BD%D0%B0%D1%86" TargetMode="External"/><Relationship Id="rId10" Type="http://schemas.openxmlformats.org/officeDocument/2006/relationships/hyperlink" Target="https://sr.wikipedia.org/wiki/%D0%A1%D0%BC%D1%80%D1%87%D0%B0" TargetMode="External"/><Relationship Id="rId4" Type="http://schemas.openxmlformats.org/officeDocument/2006/relationships/hyperlink" Target="https://sr.wikipedia.org/wiki/%D0%A6%D0%B5%D1%80" TargetMode="External"/><Relationship Id="rId9" Type="http://schemas.openxmlformats.org/officeDocument/2006/relationships/hyperlink" Target="https://sr.wikipedia.org/wiki/%D0%88%D0%B5%D0%BB%D0%B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ionet-skola.com/w/images/thumb/c/cd/800px-Stipa-pennata-fruiting.JPG/300px-800px-Stipa-pennata-fruiting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c/c3/Drosera_spatulata_KansaiHabit.jpg/250px-Drosera_spatulata_KansaiHabit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/index.php?title=%D0%9A%D0%BE%D0%BF%D0%B0%D0%BE%D0%BD%D0%B8%D1%87%D0%BA%D0%B0_%D1%87%D1%83%D0%B2%D0%B0%D1%80%D0%BA%D1%83%D1%9B%D0%B0&amp;action=edit&amp;redlink=1" TargetMode="External"/><Relationship Id="rId13" Type="http://schemas.openxmlformats.org/officeDocument/2006/relationships/hyperlink" Target="https://sr.wikipedia.org/wiki/%D0%A1%D0%BE%D0%B2%D0%B5" TargetMode="External"/><Relationship Id="rId3" Type="http://schemas.openxmlformats.org/officeDocument/2006/relationships/hyperlink" Target="https://sr.wikipedia.org/w/index.php?title=%D0%91%D0%B0%D0%BB%D0%BA%D0%B0%D0%BD%D1%81%D0%BA%D0%B0_%D1%82%D0%B0%D1%98%D0%B3%D0%B0&amp;action=edit&amp;redlink=1" TargetMode="External"/><Relationship Id="rId7" Type="http://schemas.openxmlformats.org/officeDocument/2006/relationships/hyperlink" Target="https://sr.wikipedia.org/wiki/%D0%A2%D1%80%D0%B5%D1%81%D0%B0%D0%B2%D0%B0" TargetMode="External"/><Relationship Id="rId12" Type="http://schemas.openxmlformats.org/officeDocument/2006/relationships/hyperlink" Target="https://sr.wikipedia.org/wiki/%D0%97%D0%BB%D0%B0%D1%82%D0%BD%D0%B8_%D0%BE%D1%80%D0%B0%D0%BE" TargetMode="External"/><Relationship Id="rId2" Type="http://schemas.openxmlformats.org/officeDocument/2006/relationships/hyperlink" Target="https://sr.wikipedia.org/wiki/%D0%88%D0%B0%D0%B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A0%D1%83%D0%BD%D0%BE%D0%BB%D0%B8%D1%81%D1%82" TargetMode="External"/><Relationship Id="rId11" Type="http://schemas.openxmlformats.org/officeDocument/2006/relationships/hyperlink" Target="https://sr.wikipedia.org/wiki/%D0%A1%D0%B8%D0%B2%D0%B8_%D1%81%D0%BE%D0%BA%D0%BE" TargetMode="External"/><Relationship Id="rId5" Type="http://schemas.openxmlformats.org/officeDocument/2006/relationships/hyperlink" Target="https://sr.wikipedia.org/w/index.php?title=%D0%9F%D0%BE%D0%BB%D0%B5%D0%B3%D0%BB%D0%B0_%D0%BA%D0%BB%D0%B5%D0%BA%D0%B0&amp;action=edit&amp;redlink=1" TargetMode="External"/><Relationship Id="rId15" Type="http://schemas.openxmlformats.org/officeDocument/2006/relationships/hyperlink" Target="https://sr.wikipedia.org/wiki/%D0%88%D0%B5%D0%BB%D0%B5%D0%BD" TargetMode="External"/><Relationship Id="rId10" Type="http://schemas.openxmlformats.org/officeDocument/2006/relationships/hyperlink" Target="https://sr.wikipedia.org/wiki/%D0%89%D1%83%D0%B1%D0%B8%D1%87%D0%B8%D1%86%D0%B0" TargetMode="External"/><Relationship Id="rId4" Type="http://schemas.openxmlformats.org/officeDocument/2006/relationships/hyperlink" Target="https://sr.wikipedia.org/w/index.php?title=%D0%9F%D0%B0%D1%82%D1%83%D1%99%D0%B0%D1%81%D1%82%D0%B0_%D1%81%D0%BC%D1%80%D1%87%D0%B0&amp;action=edit&amp;redlink=1" TargetMode="External"/><Relationship Id="rId9" Type="http://schemas.openxmlformats.org/officeDocument/2006/relationships/hyperlink" Target="https://sr.wikipedia.org/wiki/%D0%9F%D0%B0%D0%BD%D1%87%D0%B8%D1%9B%D0%B5%D0%B2%D0%B0_%D0%BF%D0%BE%D1%82%D0%BE%D1%87%D0%B0%D1%80%D0%BA%D0%B0" TargetMode="External"/><Relationship Id="rId14" Type="http://schemas.openxmlformats.org/officeDocument/2006/relationships/hyperlink" Target="https://sr.wikipedia.org/wiki/%D0%94%D0%B8%D0%B2%D1%99%D0%B0_%D0%BC%D0%B0%D1%87%D0%BA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88%D0%BE%D1%80%D0%B3%D0%BE%D0%B2%D0%B0%D0%BD" TargetMode="External"/><Relationship Id="rId13" Type="http://schemas.openxmlformats.org/officeDocument/2006/relationships/hyperlink" Target="https://sr.wikipedia.org/wiki/%D0%A0%D0%B5%D0%BA%D0%B0" TargetMode="External"/><Relationship Id="rId18" Type="http://schemas.openxmlformats.org/officeDocument/2006/relationships/hyperlink" Target="https://sr.wikipedia.org/wiki/%D0%9B%D0%B5%D0%BF%D0%B5%D0%BD%D1%81%D0%BA%D0%B8_%D0%92%D0%B8%D1%80" TargetMode="External"/><Relationship Id="rId3" Type="http://schemas.openxmlformats.org/officeDocument/2006/relationships/hyperlink" Target="https://sr.wikipedia.org/wiki/%D0%9E%D1%80%D0%B0%D1%85" TargetMode="External"/><Relationship Id="rId7" Type="http://schemas.openxmlformats.org/officeDocument/2006/relationships/hyperlink" Target="https://sr.wikipedia.org/wiki/%D0%A8%D0%B8%D0%B1%D1%99%D0%B0%D0%BA" TargetMode="External"/><Relationship Id="rId12" Type="http://schemas.openxmlformats.org/officeDocument/2006/relationships/hyperlink" Target="https://sr.wikipedia.org/wiki/%D0%91%D0%B8%D1%99%D0%BA%D0%B5" TargetMode="External"/><Relationship Id="rId17" Type="http://schemas.openxmlformats.org/officeDocument/2006/relationships/hyperlink" Target="https://sr.wikipedia.org/wiki/%D0%9C%D0%BE%D1%80%D1%83%D0%BD%D0%B0" TargetMode="External"/><Relationship Id="rId2" Type="http://schemas.openxmlformats.org/officeDocument/2006/relationships/hyperlink" Target="https://sr.wikipedia.org/wiki/%D0%9F%D1%80%D0%B0%D1%88%D1%83%D0%BC%D0%B0" TargetMode="External"/><Relationship Id="rId16" Type="http://schemas.openxmlformats.org/officeDocument/2006/relationships/hyperlink" Target="https://sr.wikipedia.org/wiki/%D0%88%D0%B5%D1%81%D0%B5%D1%82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1%D1%83%D0%BA%D0%B2%D0%B0" TargetMode="External"/><Relationship Id="rId11" Type="http://schemas.openxmlformats.org/officeDocument/2006/relationships/hyperlink" Target="https://sr.wikipedia.org/wiki/%D0%A1%D1%82%D0%B0%D0%BD%D0%B8%D1%88%D1%82%D0%B5" TargetMode="External"/><Relationship Id="rId5" Type="http://schemas.openxmlformats.org/officeDocument/2006/relationships/hyperlink" Target="https://sr.wikipedia.org/wiki/%D0%9A%D0%BE%D1%88%D1%9B%D0%B5%D0%BB%D0%B0" TargetMode="External"/><Relationship Id="rId15" Type="http://schemas.openxmlformats.org/officeDocument/2006/relationships/hyperlink" Target="https://sr.wikipedia.org/wiki/%D0%A0%D0%B8%D0%B1%D0%B5" TargetMode="External"/><Relationship Id="rId10" Type="http://schemas.openxmlformats.org/officeDocument/2006/relationships/hyperlink" Target="https://sr.wikipedia.org/wiki/%D0%9A%D0%BB%D0%B8%D1%84" TargetMode="External"/><Relationship Id="rId19" Type="http://schemas.openxmlformats.org/officeDocument/2006/relationships/hyperlink" Target="https://sr.wikipedia.org/wiki/%D0%90%D1%80%D1%85%D0%B5%D0%BE%D0%BB%D0%BE%D1%88%D0%BA%D0%BE_%D0%BD%D0%B0%D0%BB%D0%B0%D0%B7%D0%B8%D1%88%D1%82%D0%B5" TargetMode="External"/><Relationship Id="rId4" Type="http://schemas.openxmlformats.org/officeDocument/2006/relationships/hyperlink" Target="https://sr.wikipedia.org/wiki/Me%C4%8Dja_leska" TargetMode="External"/><Relationship Id="rId9" Type="http://schemas.openxmlformats.org/officeDocument/2006/relationships/hyperlink" Target="https://sr.wikipedia.org/wiki/%D0%9A%D1%80%D0%B5%D1%87%D1%9A%D0%B0%D0%BA" TargetMode="External"/><Relationship Id="rId14" Type="http://schemas.openxmlformats.org/officeDocument/2006/relationships/hyperlink" Target="https://sr.wikipedia.org/wiki/%D0%94%D1%83%D0%BD%D0%B0%D0%B2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88%D0%B5%D0%BB%D0%B0" TargetMode="External"/><Relationship Id="rId2" Type="http://schemas.openxmlformats.org/officeDocument/2006/relationships/hyperlink" Target="https://sr.wikipedia.org/wiki/%D0%9F%D0%B0%D0%BD%D1%87%D0%B8%D1%9B%D0%B5%D0%B2%D0%B0_%D0%BE%D0%BC%D0%BE%D1%80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r.wikipedia.org/wiki/%D0%A2%D1%80%D0%B5%D1%81%D0%B0%D0%B2%D0%B0" TargetMode="External"/><Relationship Id="rId4" Type="http://schemas.openxmlformats.org/officeDocument/2006/relationships/hyperlink" Target="https://sr.wikipedia.org/wiki/%D0%A1%D0%BC%D1%80%D1%87%D0%B0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B%D0%B5%D0%B4%D0%BD%D0%B8%D0%BA" TargetMode="External"/><Relationship Id="rId3" Type="http://schemas.openxmlformats.org/officeDocument/2006/relationships/hyperlink" Target="https://sr.wikipedia.org/wiki/%D0%9C%D1%83%D0%BD%D0%B8%D0%BA%D0%B0" TargetMode="External"/><Relationship Id="rId7" Type="http://schemas.openxmlformats.org/officeDocument/2006/relationships/hyperlink" Target="https://sr.wikipedia.org/wiki/%D0%9F%D0%BB%D0%B0%D0%BD%D0%B8%D0%BD%D0%B0" TargetMode="External"/><Relationship Id="rId2" Type="http://schemas.openxmlformats.org/officeDocument/2006/relationships/hyperlink" Target="https://sr.wikipedia.org/wiki/%D0%9C%D0%BE%D0%BB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1%D0%BE%D1%80_%D0%BA%D1%80%D0%B8%D0%B2%D1%83%D1%99" TargetMode="External"/><Relationship Id="rId5" Type="http://schemas.openxmlformats.org/officeDocument/2006/relationships/hyperlink" Target="https://sr.wikipedia.org/wiki/%D0%96%D0%B1%D1%83%D0%BD" TargetMode="External"/><Relationship Id="rId10" Type="http://schemas.openxmlformats.org/officeDocument/2006/relationships/hyperlink" Target="https://sr.wikipedia.org/wiki/%D0%93%D0%BB%D0%B0%D1%86%D0%B8%D1%98%D0%B0%D0%BB%D0%BD%D0%BE_%D1%98%D0%B5%D0%B7%D0%B5%D1%80%D0%BE" TargetMode="External"/><Relationship Id="rId4" Type="http://schemas.openxmlformats.org/officeDocument/2006/relationships/hyperlink" Target="https://sr.wikipedia.org/wiki/%D0%91%D0%B0%D0%BB%D0%BA%D0%B0%D0%BD%D1%81%D0%BA%D0%B8_%D1%80%D0%B8%D1%81" TargetMode="External"/><Relationship Id="rId9" Type="http://schemas.openxmlformats.org/officeDocument/2006/relationships/hyperlink" Target="https://sr.wikipedia.org/wiki/%D0%A6%D0%B8%D1%80%D0%B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772400" cy="1975104"/>
          </a:xfrm>
        </p:spPr>
        <p:txBody>
          <a:bodyPr/>
          <a:lstStyle/>
          <a:p>
            <a:pPr algn="ctr"/>
            <a:r>
              <a:rPr lang="sr-Cyrl-RS" smtClean="0">
                <a:latin typeface="Times New Roman" pitchFamily="18" charset="0"/>
                <a:cs typeface="Times New Roman" pitchFamily="18" charset="0"/>
              </a:rPr>
              <a:t>Флора и фауна Србије и Балканског полуострва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sr-Cyrl-RS" sz="3600" smtClean="0"/>
              <a:t>9. предавање</a:t>
            </a:r>
            <a:endParaRPr 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z="3200" b="1" smtClean="0"/>
              <a:t>ИСТОРИЈА ФЛОРЕ И ФАУНЕ БАЛКАНСКИХ МЕШОВИТИХ ШУМА</a:t>
            </a:r>
            <a:br>
              <a:rPr lang="sr-Cyrl-RS" sz="3200" b="1" smtClean="0"/>
            </a:br>
            <a:r>
              <a:rPr lang="en-US" sz="3200" b="1" smtClean="0"/>
              <a:t>https://youtu.be/yqZM0CNA47k</a:t>
            </a:r>
            <a:r>
              <a:rPr lang="sr-Cyrl-RS" b="1" smtClean="0"/>
              <a:t/>
            </a:r>
            <a:br>
              <a:rPr lang="sr-Cyrl-RS" b="1" smtClean="0"/>
            </a:br>
            <a:r>
              <a:rPr lang="sr-Cyrl-RS" b="1" smtClean="0"/>
              <a:t/>
            </a:r>
            <a:br>
              <a:rPr lang="sr-Cyrl-RS" b="1" smtClean="0"/>
            </a:b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158" y="1628801"/>
            <a:ext cx="8570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Вегетација и фауна шумо-степе Балкана су претрпеле значајне промене током серије смена ледених доба (</a:t>
            </a:r>
            <a:r>
              <a:rPr lang="sr-Cyrl-RS" sz="2000" dirty="0" smtClean="0">
                <a:solidFill>
                  <a:srgbClr val="00B0F0"/>
                </a:solidFill>
              </a:rPr>
              <a:t>глацијација</a:t>
            </a:r>
            <a:r>
              <a:rPr lang="sr-Cyrl-RS" sz="2000" dirty="0" smtClean="0"/>
              <a:t>), па је некада ту живео сабљозуби тигар, степски мамут и носорог. У следећем периоду између ледених доба насељавају се лисица, вук, дивља свиња. Касније се на ово подручје шире четинарске бореалне шуме – смрча, бреза, бели бор и животиње које су до данас изумрле: мамут, пећински лав и хијена.</a:t>
            </a:r>
          </a:p>
          <a:p>
            <a:endParaRPr lang="sr-Cyrl-RS" sz="2000" dirty="0" smtClean="0"/>
          </a:p>
          <a:p>
            <a:endParaRPr lang="en-US" dirty="0"/>
          </a:p>
        </p:txBody>
      </p:sp>
      <p:pic>
        <p:nvPicPr>
          <p:cNvPr id="41986" name="Picture 2" descr="&amp;Rcy;&amp;iecy;&amp;zcy;&amp;ucy;&amp;lcy;&amp;tcy;&amp;acy;&amp;tcy; &amp;scy;&amp;lcy;&amp;icy;&amp;kcy;&amp;acy; &amp;zcy;&amp;acy; sabljozubi ti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8423"/>
            <a:ext cx="3923928" cy="2529577"/>
          </a:xfrm>
          <a:prstGeom prst="rect">
            <a:avLst/>
          </a:prstGeom>
          <a:noFill/>
        </p:spPr>
      </p:pic>
      <p:pic>
        <p:nvPicPr>
          <p:cNvPr id="41988" name="Picture 4" descr="&amp;Rcy;&amp;iecy;&amp;zcy;&amp;ucy;&amp;lcy;&amp;tcy;&amp;acy;&amp;tcy; &amp;scy;&amp;lcy;&amp;icy;&amp;kcy;&amp;acy; &amp;zcy;&amp;acy; steppe mamm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249" y="4214818"/>
            <a:ext cx="3606593" cy="2653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БАЛКАНСКОГ ПОЛУОСТРВА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074440"/>
          </a:xfrm>
        </p:spPr>
        <p:txBody>
          <a:bodyPr>
            <a:normAutofit fontScale="85000" lnSpcReduction="20000"/>
          </a:bodyPr>
          <a:lstStyle/>
          <a:p>
            <a:r>
              <a:rPr lang="sr-Cyrl-RS" sz="2800" dirty="0" smtClean="0"/>
              <a:t>Тренутни живи свет Централне Европе потиче из Балканског региона, где су била </a:t>
            </a:r>
            <a:r>
              <a:rPr lang="sr-Cyrl-RS" sz="2800" dirty="0" smtClean="0">
                <a:solidFill>
                  <a:srgbClr val="FF0000"/>
                </a:solidFill>
              </a:rPr>
              <a:t>уточишта</a:t>
            </a:r>
            <a:r>
              <a:rPr lang="sr-Cyrl-RS" sz="2800" dirty="0" smtClean="0"/>
              <a:t> (</a:t>
            </a:r>
            <a:r>
              <a:rPr lang="sr-Cyrl-RS" sz="2800" dirty="0" smtClean="0">
                <a:solidFill>
                  <a:srgbClr val="FF0000"/>
                </a:solidFill>
              </a:rPr>
              <a:t>рефугијуми</a:t>
            </a:r>
            <a:r>
              <a:rPr lang="sr-Cyrl-RS" sz="2800" dirty="0" smtClean="0"/>
              <a:t>) флоре из периода пре леденог и леденог доба.</a:t>
            </a:r>
          </a:p>
          <a:p>
            <a:r>
              <a:rPr lang="sr-Cyrl-RS" sz="2800" dirty="0" smtClean="0"/>
              <a:t>После леденог доба, ове врсте су населиле целу Европу при томе еволуирајући у нове врсте.</a:t>
            </a:r>
            <a:endParaRPr lang="en-US" sz="2800" dirty="0" smtClean="0"/>
          </a:p>
          <a:p>
            <a:r>
              <a:rPr lang="vi-VN" dirty="0" smtClean="0"/>
              <a:t> </a:t>
            </a:r>
            <a:endParaRPr lang="sr-Cyrl-RS" dirty="0" smtClean="0"/>
          </a:p>
          <a:p>
            <a:r>
              <a:rPr lang="ru-RU" dirty="0" smtClean="0"/>
              <a:t>Балканско полуострво представља један од 153 центра светског биодиверзитета, док се високопланинска и планинска област у Србији, као део Балканског полуострва, налазе у једном од шест</a:t>
            </a:r>
            <a:r>
              <a:rPr lang="ru-RU" b="1" dirty="0" smtClean="0">
                <a:solidFill>
                  <a:srgbClr val="00B0F0"/>
                </a:solidFill>
              </a:rPr>
              <a:t> центара биодиверзитета </a:t>
            </a:r>
            <a:r>
              <a:rPr lang="ru-RU" dirty="0" smtClean="0"/>
              <a:t>европског континента.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МЕШОВИТЕ ЛИСТОПАДНЕ ШУМЕ БАЛКАНА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4752528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Екорегион балканских мешовитих шума сматра се веома угроженим. Најзаступљеније су шуме које граде листопадне врсте </a:t>
            </a:r>
            <a:r>
              <a:rPr lang="sr-Cyrl-RS" dirty="0" smtClean="0">
                <a:hlinkClick r:id="rId2" tooltip="Храст"/>
              </a:rPr>
              <a:t>храстова</a:t>
            </a:r>
            <a:r>
              <a:rPr lang="sr-Cyrl-RS" dirty="0" smtClean="0"/>
              <a:t> (</a:t>
            </a:r>
            <a:r>
              <a:rPr lang="sr-Cyrl-RS" dirty="0" smtClean="0">
                <a:hlinkClick r:id="rId3" tooltip="Сладун"/>
              </a:rPr>
              <a:t>сладун</a:t>
            </a:r>
            <a:r>
              <a:rPr lang="sr-Cyrl-RS" dirty="0" smtClean="0"/>
              <a:t>, </a:t>
            </a:r>
            <a:r>
              <a:rPr lang="sr-Cyrl-RS" dirty="0" smtClean="0">
                <a:hlinkClick r:id="rId4" tooltip="Цер"/>
              </a:rPr>
              <a:t>цер</a:t>
            </a:r>
            <a:r>
              <a:rPr lang="sr-Cyrl-RS" dirty="0" smtClean="0"/>
              <a:t>, </a:t>
            </a:r>
            <a:r>
              <a:rPr lang="sr-Cyrl-RS" dirty="0" smtClean="0">
                <a:hlinkClick r:id="rId5" tooltip="Медунац"/>
              </a:rPr>
              <a:t>медунац</a:t>
            </a:r>
            <a:r>
              <a:rPr lang="sr-Cyrl-RS" dirty="0" smtClean="0"/>
              <a:t>), мешане шуме са </a:t>
            </a:r>
            <a:r>
              <a:rPr lang="sr-Cyrl-RS" dirty="0" smtClean="0">
                <a:hlinkClick r:id="rId6" tooltip="Граб (дрво)"/>
              </a:rPr>
              <a:t>грабом</a:t>
            </a:r>
            <a:r>
              <a:rPr lang="sr-Cyrl-RS" dirty="0" smtClean="0"/>
              <a:t>, као и </a:t>
            </a:r>
            <a:r>
              <a:rPr lang="sr-Cyrl-RS" dirty="0" smtClean="0">
                <a:hlinkClick r:id="rId7" tooltip="Буква"/>
              </a:rPr>
              <a:t>букове</a:t>
            </a:r>
            <a:r>
              <a:rPr lang="sr-Cyrl-RS" dirty="0" smtClean="0"/>
              <a:t> шуме, или мешане шуме букве и </a:t>
            </a:r>
            <a:r>
              <a:rPr lang="sr-Cyrl-RS" dirty="0" smtClean="0">
                <a:hlinkClick r:id="rId8" tooltip="Четинари"/>
              </a:rPr>
              <a:t>четинара</a:t>
            </a:r>
            <a:r>
              <a:rPr lang="sr-Cyrl-RS" dirty="0" smtClean="0"/>
              <a:t> (</a:t>
            </a:r>
            <a:r>
              <a:rPr lang="sr-Cyrl-RS" dirty="0" smtClean="0">
                <a:hlinkClick r:id="rId9" tooltip="Јела"/>
              </a:rPr>
              <a:t>јела</a:t>
            </a:r>
            <a:r>
              <a:rPr lang="sr-Cyrl-RS" dirty="0" smtClean="0"/>
              <a:t>, </a:t>
            </a:r>
            <a:r>
              <a:rPr lang="sr-Cyrl-RS" dirty="0" smtClean="0">
                <a:hlinkClick r:id="rId10" tooltip="Смрча"/>
              </a:rPr>
              <a:t>смрча</a:t>
            </a:r>
            <a:r>
              <a:rPr lang="sr-Cyrl-RS" dirty="0" smtClean="0"/>
              <a:t>). Шуме су углавном отвореног склопа на нижим надморским висинама, са </a:t>
            </a:r>
          </a:p>
          <a:p>
            <a:r>
              <a:rPr lang="sr-Cyrl-RS" dirty="0" smtClean="0"/>
              <a:t>довољно размакнутим </a:t>
            </a:r>
          </a:p>
          <a:p>
            <a:r>
              <a:rPr lang="sr-Cyrl-RS" dirty="0" smtClean="0"/>
              <a:t>стаблима да омогуће </a:t>
            </a:r>
          </a:p>
          <a:p>
            <a:r>
              <a:rPr lang="sr-Cyrl-RS" dirty="0" smtClean="0"/>
              <a:t>развијање нижих </a:t>
            </a:r>
          </a:p>
          <a:p>
            <a:r>
              <a:rPr lang="sr-Cyrl-RS" dirty="0" smtClean="0"/>
              <a:t>спратова (жбунови, </a:t>
            </a:r>
          </a:p>
          <a:p>
            <a:r>
              <a:rPr lang="sr-Cyrl-RS" dirty="0" smtClean="0"/>
              <a:t>приземне зељсате </a:t>
            </a:r>
          </a:p>
          <a:p>
            <a:r>
              <a:rPr lang="sr-Cyrl-RS" dirty="0" smtClean="0"/>
              <a:t>биљке и маховине).</a:t>
            </a:r>
          </a:p>
          <a:p>
            <a:endParaRPr lang="en-US" dirty="0"/>
          </a:p>
        </p:txBody>
      </p:sp>
      <p:pic>
        <p:nvPicPr>
          <p:cNvPr id="60418" name="Picture 2" descr="&amp;Rcy;&amp;iecy;&amp;zcy;&amp;ucy;&amp;lcy;&amp;tcy;&amp;acy;&amp;tcy; &amp;scy;&amp;lcy;&amp;icy;&amp;kcy;&amp;acy; &amp;zcy;&amp;acy; balkanske mešovite šu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8823" y="3356992"/>
            <a:ext cx="4665177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ФАУНА БАЛКАНСКОГ ПОЛУОСТРВА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507444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Биогеографски сложен регион где су утицаји рељефа, климе и геолошке историје допринели богатству фауне</a:t>
            </a:r>
          </a:p>
          <a:p>
            <a:r>
              <a:rPr lang="sr-Cyrl-RS" dirty="0" smtClean="0"/>
              <a:t>Зато је ово </a:t>
            </a:r>
            <a:r>
              <a:rPr lang="sr-Cyrl-RS" dirty="0" smtClean="0">
                <a:solidFill>
                  <a:srgbClr val="FF0000"/>
                </a:solidFill>
              </a:rPr>
              <a:t>центар специјације </a:t>
            </a:r>
            <a:r>
              <a:rPr lang="sr-Cyrl-RS" dirty="0" smtClean="0"/>
              <a:t>за многе врсте животиња – одавде су се шириле по Европи и еволуирале нове врсте, а пуно је и ендемичних врста. Зато се може рећи да Балкан представља средиште тзв. </a:t>
            </a:r>
            <a:r>
              <a:rPr lang="sr-Cyrl-RS" dirty="0" smtClean="0">
                <a:solidFill>
                  <a:srgbClr val="00B0F0"/>
                </a:solidFill>
              </a:rPr>
              <a:t>ЕВОЛУЦИОНЕ ЕКСПЛОЗИЈЕ  </a:t>
            </a:r>
            <a:r>
              <a:rPr lang="sr-Cyrl-RS" dirty="0" smtClean="0"/>
              <a:t>и ширења врста (нарочито за многе врсте бескичмењака) које су се десиле у периодима између ледених доба.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ЕНДЕМИЧНЕ ВРСТЕ ЖИВОТИЊА БАЛКАНСКОГ ПОЛУОСТРВА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560"/>
            <a:ext cx="8820472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Ендемичне врсте бескичмењака: </a:t>
            </a:r>
          </a:p>
          <a:p>
            <a:r>
              <a:rPr lang="sr-Cyrl-RS" dirty="0" smtClean="0"/>
              <a:t>130 ендемичне врсте ваљкастих глиста, 87 врста псеудоскорпија, 379 врста паука, итд. </a:t>
            </a:r>
          </a:p>
          <a:p>
            <a:r>
              <a:rPr lang="sr-Cyrl-RS" dirty="0" smtClean="0"/>
              <a:t>Ендемичне врсте кичмењака Балканског полуострва:</a:t>
            </a:r>
          </a:p>
          <a:p>
            <a:r>
              <a:rPr lang="sr-Cyrl-RS" dirty="0" smtClean="0"/>
              <a:t>Стара језера (као што је </a:t>
            </a:r>
            <a:r>
              <a:rPr lang="sr-Cyrl-RS" dirty="0" smtClean="0">
                <a:solidFill>
                  <a:srgbClr val="FFC000"/>
                </a:solidFill>
              </a:rPr>
              <a:t>Охридско</a:t>
            </a:r>
            <a:r>
              <a:rPr lang="sr-Cyrl-RS" dirty="0" smtClean="0"/>
              <a:t>), која су била дуго изолована, имају највише </a:t>
            </a:r>
            <a:r>
              <a:rPr lang="sr-Cyrl-RS" dirty="0" smtClean="0">
                <a:solidFill>
                  <a:srgbClr val="FFC000"/>
                </a:solidFill>
              </a:rPr>
              <a:t>ендемичних врста риба </a:t>
            </a:r>
            <a:r>
              <a:rPr lang="sr-Cyrl-RS" dirty="0" smtClean="0"/>
              <a:t>у палеарктичкој области и са њим се могу поредити Бајкалско и Каспијско језеро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ЕНДЕМИЧНЕ ВРСТЕ ЖИВОТИЊА БАЛКАНСКОГ ПОЛУОСТРВА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2376264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Међу 33 ендемичне врсте водоземаца најпознатија је </a:t>
            </a:r>
            <a:r>
              <a:rPr lang="sr-Cyrl-R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човечја рибица</a:t>
            </a:r>
            <a:r>
              <a:rPr lang="sr-Cyrl-RS" dirty="0" smtClean="0"/>
              <a:t>, водоземац који се може наћи у подземним потоцима Словеније, Истре, Хрватске, Босне. </a:t>
            </a:r>
          </a:p>
          <a:p>
            <a:r>
              <a:rPr lang="sr-Cyrl-RS" dirty="0" smtClean="0"/>
              <a:t>Ендемична је и 71 врста гмизаваца.</a:t>
            </a:r>
          </a:p>
          <a:p>
            <a:r>
              <a:rPr lang="sr-Cyrl-RS" dirty="0" smtClean="0">
                <a:solidFill>
                  <a:srgbClr val="00B0F0"/>
                </a:solidFill>
              </a:rPr>
              <a:t>Балканска фауна птица је једна од две најбогатије у Европи </a:t>
            </a:r>
            <a:r>
              <a:rPr lang="sr-Cyrl-RS" dirty="0" smtClean="0"/>
              <a:t>(друга је на Пиринејском  полуострву). На Балкану се гњезди око 300 врста птица.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Proteus anguinus Postojnska Jama Slov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143380"/>
            <a:ext cx="5835116" cy="24288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85776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Човечја рибица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И ФАУНА СРБИЈЕ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 fontScale="70000" lnSpcReduction="20000"/>
          </a:bodyPr>
          <a:lstStyle/>
          <a:p>
            <a:r>
              <a:rPr lang="sr-Cyrl-RS" sz="3400" dirty="0" smtClean="0"/>
              <a:t>Колика је разноврсност флоре и фауне Србије?</a:t>
            </a:r>
          </a:p>
          <a:p>
            <a:r>
              <a:rPr lang="sr-Cyrl-RS" sz="3400" dirty="0" smtClean="0"/>
              <a:t>На територији која заузима свега 0.87% површине Европе живи </a:t>
            </a:r>
          </a:p>
          <a:p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• </a:t>
            </a:r>
            <a:r>
              <a:rPr lang="sr-Cyrl-RS" sz="3400" dirty="0" smtClean="0"/>
              <a:t>18</a:t>
            </a:r>
            <a:r>
              <a:rPr lang="en-US" sz="3400" dirty="0" smtClean="0"/>
              <a:t>% </a:t>
            </a:r>
            <a:r>
              <a:rPr lang="sr-Cyrl-RS" sz="3400" dirty="0" smtClean="0"/>
              <a:t>васкуларних (виших) биљака Европе;</a:t>
            </a:r>
          </a:p>
          <a:p>
            <a:r>
              <a:rPr lang="en-US" sz="3400" dirty="0" smtClean="0"/>
              <a:t>• </a:t>
            </a:r>
            <a:r>
              <a:rPr lang="sr-Cyrl-RS" sz="3400" dirty="0" smtClean="0"/>
              <a:t>16</a:t>
            </a:r>
            <a:r>
              <a:rPr lang="en-US" sz="3400" dirty="0" smtClean="0"/>
              <a:t>% </a:t>
            </a:r>
            <a:r>
              <a:rPr lang="sr-Cyrl-RS" sz="3400" dirty="0" smtClean="0"/>
              <a:t>рибље фауне Европе;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• </a:t>
            </a:r>
            <a:r>
              <a:rPr lang="sr-Cyrl-RS" sz="3400" dirty="0" smtClean="0"/>
              <a:t>16</a:t>
            </a:r>
            <a:r>
              <a:rPr lang="en-US" sz="3400" dirty="0" smtClean="0"/>
              <a:t>% </a:t>
            </a:r>
            <a:r>
              <a:rPr lang="sr-Cyrl-RS" sz="3400" dirty="0" smtClean="0"/>
              <a:t>фауне водоземаца и гмизаваца Европе</a:t>
            </a:r>
            <a:r>
              <a:rPr lang="en-US" sz="3400" dirty="0" smtClean="0"/>
              <a:t>;</a:t>
            </a:r>
            <a:br>
              <a:rPr lang="en-US" sz="3400" dirty="0" smtClean="0"/>
            </a:br>
            <a:r>
              <a:rPr lang="en-US" sz="3400" dirty="0" smtClean="0"/>
              <a:t>• </a:t>
            </a:r>
            <a:r>
              <a:rPr lang="sr-Cyrl-RS" sz="3400" dirty="0" smtClean="0"/>
              <a:t>66</a:t>
            </a:r>
            <a:r>
              <a:rPr lang="en-US" sz="3400" dirty="0" smtClean="0"/>
              <a:t>% </a:t>
            </a:r>
            <a:r>
              <a:rPr lang="sr-Cyrl-RS" sz="3400" dirty="0" smtClean="0"/>
              <a:t>врста птица Европе;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• </a:t>
            </a:r>
            <a:r>
              <a:rPr lang="sr-Cyrl-RS" sz="3400" dirty="0" smtClean="0"/>
              <a:t>43</a:t>
            </a:r>
            <a:r>
              <a:rPr lang="en-US" sz="3400" dirty="0" smtClean="0"/>
              <a:t>% </a:t>
            </a:r>
            <a:r>
              <a:rPr lang="sr-Cyrl-RS" sz="3400" dirty="0" smtClean="0"/>
              <a:t>врста сисара Европе</a:t>
            </a:r>
          </a:p>
          <a:p>
            <a:r>
              <a:rPr lang="sr-Cyrl-RS" sz="3400" dirty="0" smtClean="0">
                <a:solidFill>
                  <a:srgbClr val="FFC000"/>
                </a:solidFill>
              </a:rPr>
              <a:t>Највећи диверзитет врста и највећи број ендемичних врста је заступљен у високим планинама Србије</a:t>
            </a:r>
            <a:r>
              <a:rPr lang="en-US" sz="3400" dirty="0" smtClean="0">
                <a:solidFill>
                  <a:srgbClr val="FFC000"/>
                </a:solidFill>
              </a:rPr>
              <a:t>.</a:t>
            </a:r>
            <a:endParaRPr lang="sr-Cyrl-RS" sz="3400" dirty="0" smtClean="0">
              <a:solidFill>
                <a:srgbClr val="FFC000"/>
              </a:solidFill>
            </a:endParaRPr>
          </a:p>
          <a:p>
            <a:r>
              <a:rPr lang="sr-Cyrl-RS" sz="3400" dirty="0" smtClean="0"/>
              <a:t>1.5% свих биљних врста у Србији су ендемичне за Србију (59 врста), а 15% или 547 врста су ендемичне за Балкан. Уједно су то и најчешће угрожене и заштићене врсте.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ФЛОРА СРБИЈЕ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Србија спада у средње шумовите државе, али је у Војводини свега 7% територије под шумом, док је у остатку Србије око 40% под шумом. Од 49 врста дрвећа, доминирају листопадне врсте  и то букове; поред букве, заступљено је и  неколико врста храста, граб и багрем). Има свега 9 четинарских врста: најчешће су смрча, црни и бели бор, јела.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ЕНДЕМИЧНЕ БИЉКЕ СРБИЈЕ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328592"/>
          </a:xfrm>
        </p:spPr>
        <p:txBody>
          <a:bodyPr>
            <a:normAutofit fontScale="77500" lnSpcReduction="20000"/>
          </a:bodyPr>
          <a:lstStyle/>
          <a:p>
            <a:r>
              <a:rPr lang="ru-RU" sz="3100" smtClean="0"/>
              <a:t>Балканских ендемита у Србији има 547, док у локалне ендемите спада 59 врста ‒ расту само у Србији и нема их у окружењу. </a:t>
            </a:r>
          </a:p>
          <a:p>
            <a:r>
              <a:rPr lang="ru-RU" sz="3100" smtClean="0"/>
              <a:t>Биљне врсте које успевају на само једном локалитету зову се </a:t>
            </a:r>
            <a:r>
              <a:rPr lang="ru-RU" sz="3100" b="1" smtClean="0">
                <a:solidFill>
                  <a:srgbClr val="92D050"/>
                </a:solidFill>
              </a:rPr>
              <a:t>стеноендемити.</a:t>
            </a:r>
          </a:p>
          <a:p>
            <a:r>
              <a:rPr lang="ru-RU" sz="3100" smtClean="0">
                <a:solidFill>
                  <a:srgbClr val="FF0000"/>
                </a:solidFill>
              </a:rPr>
              <a:t>Ртањска метвица </a:t>
            </a:r>
            <a:r>
              <a:rPr lang="ru-RU" sz="3100" smtClean="0"/>
              <a:t>може да се нађе само на планини Ртањ, а </a:t>
            </a:r>
            <a:r>
              <a:rPr lang="ru-RU" sz="3100" smtClean="0">
                <a:solidFill>
                  <a:srgbClr val="92D050"/>
                </a:solidFill>
              </a:rPr>
              <a:t>хајдучка трава краља Александра </a:t>
            </a:r>
            <a:r>
              <a:rPr lang="ru-RU" sz="3100" smtClean="0"/>
              <a:t>само на планини Ошљак. </a:t>
            </a:r>
            <a:r>
              <a:rPr lang="ru-RU" sz="3100" smtClean="0">
                <a:solidFill>
                  <a:srgbClr val="FFFF00"/>
                </a:solidFill>
              </a:rPr>
              <a:t>Госпина папучица </a:t>
            </a:r>
            <a:r>
              <a:rPr lang="ru-RU" sz="3100" smtClean="0"/>
              <a:t>расте на Сувој планини, али ње има и у другим земљама, на пример у Словенији.</a:t>
            </a:r>
          </a:p>
          <a:p>
            <a:r>
              <a:rPr lang="ru-RU" sz="3100" smtClean="0"/>
              <a:t>Србија се издваја захваљујући врстама као што су чувена </a:t>
            </a:r>
            <a:r>
              <a:rPr lang="ru-RU" sz="3100" b="1" smtClean="0">
                <a:solidFill>
                  <a:srgbClr val="0070C0"/>
                </a:solidFill>
              </a:rPr>
              <a:t>Панчићева оморика</a:t>
            </a:r>
            <a:r>
              <a:rPr lang="ru-RU" sz="3100" smtClean="0"/>
              <a:t>, која је ендемореликтна врста, затим </a:t>
            </a:r>
            <a:r>
              <a:rPr lang="ru-RU" sz="31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Наталијина рамонда </a:t>
            </a:r>
            <a:r>
              <a:rPr lang="ru-RU" sz="3100" smtClean="0"/>
              <a:t>и</a:t>
            </a:r>
            <a:r>
              <a:rPr lang="ru-RU" sz="31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српска рамонда</a:t>
            </a:r>
            <a:r>
              <a:rPr lang="ru-RU" sz="3100" smtClean="0"/>
              <a:t>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lvl="0" algn="ctr"/>
            <a:r>
              <a:rPr lang="sr-Cyrl-RS" sz="3200" smtClean="0"/>
              <a:t>УГРОЖЕНЕ И ЗАШТИЋЕНЕ БИЉНЕ И ЖИВОТИЊСКЕ ВРСТЕ СРБИЈЕ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4870776"/>
          </a:xfrm>
        </p:spPr>
        <p:txBody>
          <a:bodyPr>
            <a:normAutofit fontScale="85000" lnSpcReduction="20000"/>
          </a:bodyPr>
          <a:lstStyle/>
          <a:p>
            <a:r>
              <a:rPr lang="sr-Cyrl-RS" smtClean="0"/>
              <a:t>У Србији постоји 215 врста биљака и 429 врста животиња које су као природне реткости стављене под најстрожи степен заштите државе. Међу угроженим животињама је 273 врста птица, као и 66 врста сисара. Заштићена је и 41 врста бескичмењака, 34 врсте инсеката и 15 врста риба.</a:t>
            </a:r>
            <a:br>
              <a:rPr lang="sr-Cyrl-RS" smtClean="0"/>
            </a:br>
            <a:endParaRPr lang="sr-Cyrl-RS" smtClean="0"/>
          </a:p>
          <a:p>
            <a:r>
              <a:rPr lang="sr-Cyrl-RS" smtClean="0"/>
              <a:t>Као и већина земаља, Србија има своје </a:t>
            </a:r>
            <a:r>
              <a:rPr lang="sr-Cyrl-RS" smtClean="0">
                <a:solidFill>
                  <a:srgbClr val="FF0000"/>
                </a:solidFill>
              </a:rPr>
              <a:t>ЦРВЕНЕ КЊИГЕ </a:t>
            </a:r>
            <a:r>
              <a:rPr lang="sr-Cyrl-RS" smtClean="0"/>
              <a:t>у којима се налазе листе и описи угрожених врста. </a:t>
            </a:r>
            <a:endParaRPr lang="en-US" smtClean="0"/>
          </a:p>
          <a:p>
            <a:pPr>
              <a:buNone/>
            </a:pPr>
            <a:r>
              <a:rPr lang="vi-VN" smtClean="0"/>
              <a:t/>
            </a:r>
            <a:br>
              <a:rPr lang="vi-VN" smtClean="0"/>
            </a:br>
            <a:endParaRPr lang="vi-VN" smtClean="0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ГЕОГРАФСКИ ПОЛОЖАЈ БАЛКАНСКОГ ПОЛУОСТРВА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Балканско полуострво се налази на Југоистоку Европе. Простире се између  </a:t>
            </a:r>
            <a:r>
              <a:rPr lang="vi-VN" dirty="0" smtClean="0"/>
              <a:t>35° </a:t>
            </a:r>
            <a:r>
              <a:rPr lang="sr-Cyrl-RS" dirty="0" smtClean="0"/>
              <a:t> и </a:t>
            </a:r>
            <a:r>
              <a:rPr lang="vi-VN" dirty="0" smtClean="0"/>
              <a:t> 46°53′ </a:t>
            </a:r>
            <a:r>
              <a:rPr lang="sr-Cyrl-RS" dirty="0" smtClean="0"/>
              <a:t>северне географске ширине и </a:t>
            </a:r>
            <a:r>
              <a:rPr lang="vi-VN" dirty="0" smtClean="0"/>
              <a:t>13°23′</a:t>
            </a:r>
            <a:r>
              <a:rPr lang="sr-Cyrl-RS" dirty="0" smtClean="0"/>
              <a:t> и</a:t>
            </a:r>
            <a:r>
              <a:rPr lang="vi-VN" dirty="0" smtClean="0"/>
              <a:t> 30° </a:t>
            </a:r>
            <a:r>
              <a:rPr lang="sr-Cyrl-RS" dirty="0" smtClean="0"/>
              <a:t>источне географске дужине. Географске границе су: на северу реке Дунав и Сава, на југу Средоземно море, на истоку и југоистоку Црно, Мраморно и Егејско море, на западу Јонско и Јадранско море. Балкан обухвата делове Словеније, Хрватску, Србију, Румунију, Бугарску, Босну и Херцеговину, Црну Гору, Албанију, Македонију, Грчку и делове Турске, а према неким ауторима и део Молдавије. Насељен је са око 53 милиона становника.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Runolist (Leontopodium alpinum)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1607894"/>
            <a:ext cx="3889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Runolist (</a:t>
            </a:r>
            <a:r>
              <a:rPr kumimoji="0" lang="sr-Latn-CS" sz="1600" b="1" i="1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Leontopodium alpinum</a:t>
            </a:r>
            <a:r>
              <a:rPr lang="sr-Cyrl-RS" sz="1600" b="1" i="1" smtClean="0"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http://www.zastita-prirode.hr/var/ezflow_site/storage/images/zasticena-priroda/zasticena-podrucja/nacionalni-parkovi/nacionalni-park-sjeverni-velebit/runolist-leontopodium-alpinum/974-1-cro-HR/runolist-Leontopodium-alpinum_fancy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635895" cy="2725705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11960" y="2204864"/>
            <a:ext cx="493204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Ovo je veoma retka i zaštićena biljka ne samo kod nas već i u čitavoj Evropi.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Može se naći samo na veoma nepristupačnim, kamenitim, planinskim liticama.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Kod nas se može naći samo na Kopaoniku i Mučnju.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http://www.stauder.net/bildearkiv/Gentiana%20lutea%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19223"/>
            <a:ext cx="2160240" cy="2838777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31840" y="5013176"/>
            <a:ext cx="5832648" cy="11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Koristi se već više od 2000 godina kao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izuzetno lekovita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biljka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Nekontrolisano branje posle II svetskog rata dovelo je do toga da postane ugrožena i zaštićena vrsta. Raste na jako nepristupačnim, planinskim, kamenitim terenima. 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23928" y="4149080"/>
            <a:ext cx="37433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Žuta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lincura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r-Latn-RS" sz="1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600" b="1" i="1" u="none" strike="noStrike" cap="none" normalizeH="0" baseline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Gentiana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lute</a:t>
            </a:r>
            <a:r>
              <a:rPr kumimoji="0" lang="sr-Cyrl-RS" sz="1600" b="1" i="1" u="none" strike="noStrike" cap="none" normalizeH="0" baseline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sr-Latn-R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sr-Latn-R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bruehlmeier.info/Bilder/2933%20Cypripedium%20calceolus%20Frauenschuh%20Frauenschuh%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016224" cy="3037261"/>
          </a:xfrm>
          <a:prstGeom prst="rect">
            <a:avLst/>
          </a:prstGeom>
          <a:noFill/>
        </p:spPr>
      </p:pic>
      <p:pic>
        <p:nvPicPr>
          <p:cNvPr id="5" name="Picture 10" descr="http://www.bionet-skola.com/w/images/thumb/d/d3/20004507.JPG/368px-20004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592288" cy="2657366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75856" y="1268760"/>
            <a:ext cx="49475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Gospina papu</a:t>
            </a:r>
            <a:r>
              <a:rPr kumimoji="0" lang="sr-Cyrl-CS" sz="16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č</a:t>
            </a:r>
            <a:r>
              <a:rPr kumimoji="0" lang="pl-PL" sz="16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ica 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pl-PL" sz="1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Cypripedium calceolus</a:t>
            </a:r>
            <a:r>
              <a:rPr kumimoji="0" lang="sr-Cyrl-C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63888" y="1916832"/>
            <a:ext cx="5040560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sz="1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ajlepša evropska orhideja raste u Srbiji samo na Suvoj planini. Zaštićena je od strane UNESKO-a kao svetska prirodna retkost.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3888" y="4437112"/>
            <a:ext cx="4320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Breberina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(š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umarica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otrov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sasa</a:t>
            </a:r>
            <a:r>
              <a:rPr kumimoji="0" lang="sr-Cyrl-C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19872" y="4941168"/>
            <a:ext cx="4824536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Zaštićena je biljna vrsta samo u Vojvodini gde je retka biljka. Česta je u šumama hrasta, jasena, graba i bukve kao što se redovno javlja i u četinarskim šumama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Otrovna je biljka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www.bionet-skola.com/w/images/thumb/5/5e/Lily.jpg/260px-L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6290"/>
            <a:ext cx="2376264" cy="3053300"/>
          </a:xfrm>
          <a:prstGeom prst="rect">
            <a:avLst/>
          </a:prstGeom>
          <a:noFill/>
        </p:spPr>
      </p:pic>
      <p:pic>
        <p:nvPicPr>
          <p:cNvPr id="5" name="Picture 10" descr="zuti lokva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2555168" cy="2104256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4008" y="1582634"/>
            <a:ext cx="20681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1" u="none" strike="noStrike" cap="none" normalizeH="0" baseline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Бели локвањ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59832" y="2132856"/>
            <a:ext cx="4752528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Бели локвањ је водена биљка са пливајућим</a:t>
            </a:r>
            <a:r>
              <a:rPr kumimoji="0" lang="sr-Cyrl-RS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листовима и цветовима . Данас је биљка пред истребљењем због уништавања њеног природног станишта – мочвара, које се убрзано исушују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47864" y="4797152"/>
            <a:ext cx="4536504" cy="184482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Цвета од априла до септембра. Зову га још и жути лопоч и жути плутњак.. Расте где и бели локвањ – на површини ћих вода. Строго је заштићена врста.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55976" y="4365104"/>
            <a:ext cx="2117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Жути локвањ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3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  <a:prstGeom prst="rect">
            <a:avLst/>
          </a:prstGeom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gorce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409"/>
            <a:ext cx="3240360" cy="2426823"/>
          </a:xfrm>
          <a:prstGeom prst="rect">
            <a:avLst/>
          </a:prstGeom>
          <a:noFill/>
        </p:spPr>
      </p:pic>
      <p:pic>
        <p:nvPicPr>
          <p:cNvPr id="5" name="Picture 1" descr="800px-Stipa-pennata-fruiting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3963938"/>
            <a:ext cx="3168352" cy="2592288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84482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mtClean="0"/>
              <a:t>Јагорчевина</a:t>
            </a:r>
          </a:p>
          <a:p>
            <a:endParaRPr lang="sr-Cyrl-RS" smtClean="0"/>
          </a:p>
          <a:p>
            <a:r>
              <a:rPr lang="sr-Cyrl-RS" smtClean="0"/>
              <a:t>Спада у угрожене врсте, бере се  због лепих цветова.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896" y="450912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Ковиље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Cyrl-RS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Ретка врста која се може наћи у Панонској низији, нпр у Делиблатској пешчари</a:t>
            </a:r>
            <a:endParaRPr lang="en-US" sz="1600" dirty="0" smtClean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ski boz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21940"/>
            <a:ext cx="2232248" cy="298086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95183"/>
            <a:ext cx="2376264" cy="24582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15816" y="1484784"/>
            <a:ext cx="6228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Степски божур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sr-Cyrl-RS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Лековита биљка упадљиво црвених цветова која расте на сувим песковитим стаништима Делиблатске прешчаре. Представља угрожену врсту и зато је заштићена</a:t>
            </a:r>
            <a:endParaRPr lang="en-US" dirty="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4149080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Times New Roman" pitchFamily="18" charset="0"/>
                <a:cs typeface="Times New Roman" pitchFamily="18" charset="0"/>
              </a:rPr>
              <a:t>Ramonda serbica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Српска рамонда је остатак суптропске флоре Европе и Медитерана</a:t>
            </a:r>
            <a:r>
              <a:rPr lang="en-US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sr-Cyrl-RS" smtClean="0">
                <a:ea typeface="Times New Roman" pitchFamily="18" charset="0"/>
                <a:cs typeface="Times New Roman" pitchFamily="18" charset="0"/>
              </a:rPr>
              <a:t>ендемит централног Балкана. Биљку је открио Јосиф Панчић 1874. године у околини Ниша. Вишегодишња зимзелена зељаста биљка која расте на висинама 300-1000 метара, угрожена и заштићена врста</a:t>
            </a:r>
            <a:endParaRPr lang="en-US" sz="1600" dirty="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Title 3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  <a:prstGeom prst="rect">
            <a:avLst/>
          </a:prstGeom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41974"/>
            <a:ext cx="2232248" cy="2971499"/>
          </a:xfrm>
          <a:prstGeom prst="rect">
            <a:avLst/>
          </a:prstGeom>
          <a:noFill/>
        </p:spPr>
      </p:pic>
      <p:pic>
        <p:nvPicPr>
          <p:cNvPr id="5" name="Picture 5" descr="Drosera spatulata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7504" y="4437112"/>
            <a:ext cx="2927815" cy="22017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91880" y="1340768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mtClean="0">
                <a:ea typeface="Times New Roman" pitchFamily="18" charset="0"/>
                <a:cs typeface="Times New Roman" pitchFamily="18" charset="0"/>
              </a:rPr>
              <a:t>Гороцвет </a:t>
            </a:r>
          </a:p>
          <a:p>
            <a:endParaRPr lang="sr-Cyrl-RS" smtClean="0">
              <a:ea typeface="Times New Roman" pitchFamily="18" charset="0"/>
              <a:cs typeface="Times New Roman" pitchFamily="18" charset="0"/>
            </a:endParaRPr>
          </a:p>
          <a:p>
            <a:r>
              <a:rPr lang="sr-Cyrl-RS" smtClean="0">
                <a:ea typeface="Times New Roman" pitchFamily="18" charset="0"/>
                <a:cs typeface="Times New Roman" pitchFamily="18" charset="0"/>
              </a:rPr>
              <a:t>Вишегодишња зељаста биљка педковитих станишта Делиблатске пешчаре и сувих ливада Војводине. Биљка је отровна али има и лековита својства, па је угрожена због брања. </a:t>
            </a:r>
            <a:endParaRPr lang="en-US"/>
          </a:p>
        </p:txBody>
      </p:sp>
      <p:sp>
        <p:nvSpPr>
          <p:cNvPr id="7" name="Title 3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  <a:prstGeom prst="rect">
            <a:avLst/>
          </a:prstGeom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888" y="4077072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Росуља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sr-Cyrl-RS" smtClean="0">
              <a:ea typeface="Calibri" pitchFamily="34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Карниворна биљка – биљка месождерка која расте на местима осиромашеним минералним материјама па то надокнађује протеинском исхраном хватајући инсекте помоћу листова на којима су жлезде које производе лепљиву течност</a:t>
            </a:r>
            <a:endParaRPr lang="en-US" sz="105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mmitpost.org/images/original/637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7446"/>
            <a:ext cx="3923928" cy="2941633"/>
          </a:xfrm>
          <a:prstGeom prst="rect">
            <a:avLst/>
          </a:prstGeom>
          <a:noFill/>
        </p:spPr>
      </p:pic>
      <p:pic>
        <p:nvPicPr>
          <p:cNvPr id="5" name="Picture 4" descr="http://park-pelister.com/cck/kcfinder/upload/images/Pinus%20Peuce%20-%20Moli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379948" cy="2420888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  <a:prstGeom prst="rect">
            <a:avLst/>
          </a:prstGeom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1628800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Муника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sr-Cyrl-RS" smtClean="0">
              <a:ea typeface="Calibri" pitchFamily="34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Четинар који насељава климатски најсуровија места на планинама. Достиже висину и до 30 метара, пречника стабла и до 1 метар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Молика 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sr-Cyrl-RS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Times New Roman" pitchFamily="18" charset="0"/>
                <a:cs typeface="Times New Roman" pitchFamily="18" charset="0"/>
              </a:rPr>
              <a:t>Четинар висине око  40м који је реликтни остатак терцијарне флоре и истовремено ендемична врста централних Балканских планина,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ivu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5342"/>
            <a:ext cx="3672408" cy="275430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024336" cy="2646294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  <a:prstGeom prst="rect">
            <a:avLst/>
          </a:prstGeom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1196752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mtClean="0">
                <a:cs typeface="Arial" pitchFamily="34" charset="0"/>
              </a:rPr>
              <a:t>Бор кривуљ </a:t>
            </a:r>
          </a:p>
          <a:p>
            <a:endParaRPr lang="sr-Cyrl-RS" smtClean="0">
              <a:cs typeface="Arial" pitchFamily="34" charset="0"/>
            </a:endParaRPr>
          </a:p>
          <a:p>
            <a:r>
              <a:rPr lang="sr-Cyrl-RS" smtClean="0">
                <a:cs typeface="Arial" pitchFamily="34" charset="0"/>
              </a:rPr>
              <a:t>Захваљујући свом развијеном корену овај четинар значајан је за спречавање ерозије земљишта у високим суровим планинским пределима. Није ендемит Балкана, јер га има и у другим планинским пределима Европе, али је заштићена врста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9912" y="4365104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Европска тиса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sr-Cyrl-RS" smtClean="0">
              <a:ea typeface="Calibri" pitchFamily="34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Распрострањена је у Европи, северозападу Африке и југозападној Азији; четинарски жбун који расте у планинским пределима али се гаји и у парковима; отровна је, угрожена и заштићена  врста</a:t>
            </a:r>
            <a:endParaRPr lang="en-US" sz="105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nc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952328" cy="4457155"/>
          </a:xfrm>
          <a:prstGeom prst="rect">
            <a:avLst/>
          </a:prstGeom>
          <a:noFill/>
        </p:spPr>
      </p:pic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  <a:prstGeom prst="rect">
            <a:avLst/>
          </a:prstGeom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УГРОЖЕНЕ И ЗАШТИЋЕНЕ БИЉКЕ СРБИЈЕ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412776"/>
            <a:ext cx="51125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2000" smtClean="0">
                <a:ea typeface="Calibri" pitchFamily="34" charset="0"/>
                <a:cs typeface="Times New Roman" pitchFamily="18" charset="0"/>
              </a:rPr>
              <a:t>Панчићева оморика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sr-Cyrl-RS" sz="2000" smtClean="0">
              <a:ea typeface="Calibri" pitchFamily="34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Ендемична и реликтна врста (потиче из терцијара). За време леденог доба уточиште је нашла на Балкану. Име је добила по српском ботаничару Јосифу Панчићу који је открио на Тари 1875. године. У природи се може наћи само на подручју Подриња, западне Србије и источне Босне. Данас се гаји као парковско дрво. Четинар висок и до 50 метара.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sr-Cyrl-RS" smtClean="0">
                <a:ea typeface="Calibri" pitchFamily="34" charset="0"/>
                <a:cs typeface="Times New Roman" pitchFamily="18" charset="0"/>
              </a:rPr>
              <a:t>Интересантно је да је врх Копаоника назван Панчићев врх али зато што је тамо сахрањен Јосиф Панчић, а не зато што се тамо може наћи ова врста оморике. 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УГРОЖЕНЕ ЖИВОТИЊСКЕ ВРСТЕ СРБИЈЕ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4464496"/>
          </a:xfrm>
        </p:spPr>
        <p:txBody>
          <a:bodyPr>
            <a:normAutofit fontScale="47500" lnSpcReduction="20000"/>
          </a:bodyPr>
          <a:lstStyle/>
          <a:p>
            <a:r>
              <a:rPr lang="ru-RU" sz="3600" smtClean="0"/>
              <a:t>У </a:t>
            </a:r>
            <a:r>
              <a:rPr lang="ru-RU" sz="4500" smtClean="0"/>
              <a:t>Србији постоји </a:t>
            </a:r>
            <a:r>
              <a:rPr lang="en-US" sz="4500" smtClean="0"/>
              <a:t>429 </a:t>
            </a:r>
            <a:r>
              <a:rPr lang="ru-RU" sz="4500" smtClean="0"/>
              <a:t>угрожених врста </a:t>
            </a:r>
            <a:r>
              <a:rPr lang="sr-Cyrl-RS" sz="4500" smtClean="0"/>
              <a:t>животиња</a:t>
            </a:r>
            <a:r>
              <a:rPr lang="en-US" sz="4500" smtClean="0"/>
              <a:t> </a:t>
            </a:r>
            <a:r>
              <a:rPr lang="ru-RU" sz="4500" smtClean="0"/>
              <a:t>које су стављене под најстрожи режим заштите</a:t>
            </a:r>
            <a:r>
              <a:rPr lang="en-US" sz="4500" smtClean="0"/>
              <a:t> </a:t>
            </a:r>
            <a:r>
              <a:rPr lang="sr-Cyrl-RS" sz="4500" smtClean="0"/>
              <a:t>државе. Међу њих спада 273 врсте птица и 66 врста сисара. Заштићена је и 41 врста бескичмењака, 34 врсте инсеката и 15 врста риба. Међу најпознатије заштићене животињске врсте у Србији спадају:</a:t>
            </a:r>
          </a:p>
          <a:p>
            <a:r>
              <a:rPr lang="sr-Cyrl-RS" sz="4400" smtClean="0"/>
              <a:t>Инсекти: Бубамара, лептир ластин репак, вилин коњиц, тиски цвет, јеленак, </a:t>
            </a:r>
          </a:p>
          <a:p>
            <a:r>
              <a:rPr lang="sr-Cyrl-RS" sz="4400" smtClean="0"/>
              <a:t>Речни рак</a:t>
            </a:r>
          </a:p>
          <a:p>
            <a:r>
              <a:rPr lang="sr-Cyrl-RS" sz="4400" smtClean="0"/>
              <a:t>Водоземци: црни даждевњак</a:t>
            </a:r>
          </a:p>
          <a:p>
            <a:r>
              <a:rPr lang="sr-Cyrl-RS" sz="4400" smtClean="0"/>
              <a:t>Птице: Црна и бела рода, белоглави суп, све врсте лабудова, велика дропља, велики тетреб, орао крсташ, поједине врсте пеликана, </a:t>
            </a:r>
          </a:p>
          <a:p>
            <a:r>
              <a:rPr lang="sr-Cyrl-RS" sz="4400" smtClean="0"/>
              <a:t>Сисари: јазавац, јеж, видра, балкански рис, шарени </a:t>
            </a:r>
            <a:r>
              <a:rPr lang="sr-Cyrl-RS" sz="4400" smtClean="0"/>
              <a:t>твор</a:t>
            </a:r>
            <a:endParaRPr lang="en-US" sz="4400" smtClean="0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upload.wikimedia.org/wikipedia/commons/thumb/2/2e/Balkan_topo_sr.svg/800px-Balkan_topo_s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31933"/>
            <a:ext cx="6048671" cy="552606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ГЕОГРАФСКИ ПОЛОЖАЈ БАЛКАНСКОГ ПОЛУОСТРВА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Rcy;&amp;iecy;&amp;zcy;&amp;ucy;&amp;lcy;&amp;tcy;&amp;acy;&amp;tcy; &amp;scy;&amp;lcy;&amp;icy;&amp;kcy;&amp;acy; &amp;zcy;&amp;acy; re&amp;ccaron;ni r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64296" cy="1571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1412776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mtClean="0"/>
              <a:t>Речни рак</a:t>
            </a:r>
          </a:p>
          <a:p>
            <a:endParaRPr lang="sr-Cyrl-RS" smtClean="0"/>
          </a:p>
          <a:p>
            <a:r>
              <a:rPr lang="sr-Cyrl-RS" smtClean="0"/>
              <a:t>Обитава у чистим водама, незагађеним органским материјама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УГРОЖЕНЕ ЖИВОТИЊСКЕ ВРСТЕ СРБИЈЕ</a:t>
            </a:r>
            <a:endParaRPr lang="en-US" sz="3200"/>
          </a:p>
        </p:txBody>
      </p:sp>
      <p:pic>
        <p:nvPicPr>
          <p:cNvPr id="7" name="Picture 6" descr="&amp;Rcy;&amp;iecy;&amp;zcy;&amp;ucy;&amp;lcy;&amp;tcy;&amp;acy;&amp;tcy; &amp;scy;&amp;lcy;&amp;icy;&amp;kcy;&amp;acy; &amp;zcy;&amp;acy; lastin rep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2736304" cy="1941452"/>
          </a:xfrm>
          <a:prstGeom prst="rect">
            <a:avLst/>
          </a:prstGeom>
          <a:noFill/>
        </p:spPr>
      </p:pic>
      <p:pic>
        <p:nvPicPr>
          <p:cNvPr id="8" name="Picture 2" descr="http://amlramzes.blog.rs/gallery/16630/previews-med/vilin-konjic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09555"/>
            <a:ext cx="2448272" cy="18484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Ластин репак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63888" y="5085184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mtClean="0"/>
              <a:t>Вилин коњиц</a:t>
            </a:r>
          </a:p>
          <a:p>
            <a:endParaRPr lang="sr-Cyrl-RS" smtClean="0"/>
          </a:p>
          <a:p>
            <a:r>
              <a:rPr lang="sr-Cyrl-RS" smtClean="0"/>
              <a:t>Ларва живи у води и велика је грабљивица</a:t>
            </a:r>
          </a:p>
          <a:p>
            <a:r>
              <a:rPr lang="sr-Cyrl-RS" smtClean="0"/>
              <a:t>Одрасли инсект живи поред воде и храни се комарцима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&amp;Rcy;&amp;iecy;&amp;zcy;&amp;ucy;&amp;lcy;&amp;tcy;&amp;acy;&amp;tcy; &amp;scy;&amp;lcy;&amp;icy;&amp;kcy;&amp;acy; &amp;zcy;&amp;acy; beloglavi 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5"/>
            <a:ext cx="2304256" cy="32003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196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mtClean="0"/>
              <a:t>Белоглави суп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УГРОЖЕНЕ ЖИВОТИЊСКЕ ВРСТЕ СРБИЈЕ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3203848" y="1628800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На западу Србије – планина Златар;</a:t>
            </a:r>
          </a:p>
          <a:p>
            <a:r>
              <a:rPr lang="sr-Cyrl-RS" smtClean="0"/>
              <a:t>Иначе је раширен у Европи и Блиском Истоку; угрожена је врста, али бројност расте</a:t>
            </a:r>
            <a:endParaRPr lang="en-US"/>
          </a:p>
        </p:txBody>
      </p:sp>
      <p:pic>
        <p:nvPicPr>
          <p:cNvPr id="65538" name="Picture 2" descr="Ciconia nigra di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355" y="4725145"/>
            <a:ext cx="3083645" cy="21328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450912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Црна рода</a:t>
            </a:r>
          </a:p>
          <a:p>
            <a:endParaRPr lang="sr-Cyrl-RS" smtClean="0"/>
          </a:p>
          <a:p>
            <a:r>
              <a:rPr lang="sr-Cyrl-RS" smtClean="0"/>
              <a:t>У влажним и мочварним стаништима, птица селица; ретка код нас</a:t>
            </a:r>
            <a:endParaRPr lang="en-US"/>
          </a:p>
        </p:txBody>
      </p:sp>
      <p:pic>
        <p:nvPicPr>
          <p:cNvPr id="65540" name="Picture 4" descr="&amp;Rcy;&amp;iecy;&amp;zcy;&amp;ucy;&amp;lcy;&amp;tcy;&amp;acy;&amp;tcy; &amp;scy;&amp;lcy;&amp;icy;&amp;kcy;&amp;acy; &amp;zcy;&amp;acy; crna ro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3393202" cy="2276872"/>
          </a:xfrm>
          <a:prstGeom prst="rect">
            <a:avLst/>
          </a:prstGeom>
          <a:noFill/>
        </p:spPr>
      </p:pic>
      <p:pic>
        <p:nvPicPr>
          <p:cNvPr id="65542" name="Picture 6" descr="Gyps fulvus d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416" y="1772816"/>
            <a:ext cx="2928584" cy="20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200" smtClean="0"/>
              <a:t>УГРОЖЕНЕ ЖИВОТИЊСКЕ ВРСТЕ СРБИЈЕ</a:t>
            </a:r>
            <a:endParaRPr lang="en-US" sz="3200"/>
          </a:p>
        </p:txBody>
      </p:sp>
      <p:pic>
        <p:nvPicPr>
          <p:cNvPr id="1026" name="Picture 2" descr="http://www.zivotinje.rs/slike/itemImg/1404297154ky_104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880320" cy="19045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184482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Шарени твор</a:t>
            </a:r>
          </a:p>
          <a:p>
            <a:r>
              <a:rPr lang="sr-Cyrl-RS" smtClean="0"/>
              <a:t>Има га у Азији и Европи, а код нас на Копаонику и на Косову</a:t>
            </a:r>
            <a:endParaRPr lang="en-US"/>
          </a:p>
        </p:txBody>
      </p:sp>
      <p:pic>
        <p:nvPicPr>
          <p:cNvPr id="1028" name="Picture 4" descr="Lynx lyn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95699"/>
            <a:ext cx="2095500" cy="3162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4437112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Балкански рис</a:t>
            </a:r>
          </a:p>
          <a:p>
            <a:r>
              <a:rPr lang="sr-Cyrl-RS" smtClean="0"/>
              <a:t>Остало је свега око 100 јединки на Балкану – критично угрожена врста; код нас живи на Шар планини и Проклетијама</a:t>
            </a:r>
            <a:endParaRPr lang="en-US"/>
          </a:p>
        </p:txBody>
      </p:sp>
      <p:pic>
        <p:nvPicPr>
          <p:cNvPr id="1030" name="Picture 6" descr="Marbled Polecat ar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320" y="1988840"/>
            <a:ext cx="345068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smtClean="0"/>
              <a:t>На територији Србије као нестале врсте сматрају се црни лешинар, бела кања, мала дропља, орао брадан, тетреб ружевац и многе друге.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НЕСТАЛЕ ЖИВОТИЊСКЕ ВРСТЕ СРБИЈЕ</a:t>
            </a:r>
            <a:endParaRPr lang="en-US" sz="3200"/>
          </a:p>
        </p:txBody>
      </p:sp>
      <p:pic>
        <p:nvPicPr>
          <p:cNvPr id="6" name="Picture 2" descr="http://www.zelenazemlja.com/images/nestale_vrs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872" y="3501008"/>
            <a:ext cx="8772128" cy="10965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Мала дропља  Тетреб ружевац  Бела кања           Орао брадан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949280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sr-Latn-RS" smtClean="0">
                <a:ea typeface="Calibri" pitchFamily="34" charset="0"/>
                <a:cs typeface="Times New Roman" pitchFamily="18" charset="0"/>
              </a:rPr>
              <a:t>1. </a:t>
            </a:r>
            <a:r>
              <a:rPr lang="sr-Cyrl-RS" smtClean="0">
                <a:ea typeface="Calibri" pitchFamily="34" charset="0"/>
                <a:cs typeface="Times New Roman" pitchFamily="18" charset="0"/>
              </a:rPr>
              <a:t>Корак у заштити: формирање </a:t>
            </a:r>
            <a:r>
              <a:rPr lang="sr-Cyrl-RS" b="1" smtClean="0">
                <a:solidFill>
                  <a:schemeClr val="tx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ЦРНИХ</a:t>
            </a:r>
            <a:r>
              <a:rPr lang="sr-Cyrl-RS" smtClean="0">
                <a:ea typeface="Calibri" pitchFamily="34" charset="0"/>
                <a:cs typeface="Times New Roman" pitchFamily="18" charset="0"/>
              </a:rPr>
              <a:t> (списак изумрлих врста) и </a:t>
            </a:r>
            <a:r>
              <a:rPr lang="sr-Cyrl-RS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ЦРВЕНИХ књига  </a:t>
            </a:r>
            <a:r>
              <a:rPr lang="sr-Cyrl-RS" smtClean="0">
                <a:ea typeface="Calibri" pitchFamily="34" charset="0"/>
                <a:cs typeface="Times New Roman" pitchFamily="18" charset="0"/>
              </a:rPr>
              <a:t>- </a:t>
            </a:r>
            <a:r>
              <a:rPr lang="sr-Cyrl-RS" sz="3200" smtClean="0">
                <a:solidFill>
                  <a:srgbClr val="FFC000"/>
                </a:solidFill>
                <a:cs typeface="Arial" pitchFamily="34" charset="0"/>
              </a:rPr>
              <a:t>садрже податке о особинама врсте, степену угрожености</a:t>
            </a:r>
            <a:r>
              <a:rPr lang="sr-Cyrl-RS" sz="3200" smtClean="0">
                <a:cs typeface="Arial" pitchFamily="34" charset="0"/>
              </a:rPr>
              <a:t>, факторима угрожавања, као 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sr-Cyrl-RS" sz="3200" smtClean="0">
                <a:cs typeface="Arial" pitchFamily="34" charset="0"/>
              </a:rPr>
              <a:t>предлоге мера за њену заштиту. Црвене књиге су научна основа за покретање конкретних видова заштите угрожених врста. </a:t>
            </a:r>
          </a:p>
          <a:p>
            <a:pPr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sr-Cyrl-RS" sz="3200" smtClean="0">
                <a:cs typeface="Arial" pitchFamily="34" charset="0"/>
              </a:rPr>
              <a:t>У њима су угрожене врсте сврстане у категорије предложене од стране</a:t>
            </a:r>
            <a:r>
              <a:rPr lang="sr-Cyrl-RS" sz="320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sr-Cyrl-RS" sz="4400" b="1" smtClean="0">
                <a:solidFill>
                  <a:srgbClr val="92D050"/>
                </a:solidFill>
                <a:cs typeface="Arial" pitchFamily="34" charset="0"/>
              </a:rPr>
              <a:t>Међународне уније за заштиту природе  </a:t>
            </a:r>
            <a:r>
              <a:rPr lang="sr-Latn-CS" sz="3200" b="1" smtClean="0">
                <a:solidFill>
                  <a:srgbClr val="92D050"/>
                </a:solidFill>
                <a:ea typeface="Times New Roman" pitchFamily="18" charset="0"/>
                <a:cs typeface="Arial" pitchFamily="34" charset="0"/>
              </a:rPr>
              <a:t>(International  Union of the conservation of Nature – IUCN).</a:t>
            </a:r>
            <a:endParaRPr lang="sr-Cyrl-RS" sz="3200" b="1" smtClean="0">
              <a:solidFill>
                <a:srgbClr val="92D05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0100" algn="l"/>
              </a:tabLst>
            </a:pPr>
            <a:endParaRPr lang="sr-Latn-RS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0100" algn="l"/>
              </a:tabLst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2. Корак у заштити: </a:t>
            </a:r>
          </a:p>
          <a:p>
            <a:pPr>
              <a:buNone/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Ретке и угрожене врсте из ових публикација су </a:t>
            </a:r>
            <a:r>
              <a:rPr lang="ru-RU" sz="4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заштићене законом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. За те врсте </a:t>
            </a:r>
            <a:r>
              <a:rPr lang="ru-RU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постоји забрана коришћења, уништавања и предузимања других активности којима би се могле угрозити оне саме или њихова станишта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(забрана брања, сакупљања, сечења или чупања из корена – биљке и забрана хватања, заробљавања, убијања или озлеђивања животриња, уништавање или сакупљање њихових јаја, приказивање у комерцијалне сврхе и слично)</a:t>
            </a:r>
            <a:r>
              <a:rPr lang="vi-VN" smtClean="0"/>
              <a:t>.</a:t>
            </a:r>
            <a:r>
              <a:rPr lang="sr-Cyrl-RS" smtClean="0"/>
              <a:t> </a:t>
            </a:r>
            <a:endParaRPr lang="vi-VN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9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ea typeface="Times New Roman" pitchFamily="18" charset="0"/>
                <a:cs typeface="Arial" pitchFamily="34" charset="0"/>
              </a:rPr>
              <a:t>Заштита и очување биодиверзитета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748464" cy="45720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Проглашавањем њихових </a:t>
            </a:r>
            <a:r>
              <a:rPr lang="ru-RU" sz="4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станишта за строге природне резервате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, у којим влада посебан режим и у којима је активност људи сведена на најмању меру, представља најефикаснији начин заштите угрожених врста.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Најсложенији али и најобухватнији облик заштите природе су </a:t>
            </a:r>
            <a:r>
              <a:rPr lang="ru-RU" sz="4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национални паркови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, у чијем се оквиру налази већи број резервата. </a:t>
            </a:r>
          </a:p>
          <a:p>
            <a:endParaRPr lang="en-US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91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smtClean="0">
                <a:ea typeface="Times New Roman" pitchFamily="18" charset="0"/>
                <a:cs typeface="Arial" pitchFamily="34" charset="0"/>
              </a:rPr>
              <a:t>ЗАШТИТА И ОЧУВАЊЕ БИОДИВЕРЗИТЕТА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НАЦИОНАЛНИ ПАРКОВИ СРБИЈЕ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5229200"/>
          </a:xfrm>
        </p:spPr>
        <p:txBody>
          <a:bodyPr>
            <a:normAutofit fontScale="62500" lnSpcReduction="20000"/>
          </a:bodyPr>
          <a:lstStyle/>
          <a:p>
            <a:r>
              <a:rPr lang="sr-Cyrl-RS" smtClean="0"/>
              <a:t>Подручја природног и културно-историјског значаја под заштитом државе; представља највиши облик заштите</a:t>
            </a:r>
          </a:p>
          <a:p>
            <a:r>
              <a:rPr lang="ru-RU" smtClean="0"/>
              <a:t>Ово су подручја са већим бројем разноврсних природних екосистема од националног значаја, истакнутих одлика и културног наслеђа у коме човек живи усклађено са природом. Намењен је очувању постојећих природних вредности и ресурса, укупне предеоне, геолошке и биолошке разноврсности, као и задовољењу научних, образовних, духовних, естетских, културних, туристичких, здравствено-рекреативних потреба и осталих активности у складу са начелима заштите природе и одрживог развоја.</a:t>
            </a:r>
          </a:p>
          <a:p>
            <a:r>
              <a:rPr lang="ru-RU" smtClean="0"/>
              <a:t>У националним парковима дозвољене су активности којима се не угрожава изворност природе, као и обављање делатности у функцији образовања, здравствено-рекреативних и туристичких потреба, наставка традиционалног начина живота локалних заједница, на начин којим се не угрожава опстанак врста, природних екосистема и предела”</a:t>
            </a:r>
            <a:endParaRPr lang="sr-Cyrl-R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Постоји пет националних паркова:</a:t>
            </a:r>
          </a:p>
          <a:p>
            <a:r>
              <a:rPr lang="sr-Cyrl-RS" smtClean="0">
                <a:solidFill>
                  <a:srgbClr val="FFC000"/>
                </a:solidFill>
              </a:rPr>
              <a:t>Фрушка Гора</a:t>
            </a:r>
          </a:p>
          <a:p>
            <a:r>
              <a:rPr lang="sr-Cyrl-RS" smtClean="0">
                <a:solidFill>
                  <a:srgbClr val="FFC000"/>
                </a:solidFill>
              </a:rPr>
              <a:t>Ђердап</a:t>
            </a:r>
          </a:p>
          <a:p>
            <a:r>
              <a:rPr lang="sr-Cyrl-RS" smtClean="0">
                <a:solidFill>
                  <a:srgbClr val="FFC000"/>
                </a:solidFill>
              </a:rPr>
              <a:t>Тара</a:t>
            </a:r>
          </a:p>
          <a:p>
            <a:r>
              <a:rPr lang="sr-Cyrl-RS" smtClean="0">
                <a:solidFill>
                  <a:srgbClr val="FFC000"/>
                </a:solidFill>
              </a:rPr>
              <a:t>Копаоник и </a:t>
            </a:r>
          </a:p>
          <a:p>
            <a:r>
              <a:rPr lang="sr-Cyrl-RS" smtClean="0">
                <a:solidFill>
                  <a:srgbClr val="FFC000"/>
                </a:solidFill>
              </a:rPr>
              <a:t>Шар планина </a:t>
            </a:r>
            <a:endParaRPr lang="en-US" smtClean="0">
              <a:solidFill>
                <a:srgbClr val="FFC000"/>
              </a:solidFill>
            </a:endParaRP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НАЦИОНАЛНИ ПАРКОВИ СРБИЈЕ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НАЦИОНАЛНИ ПАРК ФРУШКА ГОРА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Међу његове највеће вредности се убрајају листопадне шуме китњака, граба и букве, као и фрагменти степске вегетације</a:t>
            </a:r>
          </a:p>
          <a:p>
            <a:r>
              <a:rPr lang="ru-RU" smtClean="0"/>
              <a:t>17 манастира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НАЦИОНАЛНИ ПАРК КОПАОНИК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877272"/>
          </a:xfrm>
        </p:spPr>
        <p:txBody>
          <a:bodyPr>
            <a:normAutofit fontScale="70000" lnSpcReduction="20000"/>
          </a:bodyPr>
          <a:lstStyle/>
          <a:p>
            <a:r>
              <a:rPr lang="sr-Cyrl-RS" b="1" smtClean="0"/>
              <a:t>Смештен у Централној Србији</a:t>
            </a:r>
          </a:p>
          <a:p>
            <a:r>
              <a:rPr lang="sr-Cyrl-RS" b="1" smtClean="0"/>
              <a:t>Представља један од центара биодиверзитета и станиште многих ендемских, ретких, угрожених и заштићених врста</a:t>
            </a:r>
          </a:p>
          <a:p>
            <a:r>
              <a:rPr lang="sr-Cyrl-RS" smtClean="0"/>
              <a:t>Његово богатство чине мешовите шуме смрче, јеле, букве и </a:t>
            </a:r>
            <a:r>
              <a:rPr lang="sr-Cyrl-RS" smtClean="0">
                <a:hlinkClick r:id="rId2" tooltip="Јавор"/>
              </a:rPr>
              <a:t>јавора</a:t>
            </a:r>
            <a:r>
              <a:rPr lang="sr-Cyrl-RS" smtClean="0"/>
              <a:t>, где се посебно издвајају старе шуме смрче („</a:t>
            </a:r>
            <a:r>
              <a:rPr lang="sr-Cyrl-RS" smtClean="0">
                <a:hlinkClick r:id="rId3" tooltip="Балканска тајга (страница не постоји)"/>
              </a:rPr>
              <a:t>балканска тајга</a:t>
            </a:r>
            <a:r>
              <a:rPr lang="sr-Cyrl-RS" smtClean="0"/>
              <a:t>“), субалпијске заједнице </a:t>
            </a:r>
            <a:r>
              <a:rPr lang="sr-Cyrl-RS" smtClean="0">
                <a:hlinkClick r:id="rId4" tooltip="Патуљаста смрча (страница не постоји)"/>
              </a:rPr>
              <a:t>патуљасте смрче</a:t>
            </a:r>
            <a:r>
              <a:rPr lang="sr-Cyrl-RS" smtClean="0"/>
              <a:t> и </a:t>
            </a:r>
            <a:r>
              <a:rPr lang="sr-Cyrl-RS" smtClean="0">
                <a:hlinkClick r:id="rId5" tooltip="Полегла клека (страница не постоји)"/>
              </a:rPr>
              <a:t>полегле клеке</a:t>
            </a:r>
            <a:r>
              <a:rPr lang="sr-Cyrl-RS" smtClean="0"/>
              <a:t>, као и кречњачке литице које су станиште ретких биљака попут </a:t>
            </a:r>
            <a:r>
              <a:rPr lang="sr-Cyrl-RS" smtClean="0">
                <a:hlinkClick r:id="rId6" tooltip="Рунолист"/>
              </a:rPr>
              <a:t>рунолиста</a:t>
            </a:r>
            <a:r>
              <a:rPr lang="sr-Cyrl-RS" smtClean="0"/>
              <a:t>. Такође су и </a:t>
            </a:r>
            <a:r>
              <a:rPr lang="sr-Cyrl-RS" smtClean="0">
                <a:hlinkClick r:id="rId7" tooltip="Тресава"/>
              </a:rPr>
              <a:t>тресаве</a:t>
            </a:r>
            <a:r>
              <a:rPr lang="sr-Cyrl-RS" smtClean="0"/>
              <a:t> станиште ретких врста.</a:t>
            </a:r>
          </a:p>
          <a:p>
            <a:r>
              <a:rPr lang="sr-Cyrl-RS" smtClean="0"/>
              <a:t>Копаоник је место на коме се могу наћи примерци ендемске флоре као што су </a:t>
            </a:r>
            <a:r>
              <a:rPr lang="sr-Cyrl-RS" smtClean="0">
                <a:hlinkClick r:id="rId8" tooltip="Копаоничка чуваркућа (страница не постоји)"/>
              </a:rPr>
              <a:t>Копаоничка чуваркућа</a:t>
            </a:r>
            <a:r>
              <a:rPr lang="sr-Cyrl-RS" smtClean="0"/>
              <a:t> (</a:t>
            </a:r>
            <a:r>
              <a:rPr lang="en-US" smtClean="0"/>
              <a:t>Sempervirum Kopaonicense), </a:t>
            </a:r>
            <a:r>
              <a:rPr lang="sr-Cyrl-RS" smtClean="0">
                <a:hlinkClick r:id="rId9" tooltip="Панчићева поточарка"/>
              </a:rPr>
              <a:t>Панчићева поточарка</a:t>
            </a:r>
            <a:r>
              <a:rPr lang="sr-Cyrl-RS" smtClean="0"/>
              <a:t> (</a:t>
            </a:r>
            <a:r>
              <a:rPr lang="en-US" smtClean="0"/>
              <a:t>Cardamine Pancicii) </a:t>
            </a:r>
            <a:r>
              <a:rPr lang="sr-Cyrl-RS" smtClean="0"/>
              <a:t>и копаоничка </a:t>
            </a:r>
            <a:r>
              <a:rPr lang="sr-Cyrl-RS" smtClean="0">
                <a:hlinkClick r:id="rId10" tooltip="Љубичица"/>
              </a:rPr>
              <a:t>љубичица</a:t>
            </a:r>
            <a:r>
              <a:rPr lang="sr-Cyrl-RS" smtClean="0"/>
              <a:t> (</a:t>
            </a:r>
            <a:r>
              <a:rPr lang="en-US" smtClean="0"/>
              <a:t>Viola Copanicensis).</a:t>
            </a:r>
          </a:p>
          <a:p>
            <a:r>
              <a:rPr lang="sr-Cyrl-RS" smtClean="0"/>
              <a:t>Од многобројних животињских врста најзначајнији су </a:t>
            </a:r>
            <a:r>
              <a:rPr lang="sr-Cyrl-RS" smtClean="0">
                <a:hlinkClick r:id="rId11" tooltip="Сиви соко"/>
              </a:rPr>
              <a:t>сиви соко</a:t>
            </a:r>
            <a:r>
              <a:rPr lang="sr-Cyrl-RS" smtClean="0"/>
              <a:t> (</a:t>
            </a:r>
            <a:r>
              <a:rPr lang="en-US" smtClean="0"/>
              <a:t>Falco Peregrinus), </a:t>
            </a:r>
            <a:r>
              <a:rPr lang="sr-Cyrl-RS" smtClean="0">
                <a:hlinkClick r:id="rId12" tooltip="Златни орао"/>
              </a:rPr>
              <a:t>златни орао</a:t>
            </a:r>
            <a:r>
              <a:rPr lang="sr-Cyrl-RS" smtClean="0"/>
              <a:t> (</a:t>
            </a:r>
            <a:r>
              <a:rPr lang="en-US" smtClean="0"/>
              <a:t>Aquila Curvirostra), </a:t>
            </a:r>
            <a:r>
              <a:rPr lang="sr-Cyrl-RS" smtClean="0">
                <a:hlinkClick r:id="rId13" tooltip="Сове"/>
              </a:rPr>
              <a:t>сова</a:t>
            </a:r>
            <a:r>
              <a:rPr lang="sr-Cyrl-RS" smtClean="0"/>
              <a:t> (</a:t>
            </a:r>
            <a:r>
              <a:rPr lang="en-US" smtClean="0"/>
              <a:t>Bubo Bubo), </a:t>
            </a:r>
            <a:r>
              <a:rPr lang="sr-Cyrl-RS" smtClean="0">
                <a:hlinkClick r:id="rId14" tooltip="Дивља мачка"/>
              </a:rPr>
              <a:t>дивља мачка</a:t>
            </a:r>
            <a:r>
              <a:rPr lang="sr-Cyrl-RS" smtClean="0"/>
              <a:t> (</a:t>
            </a:r>
            <a:r>
              <a:rPr lang="en-US" smtClean="0"/>
              <a:t>Felis Silvestris) </a:t>
            </a:r>
            <a:r>
              <a:rPr lang="sr-Cyrl-RS" smtClean="0"/>
              <a:t>и </a:t>
            </a:r>
            <a:r>
              <a:rPr lang="sr-Cyrl-RS" smtClean="0">
                <a:hlinkClick r:id="rId15" tooltip="Јелен"/>
              </a:rPr>
              <a:t>јелен</a:t>
            </a:r>
            <a:r>
              <a:rPr lang="sr-Cyrl-RS" smtClean="0"/>
              <a:t> (</a:t>
            </a:r>
            <a:r>
              <a:rPr lang="en-US" smtClean="0"/>
              <a:t>Capreolus Capreolus).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upload.wikimedia.org/wikipedia/commons/8/88/Balkan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920"/>
            <a:ext cx="4773582" cy="3889251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ГЕОГРАФСКИ ПОЛОЖАЈ БАЛКАНСКОГ ПОЛУОСТРВА</a:t>
            </a:r>
            <a:endParaRPr lang="en-US"/>
          </a:p>
        </p:txBody>
      </p:sp>
      <p:pic>
        <p:nvPicPr>
          <p:cNvPr id="67588" name="Picture 4" descr="https://upload.wikimedia.org/wikipedia/commons/0/07/Balkans-politica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129" y="2636912"/>
            <a:ext cx="4155871" cy="4000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НАЦИОНАЛНИ ПАРК ЂЕРДАП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83560"/>
            <a:ext cx="8604448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smtClean="0"/>
              <a:t>Највеће природне вредности су мешовите листопадне </a:t>
            </a:r>
            <a:r>
              <a:rPr lang="sr-Cyrl-RS" smtClean="0">
                <a:hlinkClick r:id="rId2" tooltip="Прашума"/>
              </a:rPr>
              <a:t>прашуме</a:t>
            </a:r>
            <a:r>
              <a:rPr lang="sr-Cyrl-RS" smtClean="0"/>
              <a:t> које чине </a:t>
            </a:r>
            <a:r>
              <a:rPr lang="sr-Cyrl-RS" smtClean="0">
                <a:hlinkClick r:id="rId3" tooltip="Орах"/>
              </a:rPr>
              <a:t>орах</a:t>
            </a:r>
            <a:r>
              <a:rPr lang="sr-Cyrl-RS" smtClean="0"/>
              <a:t>, </a:t>
            </a:r>
            <a:r>
              <a:rPr lang="sr-Cyrl-RS" smtClean="0">
                <a:hlinkClick r:id="rId4" tooltip="Mečja leska"/>
              </a:rPr>
              <a:t>мечја леска</a:t>
            </a:r>
            <a:r>
              <a:rPr lang="sr-Cyrl-RS" smtClean="0"/>
              <a:t>, </a:t>
            </a:r>
            <a:r>
              <a:rPr lang="sr-Cyrl-RS" smtClean="0">
                <a:hlinkClick r:id="rId5" tooltip="Кошћела"/>
              </a:rPr>
              <a:t>копривић</a:t>
            </a:r>
            <a:r>
              <a:rPr lang="sr-Cyrl-RS" smtClean="0"/>
              <a:t> и </a:t>
            </a:r>
            <a:r>
              <a:rPr lang="sr-Cyrl-RS" smtClean="0">
                <a:hlinkClick r:id="rId6" tooltip="Буква"/>
              </a:rPr>
              <a:t>буква</a:t>
            </a:r>
            <a:r>
              <a:rPr lang="sr-Cyrl-RS" smtClean="0"/>
              <a:t>, као и </a:t>
            </a:r>
            <a:r>
              <a:rPr lang="sr-Cyrl-RS" smtClean="0">
                <a:hlinkClick r:id="rId7" tooltip="Шибљак"/>
              </a:rPr>
              <a:t>шибљаци</a:t>
            </a:r>
            <a:r>
              <a:rPr lang="sr-Cyrl-RS" smtClean="0"/>
              <a:t> </a:t>
            </a:r>
            <a:r>
              <a:rPr lang="sr-Cyrl-RS" smtClean="0">
                <a:hlinkClick r:id="rId8" tooltip="Јоргован"/>
              </a:rPr>
              <a:t>јоргована</a:t>
            </a:r>
            <a:r>
              <a:rPr lang="sr-Cyrl-RS" smtClean="0"/>
              <a:t>. Такође, </a:t>
            </a:r>
            <a:r>
              <a:rPr lang="sr-Cyrl-RS" smtClean="0">
                <a:hlinkClick r:id="rId9" tooltip="Кречњак"/>
              </a:rPr>
              <a:t>кречњачке</a:t>
            </a:r>
            <a:r>
              <a:rPr lang="sr-Cyrl-RS" smtClean="0"/>
              <a:t> </a:t>
            </a:r>
            <a:r>
              <a:rPr lang="sr-Cyrl-RS" smtClean="0">
                <a:hlinkClick r:id="rId10" tooltip="Клиф"/>
              </a:rPr>
              <a:t>литице</a:t>
            </a:r>
            <a:r>
              <a:rPr lang="sr-Cyrl-RS" smtClean="0"/>
              <a:t> представљају </a:t>
            </a:r>
            <a:r>
              <a:rPr lang="sr-Cyrl-RS" smtClean="0">
                <a:hlinkClick r:id="rId11" tooltip="Станиште"/>
              </a:rPr>
              <a:t>станиште</a:t>
            </a:r>
            <a:r>
              <a:rPr lang="sr-Cyrl-RS" smtClean="0"/>
              <a:t> ретким </a:t>
            </a:r>
            <a:r>
              <a:rPr lang="sr-Cyrl-RS" smtClean="0">
                <a:hlinkClick r:id="rId12" tooltip="Биљке"/>
              </a:rPr>
              <a:t>биљкама</a:t>
            </a:r>
            <a:r>
              <a:rPr lang="sr-Cyrl-RS" smtClean="0"/>
              <a:t>, а </a:t>
            </a:r>
            <a:r>
              <a:rPr lang="sr-Cyrl-RS" smtClean="0">
                <a:hlinkClick r:id="rId13" tooltip="Река"/>
              </a:rPr>
              <a:t>речни</a:t>
            </a:r>
            <a:r>
              <a:rPr lang="sr-Cyrl-RS" smtClean="0"/>
              <a:t> ток </a:t>
            </a:r>
            <a:r>
              <a:rPr lang="sr-Cyrl-RS" smtClean="0">
                <a:hlinkClick r:id="rId14" tooltip="Дунав"/>
              </a:rPr>
              <a:t>Дунава</a:t>
            </a:r>
            <a:r>
              <a:rPr lang="sr-Cyrl-RS" smtClean="0"/>
              <a:t> је станиште ретким </a:t>
            </a:r>
            <a:r>
              <a:rPr lang="sr-Cyrl-RS" smtClean="0">
                <a:hlinkClick r:id="rId15" tooltip="Рибе"/>
              </a:rPr>
              <a:t>рибама</a:t>
            </a:r>
            <a:r>
              <a:rPr lang="sr-Cyrl-RS" smtClean="0"/>
              <a:t>: </a:t>
            </a:r>
            <a:r>
              <a:rPr lang="sr-Cyrl-RS" smtClean="0">
                <a:hlinkClick r:id="rId16" tooltip="Јесетра"/>
              </a:rPr>
              <a:t>јесетре</a:t>
            </a:r>
            <a:r>
              <a:rPr lang="sr-Cyrl-RS" smtClean="0"/>
              <a:t> и </a:t>
            </a:r>
            <a:r>
              <a:rPr lang="sr-Cyrl-RS" smtClean="0">
                <a:hlinkClick r:id="rId17" tooltip="Моруна"/>
              </a:rPr>
              <a:t>моруне</a:t>
            </a:r>
            <a:r>
              <a:rPr lang="sr-Cyrl-RS" smtClean="0"/>
              <a:t>. У оквиру овог парка се налази и </a:t>
            </a:r>
            <a:r>
              <a:rPr lang="sr-Cyrl-RS" smtClean="0">
                <a:hlinkClick r:id="rId18" tooltip="Лепенски Вир"/>
              </a:rPr>
              <a:t>Лепенски Вир</a:t>
            </a:r>
            <a:r>
              <a:rPr lang="sr-Cyrl-RS" smtClean="0"/>
              <a:t>, </a:t>
            </a:r>
            <a:r>
              <a:rPr lang="sr-Cyrl-RS" smtClean="0">
                <a:hlinkClick r:id="rId19" tooltip="Археолошко налазиште"/>
              </a:rPr>
              <a:t>археолошко налазиште</a:t>
            </a:r>
            <a:r>
              <a:rPr lang="sr-Cyrl-RS" smtClean="0"/>
              <a:t>. Ђердап је највећи национални парк Србије.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НАЦИОНАЛНИ ПАРК ТАРА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83560"/>
            <a:ext cx="8003232" cy="4572000"/>
          </a:xfrm>
        </p:spPr>
        <p:txBody>
          <a:bodyPr/>
          <a:lstStyle/>
          <a:p>
            <a:r>
              <a:rPr lang="ru-RU" smtClean="0"/>
              <a:t>Највеће природне вредности овог парка су шуме </a:t>
            </a:r>
            <a:r>
              <a:rPr lang="ru-RU" smtClean="0">
                <a:hlinkClick r:id="rId2" tooltip="Панчићева оморика"/>
              </a:rPr>
              <a:t>панчићеве оморике</a:t>
            </a:r>
            <a:r>
              <a:rPr lang="ru-RU" smtClean="0"/>
              <a:t>, прашуме букве, </a:t>
            </a:r>
            <a:r>
              <a:rPr lang="ru-RU" smtClean="0">
                <a:hlinkClick r:id="rId3" tooltip="Јела"/>
              </a:rPr>
              <a:t>јеле</a:t>
            </a:r>
            <a:r>
              <a:rPr lang="ru-RU" smtClean="0"/>
              <a:t> и </a:t>
            </a:r>
            <a:r>
              <a:rPr lang="ru-RU" smtClean="0">
                <a:hlinkClick r:id="rId4" tooltip="Смрча"/>
              </a:rPr>
              <a:t>смрче</a:t>
            </a:r>
            <a:r>
              <a:rPr lang="ru-RU" smtClean="0"/>
              <a:t>, као и </a:t>
            </a:r>
            <a:r>
              <a:rPr lang="ru-RU" smtClean="0">
                <a:hlinkClick r:id="rId5" tooltip="Тресава"/>
              </a:rPr>
              <a:t>тресава</a:t>
            </a:r>
            <a:r>
              <a:rPr lang="ru-RU" smtClean="0"/>
              <a:t> окружена поменутом шумом панчићеве оморике.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НАЦИОНАЛНИ ПАРК ШАР ПЛАНИНА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83560"/>
            <a:ext cx="8604448" cy="457200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Највеће вредности Шар-планине су очуване шуме </a:t>
            </a:r>
            <a:r>
              <a:rPr lang="ru-RU" smtClean="0">
                <a:hlinkClick r:id="rId2" tooltip="Молика"/>
              </a:rPr>
              <a:t>молике</a:t>
            </a:r>
            <a:r>
              <a:rPr lang="ru-RU" smtClean="0"/>
              <a:t> и </a:t>
            </a:r>
            <a:r>
              <a:rPr lang="ru-RU" smtClean="0">
                <a:hlinkClick r:id="rId3" tooltip="Муника"/>
              </a:rPr>
              <a:t>мунике</a:t>
            </a:r>
            <a:r>
              <a:rPr lang="ru-RU" smtClean="0"/>
              <a:t>, али и мешовите листопадне шуме које представљају станиште </a:t>
            </a:r>
            <a:r>
              <a:rPr lang="ru-RU" smtClean="0">
                <a:hlinkClick r:id="rId4" tooltip="Балкански рис"/>
              </a:rPr>
              <a:t>балканског риса</a:t>
            </a:r>
            <a:r>
              <a:rPr lang="ru-RU" smtClean="0"/>
              <a:t>. Ту су и </a:t>
            </a:r>
            <a:r>
              <a:rPr lang="ru-RU" smtClean="0">
                <a:hlinkClick r:id="rId5" tooltip="Жбун"/>
              </a:rPr>
              <a:t>жбунасте</a:t>
            </a:r>
            <a:r>
              <a:rPr lang="ru-RU" smtClean="0"/>
              <a:t> заједнице </a:t>
            </a:r>
            <a:r>
              <a:rPr lang="ru-RU" smtClean="0">
                <a:hlinkClick r:id="rId6" tooltip="Бор кривуљ"/>
              </a:rPr>
              <a:t>бора кривуља</a:t>
            </a:r>
            <a:r>
              <a:rPr lang="ru-RU" smtClean="0"/>
              <a:t>, а </a:t>
            </a:r>
            <a:r>
              <a:rPr lang="ru-RU" smtClean="0">
                <a:hlinkClick r:id="rId7" tooltip="Планина"/>
              </a:rPr>
              <a:t>високопланински</a:t>
            </a:r>
            <a:r>
              <a:rPr lang="ru-RU" smtClean="0"/>
              <a:t> региони и серпентински камењари су станишта ретких биљака. На Шари се налазе и </a:t>
            </a:r>
            <a:r>
              <a:rPr lang="ru-RU" smtClean="0">
                <a:hlinkClick r:id="rId8" tooltip="Ледник"/>
              </a:rPr>
              <a:t>леднички</a:t>
            </a:r>
            <a:r>
              <a:rPr lang="ru-RU" smtClean="0"/>
              <a:t> </a:t>
            </a:r>
            <a:r>
              <a:rPr lang="ru-RU" smtClean="0">
                <a:hlinkClick r:id="rId9" tooltip="Цирк"/>
              </a:rPr>
              <a:t>циркови</a:t>
            </a:r>
            <a:r>
              <a:rPr lang="ru-RU" smtClean="0"/>
              <a:t> са </a:t>
            </a:r>
            <a:r>
              <a:rPr lang="ru-RU" smtClean="0">
                <a:hlinkClick r:id="rId10" tooltip="Глацијално језеро"/>
              </a:rPr>
              <a:t>глацијалним језерима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ФИЗИЧКО-ГЕОГРАФСКЕ КАРАКТЕРИСТИКЕ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507444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У погледу рељефа Балкан је углавном планинско подручје испресецано многим долинама река, котлинама и крашким пољима. Од запада ка истоку протежу се планински ланци Динариди, Шар планина, Пиндус, планина Балкан и Карпати.</a:t>
            </a:r>
          </a:p>
          <a:p>
            <a:r>
              <a:rPr lang="sr-Cyrl-RS" dirty="0" smtClean="0"/>
              <a:t>Копнене воде припадају црноморском сливу – река Дунав са притокама: Драва, Сава, Тиса, Морава; јадранско-јонском сливу припадају Неретва у Босни и Херцеговини и Хрватској и река Аспро у Грчкој. Егејском сливу припадају Вардар, Струма и Марица. Најзначајнија језера су Охридско, Преспанско и Скадарско</a:t>
            </a:r>
            <a:endParaRPr lang="vi-V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ГЕОЛОШКА ПРОШЛОСТ БАЛКАНСКОГ ПОЛУОСТРВА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014792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Спада у геолошки најмлађе регионе Европе који је састављен пре 75 милиона година од више десетина делова који су били разбацани на ширем простору и који су се спојили и “залепили” за старије делове Европе</a:t>
            </a:r>
          </a:p>
          <a:p>
            <a:r>
              <a:rPr lang="sr-Cyrl-RS" smtClean="0"/>
              <a:t>Разни зоогеографски мостови су стално повезивали и раздвајали територију Балкана са европским, афричким и азијским територијама током историје. </a:t>
            </a:r>
            <a:endParaRPr lang="en-US" smtClean="0"/>
          </a:p>
          <a:p>
            <a:r>
              <a:rPr lang="sr-Cyrl-RS" smtClean="0"/>
              <a:t>Због своје сложене геолошке прошлости, нарочито током смене ледених доба, сложеног рељефа и самим тим и климатских услова, Балканско полуострво одликује изузетно богатство врста живих бића од којих су многе ендемичне и реликтне</a:t>
            </a:r>
            <a:r>
              <a:rPr lang="en-US" smtClean="0"/>
              <a:t>. </a:t>
            </a:r>
          </a:p>
          <a:p>
            <a:endParaRPr lang="sr-Cyrl-RS" smtClean="0"/>
          </a:p>
          <a:p>
            <a:endParaRPr lang="sr-Cyrl-RS" smtClean="0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КЛИМА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87727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Клима је веома разноврсна и условљена географским положајем али више рељефом – високим планинским ланцима који чине да северни делови буду под утицајем средњеевропске климе:</a:t>
            </a:r>
          </a:p>
          <a:p>
            <a:endParaRPr lang="sr-Cyrl-RS" dirty="0" smtClean="0"/>
          </a:p>
          <a:p>
            <a:r>
              <a:rPr lang="sr-Cyrl-RS" dirty="0" smtClean="0"/>
              <a:t>Уз обале мора клима је </a:t>
            </a:r>
            <a:r>
              <a:rPr lang="sr-Cyrl-RS" dirty="0" smtClean="0">
                <a:solidFill>
                  <a:srgbClr val="FF0000"/>
                </a:solidFill>
              </a:rPr>
              <a:t>средоземна – суптропска.</a:t>
            </a:r>
          </a:p>
          <a:p>
            <a:r>
              <a:rPr lang="sr-Cyrl-RS" dirty="0" smtClean="0"/>
              <a:t>На планинама је заступљена </a:t>
            </a:r>
            <a:r>
              <a:rPr lang="sr-Cyrl-RS" dirty="0" smtClean="0">
                <a:solidFill>
                  <a:srgbClr val="00B0F0"/>
                </a:solidFill>
              </a:rPr>
              <a:t>планинска клима, </a:t>
            </a:r>
          </a:p>
          <a:p>
            <a:r>
              <a:rPr lang="sr-Cyrl-RS" dirty="0" smtClean="0"/>
              <a:t>У долинама је </a:t>
            </a:r>
            <a:r>
              <a:rPr lang="sr-Cyrl-RS" dirty="0" smtClean="0">
                <a:solidFill>
                  <a:srgbClr val="00B050"/>
                </a:solidFill>
              </a:rPr>
              <a:t>умерено континентална</a:t>
            </a:r>
            <a:r>
              <a:rPr lang="sr-Cyrl-RS" dirty="0" smtClean="0"/>
              <a:t>. </a:t>
            </a:r>
          </a:p>
          <a:p>
            <a:r>
              <a:rPr lang="sr-Cyrl-RS" dirty="0" smtClean="0"/>
              <a:t>Северније клима постаје изразито </a:t>
            </a:r>
            <a:r>
              <a:rPr lang="sr-Cyrl-RS" dirty="0" smtClean="0">
                <a:solidFill>
                  <a:srgbClr val="FFC000"/>
                </a:solidFill>
              </a:rPr>
              <a:t>континентална. 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И ФАУНА БАЛКАНА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676456" cy="6021288"/>
          </a:xfrm>
        </p:spPr>
        <p:txBody>
          <a:bodyPr>
            <a:normAutofit fontScale="85000" lnSpcReduction="10000"/>
          </a:bodyPr>
          <a:lstStyle/>
          <a:p>
            <a:r>
              <a:rPr lang="sr-Cyrl-RS" smtClean="0"/>
              <a:t>У складу са климатским условима, формирали су се и вегетациони појасеви, па уз средоземно приморје расте медитеранско растиње (</a:t>
            </a:r>
            <a:r>
              <a:rPr lang="sr-Cyrl-RS" b="1" smtClean="0">
                <a:solidFill>
                  <a:srgbClr val="FF0000"/>
                </a:solidFill>
              </a:rPr>
              <a:t>чапарал</a:t>
            </a:r>
            <a:r>
              <a:rPr lang="sr-Cyrl-RS" smtClean="0"/>
              <a:t>), док према северу вегетација постепено прелази у </a:t>
            </a:r>
            <a:r>
              <a:rPr lang="sr-Cyrl-RS" b="1" smtClean="0">
                <a:solidFill>
                  <a:srgbClr val="00B050"/>
                </a:solidFill>
              </a:rPr>
              <a:t>листопадне шуме </a:t>
            </a:r>
            <a:r>
              <a:rPr lang="sr-Cyrl-RS" b="1" smtClean="0"/>
              <a:t>умерене зоне</a:t>
            </a:r>
            <a:r>
              <a:rPr lang="sr-Cyrl-RS" smtClean="0"/>
              <a:t>. У вишим планинским пределима букове шуме прелазе у четинарске шуме (</a:t>
            </a:r>
            <a:r>
              <a:rPr lang="sr-Cyrl-RS" smtClean="0">
                <a:solidFill>
                  <a:srgbClr val="00B0F0"/>
                </a:solidFill>
              </a:rPr>
              <a:t>тајга</a:t>
            </a:r>
            <a:r>
              <a:rPr lang="sr-Cyrl-RS" smtClean="0"/>
              <a:t>), док је изнад 2000 метара заступљено планинско растиње типа </a:t>
            </a:r>
            <a:r>
              <a:rPr lang="sr-Cyrl-RS" smtClean="0">
                <a:solidFill>
                  <a:srgbClr val="FFFF00"/>
                </a:solidFill>
              </a:rPr>
              <a:t>тундре</a:t>
            </a:r>
            <a:r>
              <a:rPr lang="sr-Cyrl-RS" smtClean="0"/>
              <a:t>. </a:t>
            </a:r>
          </a:p>
          <a:p>
            <a:r>
              <a:rPr lang="sr-Cyrl-RS" smtClean="0"/>
              <a:t>Према северу са опадањем надморске висине поново се јављају листопадне шуме, које у Панонској низији прелазе у </a:t>
            </a:r>
            <a:r>
              <a:rPr lang="sr-Cyrl-RS" b="1" smtClean="0">
                <a:solidFill>
                  <a:srgbClr val="FFC000"/>
                </a:solidFill>
              </a:rPr>
              <a:t>степу</a:t>
            </a:r>
            <a:r>
              <a:rPr lang="sr-Cyrl-RS" smtClean="0"/>
              <a:t>.</a:t>
            </a:r>
          </a:p>
          <a:p>
            <a:r>
              <a:rPr lang="sr-Cyrl-RS" smtClean="0"/>
              <a:t>Разноврсна фауна прати одговарајуће биљне биоценозе.</a:t>
            </a:r>
          </a:p>
          <a:p>
            <a:endParaRPr lang="sr-Cyrl-RS" smtClean="0"/>
          </a:p>
          <a:p>
            <a:endParaRPr lang="sr-Cyrl-RS" smtClean="0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877272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На Балкану се може дефинисати чак девет флористичко-фаунистичких типова екосистема:</a:t>
            </a:r>
          </a:p>
          <a:p>
            <a:endParaRPr lang="sr-Cyrl-RS" dirty="0" smtClean="0"/>
          </a:p>
          <a:p>
            <a:r>
              <a:rPr lang="sr-Cyrl-RS" dirty="0" smtClean="0"/>
              <a:t>Медитеранско  приморске шуме и макија</a:t>
            </a:r>
          </a:p>
          <a:p>
            <a:r>
              <a:rPr lang="sr-Cyrl-RS" dirty="0" smtClean="0"/>
              <a:t>Медитеранске полупустиње</a:t>
            </a:r>
          </a:p>
          <a:p>
            <a:r>
              <a:rPr lang="sr-Cyrl-RS" dirty="0" smtClean="0"/>
              <a:t>Понто-каспијске степе</a:t>
            </a:r>
          </a:p>
          <a:p>
            <a:r>
              <a:rPr lang="sr-Cyrl-RS" dirty="0" smtClean="0"/>
              <a:t>Субмедитеранско-Балканске шуме</a:t>
            </a:r>
          </a:p>
          <a:p>
            <a:r>
              <a:rPr lang="sr-Cyrl-RS" dirty="0" smtClean="0"/>
              <a:t>Балканско-Централно-европске шуме</a:t>
            </a:r>
          </a:p>
          <a:p>
            <a:r>
              <a:rPr lang="sr-Cyrl-RS" dirty="0" smtClean="0"/>
              <a:t>Европске шуме типа тајге</a:t>
            </a:r>
          </a:p>
          <a:p>
            <a:r>
              <a:rPr lang="sr-Cyrl-RS" dirty="0" smtClean="0"/>
              <a:t>Европске високопланинске стеновите тундре и влажне високопланинске ливаде</a:t>
            </a:r>
          </a:p>
          <a:p>
            <a:r>
              <a:rPr lang="sr-Cyrl-RS" dirty="0" smtClean="0"/>
              <a:t>Медитеранске планинске шуме на стеновитој подлози</a:t>
            </a:r>
          </a:p>
          <a:p>
            <a:r>
              <a:rPr lang="sr-Cyrl-RS" dirty="0" smtClean="0"/>
              <a:t>Јужнобалканске планинске травнате површине на сушној и стеновитој подлози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И ФАУНА БАЛКАНА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3">
      <a:majorFont>
        <a:latin typeface="Gungsuh"/>
        <a:ea typeface=""/>
        <a:cs typeface=""/>
      </a:majorFont>
      <a:minorFont>
        <a:latin typeface="Gungsuh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928</TotalTime>
  <Words>2786</Words>
  <Application>Microsoft Office PowerPoint</Application>
  <PresentationFormat>On-screen Show (4:3)</PresentationFormat>
  <Paragraphs>212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Metro</vt:lpstr>
      <vt:lpstr>Флора и фауна Србије и Балканског полуострва </vt:lpstr>
      <vt:lpstr>ГЕОГРАФСКИ ПОЛОЖАЈ БАЛКАНСКОГ ПОЛУОСТРВА</vt:lpstr>
      <vt:lpstr>ГЕОГРАФСКИ ПОЛОЖАЈ БАЛКАНСКОГ ПОЛУОСТРВА</vt:lpstr>
      <vt:lpstr>ГЕОГРАФСКИ ПОЛОЖАЈ БАЛКАНСКОГ ПОЛУОСТРВА</vt:lpstr>
      <vt:lpstr>ФИЗИЧКО-ГЕОГРАФСКЕ КАРАКТЕРИСТИКЕ</vt:lpstr>
      <vt:lpstr>ГЕОЛОШКА ПРОШЛОСТ БАЛКАНСКОГ ПОЛУОСТРВА</vt:lpstr>
      <vt:lpstr>КЛИМА</vt:lpstr>
      <vt:lpstr>ФЛОРА И ФАУНА БАЛКАНА</vt:lpstr>
      <vt:lpstr>ФЛОРА И ФАУНА БАЛКАНА</vt:lpstr>
      <vt:lpstr>ИСТОРИЈА ФЛОРЕ И ФАУНЕ БАЛКАНСКИХ МЕШОВИТИХ ШУМА https://youtu.be/yqZM0CNA47k  </vt:lpstr>
      <vt:lpstr>ФЛОРА БАЛКАНСКОГ ПОЛУОСТРВА</vt:lpstr>
      <vt:lpstr>МЕШОВИТЕ ЛИСТОПАДНЕ ШУМЕ БАЛКАНА</vt:lpstr>
      <vt:lpstr>ФАУНА БАЛКАНСКОГ ПОЛУОСТРВА</vt:lpstr>
      <vt:lpstr>ЕНДЕМИЧНЕ ВРСТЕ ЖИВОТИЊА БАЛКАНСКОГ ПОЛУОСТРВА</vt:lpstr>
      <vt:lpstr>ЕНДЕМИЧНЕ ВРСТЕ ЖИВОТИЊА БАЛКАНСКОГ ПОЛУОСТРВА</vt:lpstr>
      <vt:lpstr>ФЛОРА И ФАУНА СРБИЈЕ</vt:lpstr>
      <vt:lpstr>ФЛОРА СРБИЈЕ</vt:lpstr>
      <vt:lpstr>ЕНДЕМИЧНЕ БИЉКЕ СРБИЈЕ</vt:lpstr>
      <vt:lpstr>УГРОЖЕНЕ И ЗАШТИЋЕНЕ БИЉНЕ И ЖИВОТИЊСКЕ ВРСТЕ СРБИЈЕ </vt:lpstr>
      <vt:lpstr>Slide 20</vt:lpstr>
      <vt:lpstr>Slide 21</vt:lpstr>
      <vt:lpstr>УГРОЖЕНЕ И ЗАШТИЋЕНЕ БИЉКЕ СРБИЈЕ</vt:lpstr>
      <vt:lpstr>Slide 23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И ЗАШТИЋЕНЕ БИЉКЕ СРБИЈЕ</vt:lpstr>
      <vt:lpstr>УГРОЖЕНЕ ЖИВОТИЊСКЕ ВРСТЕ СРБИЈЕ</vt:lpstr>
      <vt:lpstr>УГРОЖЕНЕ ЖИВОТИЊСКЕ ВРСТЕ СРБИЈЕ</vt:lpstr>
      <vt:lpstr>УГРОЖЕНЕ ЖИВОТИЊСКЕ ВРСТЕ СРБИЈЕ</vt:lpstr>
      <vt:lpstr>УГРОЖЕНЕ ЖИВОТИЊСКЕ ВРСТЕ СРБИЈЕ</vt:lpstr>
      <vt:lpstr>НЕСТАЛЕ ЖИВОТИЊСКЕ ВРСТЕ СРБИЈЕ</vt:lpstr>
      <vt:lpstr>Заштита и очување биодиверзитета</vt:lpstr>
      <vt:lpstr>ЗАШТИТА И ОЧУВАЊЕ БИОДИВЕРЗИТЕТА</vt:lpstr>
      <vt:lpstr>НАЦИОНАЛНИ ПАРКОВИ СРБИЈЕ</vt:lpstr>
      <vt:lpstr>НАЦИОНАЛНИ ПАРКОВИ СРБИЈЕ</vt:lpstr>
      <vt:lpstr>НАЦИОНАЛНИ ПАРК ФРУШКА ГОРА</vt:lpstr>
      <vt:lpstr>НАЦИОНАЛНИ ПАРК КОПАОНИК</vt:lpstr>
      <vt:lpstr>НАЦИОНАЛНИ ПАРК ЂЕРДАП</vt:lpstr>
      <vt:lpstr>НАЦИОНАЛНИ ПАРК ТАРА</vt:lpstr>
      <vt:lpstr>НАЦИОНАЛНИ ПАРК ШАР ПЛАНИНА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 и фауна Србије и Балканског полуострва</dc:title>
  <dc:creator>Stojkov</dc:creator>
  <cp:lastModifiedBy>Stojkov</cp:lastModifiedBy>
  <cp:revision>78</cp:revision>
  <dcterms:created xsi:type="dcterms:W3CDTF">2017-05-25T14:22:22Z</dcterms:created>
  <dcterms:modified xsi:type="dcterms:W3CDTF">2017-06-01T18:31:48Z</dcterms:modified>
</cp:coreProperties>
</file>